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850" r:id="rId1"/>
  </p:sldMasterIdLst>
  <p:notesMasterIdLst>
    <p:notesMasterId r:id="rId21"/>
  </p:notesMasterIdLst>
  <p:handoutMasterIdLst>
    <p:handoutMasterId r:id="rId22"/>
  </p:handoutMasterIdLst>
  <p:sldIdLst>
    <p:sldId id="287" r:id="rId2"/>
    <p:sldId id="341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75" r:id="rId11"/>
    <p:sldId id="342" r:id="rId12"/>
    <p:sldId id="343" r:id="rId13"/>
    <p:sldId id="344" r:id="rId14"/>
    <p:sldId id="350" r:id="rId15"/>
    <p:sldId id="351" r:id="rId16"/>
    <p:sldId id="352" r:id="rId17"/>
    <p:sldId id="353" r:id="rId18"/>
    <p:sldId id="354" r:id="rId19"/>
    <p:sldId id="357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24" autoAdjust="0"/>
    <p:restoredTop sz="94710" autoAdjust="0"/>
  </p:normalViewPr>
  <p:slideViewPr>
    <p:cSldViewPr>
      <p:cViewPr varScale="1">
        <p:scale>
          <a:sx n="146" d="100"/>
          <a:sy n="146" d="100"/>
        </p:scale>
        <p:origin x="6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FF5F2925-55B1-E1F9-57D8-0B1ED77A9A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F09CE4FB-8C80-294B-E84A-C9A70E22222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060CFCA-3132-9A42-ADEC-CF6489441050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292DC22A-7C34-738D-3F19-C3A34F12C4E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s-ES"/>
              <a:t>Fuente: texto Idavelto Chiavenatto,Herbert Cruden Arthur Sherman, W Werther jr, Keith Davis, Ph.D</a:t>
            </a:r>
          </a:p>
        </p:txBody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C2F2E80C-CCAA-4DED-6539-9501CD2074C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494EDB2-4B95-6B4A-ADCB-DD37F7E14C2B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81B251F-5758-52FE-55F8-6AE2A177775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17F192C-C8C6-6F38-DE8E-11ABB076EB3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86AD8B6-07A9-A843-B1A0-E27673E81179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0A4D60AF-54A5-DCA0-F121-2AA4A2DA872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460435-BFB9-2C06-D794-40D61F9D32B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D997CEAE-4A71-C130-84A7-DBBF39DCCDA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s-ES"/>
              <a:t>Fuente: texto Idavelto Chiavenatto,Herbert Cruden Arthur Sherman, W Werther jr, Keith Davis, Ph.D</a:t>
            </a:r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F44E6D1F-0993-42FA-CB4B-0896CE876B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19156D9-959D-134B-A23A-90099ADE3314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>
            <a:extLst>
              <a:ext uri="{FF2B5EF4-FFF2-40B4-BE49-F238E27FC236}">
                <a16:creationId xmlns:a16="http://schemas.microsoft.com/office/drawing/2014/main" id="{0E462C72-DC16-9538-A18C-98A4A73DEAD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10B18F-2D46-424C-9969-54495003D73E}" type="datetime1">
              <a:rPr lang="es-ES" altLang="es-CL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26/9/23</a:t>
            </a:fld>
            <a:endParaRPr lang="es-ES" alt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4" name="Rectangle 6">
            <a:extLst>
              <a:ext uri="{FF2B5EF4-FFF2-40B4-BE49-F238E27FC236}">
                <a16:creationId xmlns:a16="http://schemas.microsoft.com/office/drawing/2014/main" id="{3DC8F7E4-1A17-C400-61A9-70BABCD7AD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altLang="es-CL">
                <a:latin typeface="Arial" panose="020B0604020202020204" pitchFamily="34" charset="0"/>
                <a:cs typeface="Arial" panose="020B0604020202020204" pitchFamily="34" charset="0"/>
              </a:rPr>
              <a:t>Fuente: texto Idavelto Chiavenatto,Herbert Cruden Arthur Sherman, W Werther jr, Keith Davis, Ph.D</a:t>
            </a:r>
          </a:p>
        </p:txBody>
      </p:sp>
      <p:sp>
        <p:nvSpPr>
          <p:cNvPr id="23555" name="Rectangle 7">
            <a:extLst>
              <a:ext uri="{FF2B5EF4-FFF2-40B4-BE49-F238E27FC236}">
                <a16:creationId xmlns:a16="http://schemas.microsoft.com/office/drawing/2014/main" id="{49F31793-EC94-E572-48F0-0601D9A3AE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DDD848-884B-CD44-BAD6-A98EF141CE09}" type="slidenum">
              <a:rPr lang="es-ES" altLang="es-CL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" alt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60A3350B-740B-D14B-6168-9132D2032B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9C2893A9-DD03-0213-7011-144A303E73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>
            <a:extLst>
              <a:ext uri="{FF2B5EF4-FFF2-40B4-BE49-F238E27FC236}">
                <a16:creationId xmlns:a16="http://schemas.microsoft.com/office/drawing/2014/main" id="{B5AFE524-5252-7AD0-79CC-E4A0DDBC5A46}"/>
              </a:ext>
            </a:extLst>
          </p:cNvPr>
          <p:cNvGrpSpPr>
            <a:grpSpLocks/>
          </p:cNvGrpSpPr>
          <p:nvPr/>
        </p:nvGrpSpPr>
        <p:grpSpPr bwMode="auto">
          <a:xfrm>
            <a:off x="4335463" y="1169988"/>
            <a:ext cx="4814887" cy="4994275"/>
            <a:chOff x="4334933" y="1169931"/>
            <a:chExt cx="4814835" cy="4993802"/>
          </a:xfrm>
        </p:grpSpPr>
        <p:cxnSp>
          <p:nvCxnSpPr>
            <p:cNvPr id="5" name="Straight Connector 16">
              <a:extLst>
                <a:ext uri="{FF2B5EF4-FFF2-40B4-BE49-F238E27FC236}">
                  <a16:creationId xmlns:a16="http://schemas.microsoft.com/office/drawing/2014/main" id="{C0C1578A-A2CD-E565-444C-328ABCE3A1D7}"/>
                </a:ext>
              </a:extLst>
            </p:cNvPr>
            <p:cNvCxnSpPr/>
            <p:nvPr/>
          </p:nvCxnSpPr>
          <p:spPr>
            <a:xfrm flipH="1">
              <a:off x="6009727" y="1169931"/>
              <a:ext cx="3133691" cy="313501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8">
              <a:extLst>
                <a:ext uri="{FF2B5EF4-FFF2-40B4-BE49-F238E27FC236}">
                  <a16:creationId xmlns:a16="http://schemas.microsoft.com/office/drawing/2014/main" id="{7E481AF0-17D3-907A-AD40-832F40674F5C}"/>
                </a:ext>
              </a:extLst>
            </p:cNvPr>
            <p:cNvCxnSpPr/>
            <p:nvPr/>
          </p:nvCxnSpPr>
          <p:spPr>
            <a:xfrm flipH="1">
              <a:off x="4334933" y="1349301"/>
              <a:ext cx="4814835" cy="48144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20">
              <a:extLst>
                <a:ext uri="{FF2B5EF4-FFF2-40B4-BE49-F238E27FC236}">
                  <a16:creationId xmlns:a16="http://schemas.microsoft.com/office/drawing/2014/main" id="{A20D0ED1-C45D-CA2F-F35C-7C757D382E84}"/>
                </a:ext>
              </a:extLst>
            </p:cNvPr>
            <p:cNvCxnSpPr/>
            <p:nvPr/>
          </p:nvCxnSpPr>
          <p:spPr>
            <a:xfrm flipH="1">
              <a:off x="5225510" y="1469940"/>
              <a:ext cx="3911558" cy="391123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21">
              <a:extLst>
                <a:ext uri="{FF2B5EF4-FFF2-40B4-BE49-F238E27FC236}">
                  <a16:creationId xmlns:a16="http://schemas.microsoft.com/office/drawing/2014/main" id="{F0457577-54B5-95E1-58CB-1A0E3A66886F}"/>
                </a:ext>
              </a:extLst>
            </p:cNvPr>
            <p:cNvCxnSpPr/>
            <p:nvPr/>
          </p:nvCxnSpPr>
          <p:spPr>
            <a:xfrm flipH="1">
              <a:off x="5304885" y="1308030"/>
              <a:ext cx="3838534" cy="38397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22">
              <a:extLst>
                <a:ext uri="{FF2B5EF4-FFF2-40B4-BE49-F238E27FC236}">
                  <a16:creationId xmlns:a16="http://schemas.microsoft.com/office/drawing/2014/main" id="{BC93DCEF-C357-4C5C-DE12-955944756DF2}"/>
                </a:ext>
              </a:extLst>
            </p:cNvPr>
            <p:cNvCxnSpPr/>
            <p:nvPr/>
          </p:nvCxnSpPr>
          <p:spPr>
            <a:xfrm flipH="1">
              <a:off x="5706518" y="1769949"/>
              <a:ext cx="3430550" cy="343026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/>
          <a:lstStyle>
            <a:lvl1pPr algn="l">
              <a:defRPr sz="44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833C629-2096-7003-964E-AA1A03E3E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D8F0B-015F-2045-8A58-48151907CE4C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345B36C-77D0-93C9-6FB4-47D536A5F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E102533-0F9C-3F64-BC37-4DFDAE9A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7F929-9393-1A48-8D11-2C974506F06C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50551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979531A-A3F4-7E11-FB75-FD8BCADD201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62C29-27BB-C54C-BB18-6498C94630AC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43F5651-1684-01E5-090F-1D80F33D263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F8FAB5E-FE05-A607-A0D4-D841FC5B29C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4282E-E212-E945-B5B6-343675FFA84F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85107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/>
          <a:lstStyle>
            <a:lvl1pPr algn="l">
              <a:defRPr sz="2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C189B-36E1-66A2-6C71-3F2AAC3D8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B3824-3BC2-C246-9344-387CB2D50CEA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BB918-5BF2-424C-00F6-8734F60CF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1BF1E-C0D1-905F-B758-2C7535CB7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6BF9A-FF75-2E47-9FC4-E343C8033423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979610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3">
            <a:extLst>
              <a:ext uri="{FF2B5EF4-FFF2-40B4-BE49-F238E27FC236}">
                <a16:creationId xmlns:a16="http://schemas.microsoft.com/office/drawing/2014/main" id="{2A56B113-F260-88EF-D764-FED3C5007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11200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s-CL" sz="8000"/>
              <a:t>“</a:t>
            </a:r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906D1D69-20D4-2929-D845-F8DD82476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768600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s-CL" sz="800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/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F94C781-3CD0-5B0E-D7D5-6CE4F489DA1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53F12-375A-C34E-8B50-FBF0EF1AF6C9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7CF2FFE-220E-FFE8-86DA-7F373B5F082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8B6FA29-ED54-49BA-9CF7-77CC7FEABD5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EEB58-8FEA-2E44-9A1E-A55176EBF61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747261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/>
          <a:lstStyle>
            <a:lvl1pPr algn="l">
              <a:defRPr sz="2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6DFFE-769F-B561-0D01-7E9DD6474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FF1AF-B1C4-FA4C-B4AA-846762DB90D2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45DC0-834D-C8A7-B73E-5359855AA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1AE3D-9327-4875-D861-CD43AE761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EE04D-D843-E146-A73F-C5FFE29F1B31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63025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3">
            <a:extLst>
              <a:ext uri="{FF2B5EF4-FFF2-40B4-BE49-F238E27FC236}">
                <a16:creationId xmlns:a16="http://schemas.microsoft.com/office/drawing/2014/main" id="{FE927143-C455-1038-6855-8E3D23F7F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11200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s-CL" sz="8000"/>
              <a:t>“</a:t>
            </a:r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C558FF55-549E-0D4F-E5BC-AEDF11A27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768600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s-CL" sz="800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/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D1B2BB-C80A-6A8E-521D-687F45EF65E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0AAAB-EC3A-C542-9D1F-A8C696B5EA3D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AFF9771-8C8B-5F23-311F-389542A2632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3BE1464-F70A-E717-D885-6934F16DEBA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5BB51-B03D-B040-ACC7-4689ECFD336F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998902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/>
          <a:lstStyle>
            <a:lvl1pPr>
              <a:defRPr lang="en-US" sz="2800" b="0" dirty="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D733E-F176-48BB-ACE4-997C2F3C0D7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CEFFF-4B92-2541-A85E-E89D53C81E8D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673E5-9C4B-B5FB-7A17-982B54560C3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FD33A-BADB-F660-C494-824A4543946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CB65C-454E-C04B-84AB-4A68FF7CF548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720116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F38DD-E357-106F-DD39-A64F69EBF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82972-405D-1446-A177-04BD5ADE19E7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CD394-91D9-F6DC-E01C-4BCC6D88D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E4ABF-46BD-E1FC-4A42-157E62530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D8E3E-B87A-6245-B691-1B18410E0B0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539273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/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6F272-1998-569B-D1BA-5E5DE086F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49DB1-B499-B14E-8511-FE27EABD5B9B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CFC17-DD71-6269-8CAB-0F8B0E7FF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2121D-1855-CD55-D7ED-8BD713F3F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FBBFF-42BF-6C40-846A-A1EBA90F0C23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424128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C9F20-2AD4-23CD-C93D-3C2DC505C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7970A-8FA5-4548-8FE3-BEECA2D893BD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DAD93-FE1A-81FC-798C-A1A5B5606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1F21B-233C-6D16-7EAD-C3685844E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CF5E1-4A59-F14D-9197-07B803C81C33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363766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4155D-CB81-37A8-5B5D-C551C1BD2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C3B7D-7243-304B-B10C-D299990A0452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364F-841D-12C6-F489-33F349441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3B5B5-ACCE-DC68-0572-5F150B824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AD0CF-11BB-6147-9DE7-E0231CD0D723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73855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6F526AB-5618-DA23-18A4-AD905298AC4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3D2A6-4530-BE4B-BE7B-78EED319CBCF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B2A0D00-6E39-6A1B-0B9D-EBABE48765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0D6FE39-EBBD-BEC2-2B16-8A659D731E1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01A78-9223-5A44-AFC8-3C12468EAEFF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300146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66B9E2-DAD5-B7D4-A6FD-CB94383F8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2C8D4-4AB6-E94E-83CF-FF464E38EB85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77D00C6-BC9B-1FD5-A720-2F1B72F8A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967238B-40D6-9EDC-E1E8-02DBCAAF6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66DDE-C9F8-EA4A-B687-E4AA359AB82B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79610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F3AA2D6-BA47-FB9F-4EFB-4B83A6A0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2C2AF-82B6-964B-B7FE-F176D1CD5622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5AFC7DC-6BE7-0FFA-5169-3FE2B40F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6AFB653-2999-C507-36FC-A330C6C11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9F127-7160-1741-A0EA-3B3AC449C2F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98767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F24F154-2E9B-52EB-5488-4D2477204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98DA7-4723-EE4C-A38F-B64DE3292935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5C5F253-29EB-6F01-7EC7-06B2B2D5B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8D0114-942E-964F-0FF4-D98EB236D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3DDB8-C72E-CA46-8251-EB0514D436EC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88696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F24855E-5C48-8828-1BE2-8B75B701D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DEAFB-102B-8146-8846-67A016D21865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354C38-64A8-2E14-164A-87CD92BDE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ED0544-267C-AE0C-7695-EA019C4BA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48959-9D72-AE48-BD63-4DCA813F2C74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7067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1CC3AA6-A292-BD66-B96C-4D9D089D8AB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6B254-0B1F-E849-8674-5B5258C1FD0C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A84C3-B410-298A-82E1-2F92806359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CA539-28D0-545C-F2B4-F129A27598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135E8-2286-4243-8D10-EE4F877B54E5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403170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6194"/>
            </a:gs>
            <a:gs pos="21001">
              <a:srgbClr val="146194"/>
            </a:gs>
            <a:gs pos="100000">
              <a:srgbClr val="06588E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>
            <a:extLst>
              <a:ext uri="{FF2B5EF4-FFF2-40B4-BE49-F238E27FC236}">
                <a16:creationId xmlns:a16="http://schemas.microsoft.com/office/drawing/2014/main" id="{3BEE2030-8BD4-7BF4-7DD6-75D0D4EB299E}"/>
              </a:ext>
            </a:extLst>
          </p:cNvPr>
          <p:cNvGrpSpPr>
            <a:grpSpLocks/>
          </p:cNvGrpSpPr>
          <p:nvPr/>
        </p:nvGrpSpPr>
        <p:grpSpPr bwMode="auto">
          <a:xfrm>
            <a:off x="6670675" y="3894138"/>
            <a:ext cx="2470150" cy="2659062"/>
            <a:chOff x="6687077" y="3259666"/>
            <a:chExt cx="2981857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1245DDC-9478-2EA7-D077-609AFCABCE2D}"/>
                </a:ext>
              </a:extLst>
            </p:cNvPr>
            <p:cNvCxnSpPr/>
            <p:nvPr/>
          </p:nvCxnSpPr>
          <p:spPr>
            <a:xfrm flipH="1">
              <a:off x="8756746" y="3259666"/>
              <a:ext cx="912188" cy="91189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E0C1CB-97D9-E3B4-9D26-707DEB6793F5}"/>
                </a:ext>
              </a:extLst>
            </p:cNvPr>
            <p:cNvCxnSpPr/>
            <p:nvPr/>
          </p:nvCxnSpPr>
          <p:spPr>
            <a:xfrm flipH="1">
              <a:off x="6687077" y="3485724"/>
              <a:ext cx="2981857" cy="2982809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35418D4-B69B-E643-6EB8-41048CA7A5D2}"/>
                </a:ext>
              </a:extLst>
            </p:cNvPr>
            <p:cNvCxnSpPr/>
            <p:nvPr/>
          </p:nvCxnSpPr>
          <p:spPr>
            <a:xfrm flipH="1">
              <a:off x="7771737" y="3581511"/>
              <a:ext cx="1897197" cy="1896584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9B4F910-EAF1-6FFD-5D58-125C3366F853}"/>
                </a:ext>
              </a:extLst>
            </p:cNvPr>
            <p:cNvCxnSpPr/>
            <p:nvPr/>
          </p:nvCxnSpPr>
          <p:spPr>
            <a:xfrm flipH="1">
              <a:off x="7923130" y="3433998"/>
              <a:ext cx="1740055" cy="173949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1FA6C10-C0D0-FF64-2FDD-86A6FE367A56}"/>
                </a:ext>
              </a:extLst>
            </p:cNvPr>
            <p:cNvCxnSpPr/>
            <p:nvPr/>
          </p:nvCxnSpPr>
          <p:spPr>
            <a:xfrm flipH="1">
              <a:off x="8398388" y="3985732"/>
              <a:ext cx="1264798" cy="126439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BFD6EC-C533-3327-3E10-F8F5A67C1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788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C89736E1-B9E3-AE46-D8A2-5789ED9A9B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533400"/>
            <a:ext cx="6554788" cy="376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los estilos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  <a:endParaRPr lang="en-US" alt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59153-8E8A-6A9D-D693-908CB58FD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29500" y="6172200"/>
            <a:ext cx="12017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EC93A1AC-8D3C-0544-B7DF-BCA0B485DEFE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F9960-6902-7A36-43A8-C41C6B6DCF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8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s-ES"/>
              <a:t>Factorial blog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3CD80-BD18-032E-D00A-0ED5E1D0D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73988" y="5578475"/>
            <a:ext cx="857250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11545EC-D129-A947-8106-8EE244C90737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8" r:id="rId12"/>
    <p:sldLayoutId id="2147483992" r:id="rId13"/>
    <p:sldLayoutId id="2147483999" r:id="rId14"/>
    <p:sldLayoutId id="2147483993" r:id="rId15"/>
    <p:sldLayoutId id="2147483994" r:id="rId16"/>
    <p:sldLayoutId id="2147483995" r:id="rId17"/>
  </p:sldLayoutIdLst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2" charset="2"/>
        <a:buChar char=""/>
        <a:defRPr sz="2000" kern="1200">
          <a:solidFill>
            <a:srgbClr val="0F496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2" charset="2"/>
        <a:buChar char=""/>
        <a:defRPr kern="1200">
          <a:solidFill>
            <a:srgbClr val="0F496F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2" charset="2"/>
        <a:buChar char=""/>
        <a:defRPr sz="1600" kern="1200">
          <a:solidFill>
            <a:srgbClr val="0F496F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2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2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orescomerciales.com/opinion_de_nuestros_alumnos/img4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40119EFA-9E06-5A3E-D6C0-2752D13E9D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894013" y="1377950"/>
            <a:ext cx="5867400" cy="2286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L" sz="3200" dirty="0">
                <a:latin typeface="Fira Sans" panose="020B0503050000020004" pitchFamily="34" charset="0"/>
              </a:rPr>
              <a:t>PRESENTACION</a:t>
            </a:r>
            <a:r>
              <a:rPr lang="es-CL" dirty="0">
                <a:latin typeface="Fira Sans" panose="020B0503050000020004" pitchFamily="34" charset="0"/>
              </a:rPr>
              <a:t> </a:t>
            </a:r>
            <a:br>
              <a:rPr lang="es-CL" dirty="0">
                <a:latin typeface="Fira Sans" panose="020B0503050000020004" pitchFamily="34" charset="0"/>
              </a:rPr>
            </a:br>
            <a:endParaRPr lang="es-ES" dirty="0">
              <a:latin typeface="Fira Sans" panose="020B0503050000020004" pitchFamily="34" charset="0"/>
            </a:endParaRP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057B0BEA-9E3F-4D3D-2FD2-8876C359007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01738" y="3190875"/>
            <a:ext cx="6400800" cy="946150"/>
          </a:xfrm>
        </p:spPr>
        <p:txBody>
          <a:bodyPr/>
          <a:lstStyle/>
          <a:p>
            <a:pPr algn="ctr" eaLnBrk="1" hangingPunct="1"/>
            <a:r>
              <a:rPr lang="es-CL" altLang="es-CL" b="1" dirty="0">
                <a:solidFill>
                  <a:schemeClr val="tx1"/>
                </a:solidFill>
                <a:latin typeface="Fira Sans" panose="020F0502020204030204" pitchFamily="34" charset="0"/>
              </a:rPr>
              <a:t>GESTIÓN DE PERSONAS </a:t>
            </a:r>
            <a:endParaRPr lang="es-ES" altLang="es-CL" b="1" dirty="0">
              <a:solidFill>
                <a:schemeClr val="tx1"/>
              </a:solidFill>
              <a:latin typeface="Fira Sans" panose="020F0502020204030204" pitchFamily="34" charset="0"/>
            </a:endParaRP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2B5EAF3C-D245-8AFB-D323-A8623BD5EDF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B2D57B-26CD-4E1C-BC2D-53B72C4D9D86}" type="datetime1">
              <a:rPr lang="es-ES"/>
              <a:pPr>
                <a:defRPr/>
              </a:pPr>
              <a:t>26/9/23</a:t>
            </a:fld>
            <a:endParaRPr lang="es-ES"/>
          </a:p>
        </p:txBody>
      </p:sp>
      <p:sp>
        <p:nvSpPr>
          <p:cNvPr id="22532" name="Rectangle 22">
            <a:extLst>
              <a:ext uri="{FF2B5EF4-FFF2-40B4-BE49-F238E27FC236}">
                <a16:creationId xmlns:a16="http://schemas.microsoft.com/office/drawing/2014/main" id="{E77AF602-C11B-2CDA-3C72-61B62C83B6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C272EE8-6908-3840-B472-E1AE8B100C5C}" type="slidenum">
              <a:rPr lang="es-ES" altLang="es-CL" smtClean="0">
                <a:latin typeface="Garamond" panose="02020404030301010803" pitchFamily="18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" altLang="es-CL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pic>
        <p:nvPicPr>
          <p:cNvPr id="22533" name="Picture 4" descr="img4">
            <a:hlinkClick r:id="rId3"/>
            <a:extLst>
              <a:ext uri="{FF2B5EF4-FFF2-40B4-BE49-F238E27FC236}">
                <a16:creationId xmlns:a16="http://schemas.microsoft.com/office/drawing/2014/main" id="{D6A4C045-615C-74EE-B160-A618BCDBB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435475"/>
            <a:ext cx="3030538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02BB258-E307-B840-9273-9E0B4DB2E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Factorial blog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FF7391F1-65C8-13C5-5CB6-609BFB3C0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AR" sz="4000" dirty="0">
                <a:latin typeface="Fira Sans" panose="020B0503050000020004" pitchFamily="34" charset="0"/>
              </a:rPr>
              <a:t>ORGANIZACIÓN DEL TRABAJO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C652A493-193C-68BC-93ED-AA52F968C8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7838" y="1141413"/>
            <a:ext cx="8153400" cy="4997450"/>
          </a:xfrm>
        </p:spPr>
        <p:txBody>
          <a:bodyPr rtlCol="0">
            <a:normAutofit/>
          </a:bodyPr>
          <a:lstStyle/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b="1" dirty="0">
                <a:solidFill>
                  <a:schemeClr val="tx1"/>
                </a:solidFill>
                <a:latin typeface="Fira Sans" panose="020B0503050000020004" pitchFamily="34" charset="0"/>
              </a:rPr>
              <a:t>Especialización</a:t>
            </a:r>
          </a:p>
          <a:p>
            <a:pPr marL="457200" lvl="1" indent="0" eaLnBrk="1" fontAlgn="auto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endParaRPr lang="es-ES" altLang="es-AR" b="1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b="1" dirty="0">
                <a:solidFill>
                  <a:schemeClr val="tx1"/>
                </a:solidFill>
                <a:latin typeface="Fira Sans" panose="020B0503050000020004" pitchFamily="34" charset="0"/>
              </a:rPr>
              <a:t>Contenido del puesto de trabajo:</a:t>
            </a:r>
            <a:endParaRPr lang="es-ES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Tareas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Responsabilidades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Acceso a los recursos</a:t>
            </a:r>
          </a:p>
          <a:p>
            <a:pPr marL="914400" lvl="2" indent="0" eaLnBrk="1" fontAlgn="auto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endParaRPr lang="es-ES" altLang="es-AR" sz="2800" b="1" dirty="0">
              <a:solidFill>
                <a:schemeClr val="bg2">
                  <a:lumMod val="75000"/>
                </a:schemeClr>
              </a:solidFill>
            </a:endParaRPr>
          </a:p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900" b="1" dirty="0">
                <a:solidFill>
                  <a:schemeClr val="tx1"/>
                </a:solidFill>
                <a:latin typeface="Fira Sans" panose="020B0503050000020004" pitchFamily="34" charset="0"/>
              </a:rPr>
              <a:t>Tipos de departamentalización: </a:t>
            </a:r>
            <a:endParaRPr lang="es-ES" altLang="es-AR" sz="1900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900" dirty="0">
                <a:solidFill>
                  <a:schemeClr val="tx1"/>
                </a:solidFill>
                <a:latin typeface="Fira Sans" panose="020B0503050000020004" pitchFamily="34" charset="0"/>
              </a:rPr>
              <a:t>Departamentalización por funciones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900" dirty="0">
                <a:solidFill>
                  <a:schemeClr val="tx1"/>
                </a:solidFill>
                <a:latin typeface="Fira Sans" panose="020B0503050000020004" pitchFamily="34" charset="0"/>
              </a:rPr>
              <a:t>Departamentalización por productos o servicios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900" dirty="0">
                <a:solidFill>
                  <a:schemeClr val="tx1"/>
                </a:solidFill>
                <a:latin typeface="Fira Sans" panose="020B0503050000020004" pitchFamily="34" charset="0"/>
              </a:rPr>
              <a:t>Departamentalización por clientes/usuarios o localizaciones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2D26B1B-9F74-1F59-50B9-7D7EF551D5F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FE637A-82A3-4C11-9501-69F347FBFB4A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4F3CDE1-F0E8-14EF-9543-1D62F0F0F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E44234-DCE6-4147-999D-4C1BD981955E}" type="slidenum">
              <a:rPr lang="es-ES" altLang="es-CL"/>
              <a:pPr>
                <a:defRPr/>
              </a:pPr>
              <a:t>10</a:t>
            </a:fld>
            <a:endParaRPr lang="es-ES" altLang="es-C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9CC764D0-8CC0-AAFA-0CA5-F8601262B8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325438"/>
            <a:ext cx="8153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AR" dirty="0">
                <a:latin typeface="Fira Sans" panose="020B0503050000020004" pitchFamily="34" charset="0"/>
              </a:rPr>
              <a:t>DELEGACIÓN</a:t>
            </a:r>
          </a:p>
        </p:txBody>
      </p:sp>
      <p:sp>
        <p:nvSpPr>
          <p:cNvPr id="93186" name="Rectangle 3">
            <a:extLst>
              <a:ext uri="{FF2B5EF4-FFF2-40B4-BE49-F238E27FC236}">
                <a16:creationId xmlns:a16="http://schemas.microsoft.com/office/drawing/2014/main" id="{58656078-6BB6-7A09-6176-39BD52CAEC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123950"/>
            <a:ext cx="8153400" cy="467201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s-ES" altLang="es-AR">
                <a:solidFill>
                  <a:schemeClr val="tx1"/>
                </a:solidFill>
                <a:latin typeface="Fira Sans" panose="020F0502020204030204" pitchFamily="34" charset="0"/>
              </a:rPr>
              <a:t>Proceso de distribuir la autoridad junto con las responsabilidades</a:t>
            </a:r>
          </a:p>
          <a:p>
            <a:pPr lvl="1" eaLnBrk="1" hangingPunct="1">
              <a:lnSpc>
                <a:spcPct val="80000"/>
              </a:lnSpc>
            </a:pPr>
            <a:endParaRPr lang="es-ES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s-ES" altLang="es-AR">
                <a:solidFill>
                  <a:schemeClr val="tx1"/>
                </a:solidFill>
              </a:rPr>
              <a:t>Dos principios:</a:t>
            </a:r>
          </a:p>
          <a:p>
            <a:pPr lvl="2" eaLnBrk="1" hangingPunct="1">
              <a:lnSpc>
                <a:spcPct val="80000"/>
              </a:lnSpc>
            </a:pPr>
            <a:r>
              <a:rPr lang="es-ES" altLang="es-AR" sz="1800">
                <a:solidFill>
                  <a:schemeClr val="tx1"/>
                </a:solidFill>
                <a:latin typeface="Fira Sans" panose="020F0502020204030204" pitchFamily="34" charset="0"/>
              </a:rPr>
              <a:t>Unidad de mando: nadie debe tener más de un jefe. Cuando un subordinado reporta a dos superiores, surgen los conflictos y confusiones</a:t>
            </a:r>
          </a:p>
          <a:p>
            <a:pPr lvl="2" eaLnBrk="1" hangingPunct="1">
              <a:lnSpc>
                <a:spcPct val="80000"/>
              </a:lnSpc>
            </a:pPr>
            <a:r>
              <a:rPr lang="es-ES" altLang="es-AR" sz="1800">
                <a:solidFill>
                  <a:schemeClr val="tx1"/>
                </a:solidFill>
                <a:latin typeface="Fira Sans" panose="020F0502020204030204" pitchFamily="34" charset="0"/>
              </a:rPr>
              <a:t>Línea de mando: es un hilo continuo de autoridad jerárquica que une a superiores y subordinados desde la cúspide de la organización hasta su base.</a:t>
            </a:r>
          </a:p>
          <a:p>
            <a:pPr lvl="2" eaLnBrk="1" hangingPunct="1">
              <a:lnSpc>
                <a:spcPct val="80000"/>
              </a:lnSpc>
            </a:pPr>
            <a:r>
              <a:rPr lang="es-ES" altLang="es-AR" sz="1800">
                <a:solidFill>
                  <a:schemeClr val="tx1"/>
                </a:solidFill>
                <a:latin typeface="Fira Sans" panose="020F0502020204030204" pitchFamily="34" charset="0"/>
              </a:rPr>
              <a:t>Los organigramas representan gráficamente la línea de mando. </a:t>
            </a:r>
          </a:p>
          <a:p>
            <a:pPr lvl="2" eaLnBrk="1" hangingPunct="1">
              <a:lnSpc>
                <a:spcPct val="80000"/>
              </a:lnSpc>
            </a:pPr>
            <a:r>
              <a:rPr lang="es-ES" altLang="es-AR" sz="1800">
                <a:solidFill>
                  <a:schemeClr val="tx1"/>
                </a:solidFill>
                <a:latin typeface="Fira Sans" panose="020F0502020204030204" pitchFamily="34" charset="0"/>
              </a:rPr>
              <a:t>Organigrama formal y real</a:t>
            </a:r>
            <a:r>
              <a:rPr lang="es-ES" altLang="es-AR" sz="2800">
                <a:solidFill>
                  <a:schemeClr val="tx1"/>
                </a:solidFill>
                <a:latin typeface="Fira Sans" panose="020F0502020204030204" pitchFamily="34" charset="0"/>
              </a:rPr>
              <a:t>.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8E5B305-41D6-57BA-2CA4-4936AC087BE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7978912-5717-4FE4-8C5F-16ECA059FC2B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365D99F-29C9-03FD-51FA-DDBA080C0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98327-FB54-684E-96D9-69B5A7F9CB8C}" type="slidenum">
              <a:rPr lang="es-ES" altLang="es-CL"/>
              <a:pPr>
                <a:defRPr/>
              </a:pPr>
              <a:t>11</a:t>
            </a:fld>
            <a:endParaRPr lang="es-ES" altLang="es-C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6EDD98E8-D96B-1DD5-DBBB-A1440639A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AR" dirty="0">
                <a:latin typeface="Fira Sans" panose="020B0503050000020004" pitchFamily="34" charset="0"/>
              </a:rPr>
              <a:t>DELEGACIÓN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468E1F35-D058-64A6-96BD-8F6D89A827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1323975"/>
            <a:ext cx="8153400" cy="4924425"/>
          </a:xfrm>
        </p:spPr>
        <p:txBody>
          <a:bodyPr rtlCol="0">
            <a:normAutofit/>
          </a:bodyPr>
          <a:lstStyle/>
          <a:p>
            <a:pPr lvl="1" eaLnBrk="1" fontAlgn="auto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400" dirty="0">
                <a:solidFill>
                  <a:schemeClr val="tx1"/>
                </a:solidFill>
                <a:latin typeface="Fira Sans" panose="020B0503050000020004" pitchFamily="34" charset="0"/>
              </a:rPr>
              <a:t>Elementos del proceso de delegación:</a:t>
            </a:r>
          </a:p>
          <a:p>
            <a:pPr lvl="2" eaLnBrk="1" fontAlgn="auto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Tareas o deberes a realizar</a:t>
            </a:r>
          </a:p>
          <a:p>
            <a:pPr lvl="2" eaLnBrk="1" fontAlgn="auto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Responsabilidades asociadas a estos deberes</a:t>
            </a:r>
          </a:p>
          <a:p>
            <a:pPr lvl="2" eaLnBrk="1" fontAlgn="auto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Autoridad para disponer de los recursos necesarios y administrarlos de tal forma que se puedan realizar las tareas y asumir las responsabilidades</a:t>
            </a:r>
          </a:p>
          <a:p>
            <a:pPr marL="914400" lvl="2" indent="0" eaLnBrk="1" fontAlgn="auto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endParaRPr lang="es-ES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fontAlgn="auto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La autoridad que se delega debe estar siempre en consonancia con la responsabilidad que se asigna.</a:t>
            </a:r>
          </a:p>
          <a:p>
            <a:pPr lvl="1" eaLnBrk="1" fontAlgn="auto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endParaRPr lang="es-ES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fontAlgn="auto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La responsabilidad y la autoridad pueden y deben delegarse.</a:t>
            </a:r>
          </a:p>
          <a:p>
            <a:pPr lvl="1" eaLnBrk="1" fontAlgn="auto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endParaRPr lang="es-ES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fontAlgn="auto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La rendición de cuentas nunca se delega (si algo sale mal es el directivo que hizo la delegación el que debe rendir cuentas a sus superiores).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8DB270-0AFD-DE0F-1A12-DB630016EF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0BAA6F-0F10-451E-8510-02F060CF6CAB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6B36C22-6299-0A49-9A4E-62D8AC79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C884E-F6AD-D14A-A3B5-FE34039E304D}" type="slidenum">
              <a:rPr lang="es-ES" altLang="es-CL"/>
              <a:pPr>
                <a:defRPr/>
              </a:pPr>
              <a:t>12</a:t>
            </a:fld>
            <a:endParaRPr lang="es-ES" altLang="es-C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AAC06994-E28C-1249-1E94-31AF34F1D0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AR" dirty="0">
                <a:latin typeface="Fira Sans" panose="020B0503050000020004" pitchFamily="34" charset="0"/>
              </a:rPr>
              <a:t>TIPOS DE ORGANIZACIÓN</a:t>
            </a:r>
          </a:p>
        </p:txBody>
      </p:sp>
      <p:sp>
        <p:nvSpPr>
          <p:cNvPr id="95234" name="Rectangle 3">
            <a:extLst>
              <a:ext uri="{FF2B5EF4-FFF2-40B4-BE49-F238E27FC236}">
                <a16:creationId xmlns:a16="http://schemas.microsoft.com/office/drawing/2014/main" id="{7119EF18-5D82-81A1-30DF-F96B76C3E0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2775" y="1600200"/>
            <a:ext cx="8153400" cy="4924425"/>
          </a:xfrm>
        </p:spPr>
        <p:txBody>
          <a:bodyPr/>
          <a:lstStyle/>
          <a:p>
            <a:pPr lvl="1" eaLnBrk="1" hangingPunct="1"/>
            <a:r>
              <a:rPr lang="es-ES" altLang="es-AR">
                <a:solidFill>
                  <a:schemeClr val="tx1"/>
                </a:solidFill>
                <a:latin typeface="Fira Sans" panose="020F0502020204030204" pitchFamily="34" charset="0"/>
              </a:rPr>
              <a:t>VERTICAL O FUNCIONAL</a:t>
            </a:r>
          </a:p>
          <a:p>
            <a:pPr lvl="1" eaLnBrk="1" hangingPunct="1"/>
            <a:endParaRPr lang="es-ES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/>
            <a:endParaRPr lang="es-ES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/>
            <a:r>
              <a:rPr lang="es-ES" altLang="es-AR">
                <a:solidFill>
                  <a:schemeClr val="tx1"/>
                </a:solidFill>
                <a:latin typeface="Fira Sans" panose="020F0502020204030204" pitchFamily="34" charset="0"/>
              </a:rPr>
              <a:t>POR PROYECTO</a:t>
            </a:r>
          </a:p>
          <a:p>
            <a:pPr lvl="1" eaLnBrk="1" hangingPunct="1"/>
            <a:endParaRPr lang="es-ES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/>
            <a:endParaRPr lang="es-ES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/>
            <a:r>
              <a:rPr lang="es-ES" altLang="es-AR">
                <a:solidFill>
                  <a:schemeClr val="tx1"/>
                </a:solidFill>
                <a:latin typeface="Fira Sans" panose="020F0502020204030204" pitchFamily="34" charset="0"/>
              </a:rPr>
              <a:t>MATRICIAL</a:t>
            </a:r>
          </a:p>
          <a:p>
            <a:pPr lvl="1" eaLnBrk="1" hangingPunct="1"/>
            <a:endParaRPr lang="es-ES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/>
            <a:endParaRPr lang="es-ES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/>
            <a:r>
              <a:rPr lang="es-ES" altLang="es-AR">
                <a:solidFill>
                  <a:schemeClr val="tx1"/>
                </a:solidFill>
                <a:latin typeface="Fira Sans" panose="020F0502020204030204" pitchFamily="34" charset="0"/>
              </a:rPr>
              <a:t>AD-HOC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59AAA04-B021-EBBD-E755-4719CEB8F6B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4AEFAAE-B2F2-47D9-88D6-70079E81FC69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10ACE6-4818-A842-882F-BBB0DAC6F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0404E8-7DFD-AE46-9AF0-720C2D74ACFE}" type="slidenum">
              <a:rPr lang="es-ES" altLang="es-CL"/>
              <a:pPr>
                <a:defRPr/>
              </a:pPr>
              <a:t>13</a:t>
            </a:fld>
            <a:endParaRPr lang="es-ES" altLang="es-C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44E96BFC-0487-626D-7E94-7F47D3E9B0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92100"/>
            <a:ext cx="8153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AR" sz="4000" dirty="0">
                <a:latin typeface="Fira Sans" panose="020B0503050000020004" pitchFamily="34" charset="0"/>
              </a:rPr>
              <a:t>INSTRUMENTOS DE ORGANIZACIÓN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0DD16C79-AF92-0C94-9FD2-4211C2B37D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600" b="1" dirty="0">
                <a:solidFill>
                  <a:schemeClr val="tx1"/>
                </a:solidFill>
                <a:latin typeface="Fira Sans" panose="020B0503050000020004" pitchFamily="34" charset="0"/>
              </a:rPr>
              <a:t>ORGANIGRAMA</a:t>
            </a:r>
            <a:endParaRPr lang="es-ES" altLang="es-AR" sz="1600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marL="914400" lvl="2" indent="0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Por funciones</a:t>
            </a:r>
          </a:p>
          <a:p>
            <a:pPr marL="914400" lvl="2" indent="0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Por áreas</a:t>
            </a:r>
          </a:p>
          <a:p>
            <a:pPr lvl="2" eaLnBrk="1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endParaRPr lang="es-ES" altLang="es-AR" b="1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600" b="1" dirty="0">
                <a:solidFill>
                  <a:schemeClr val="tx1"/>
                </a:solidFill>
                <a:latin typeface="Fira Sans" panose="020B0503050000020004" pitchFamily="34" charset="0"/>
              </a:rPr>
              <a:t>MANUAL DE PROCEDIMIENTOS</a:t>
            </a:r>
          </a:p>
          <a:p>
            <a:pPr lvl="1" eaLnBrk="1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endParaRPr lang="es-ES" altLang="es-AR" sz="1600" b="1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600" b="1" dirty="0">
                <a:solidFill>
                  <a:schemeClr val="tx1"/>
                </a:solidFill>
                <a:latin typeface="Fira Sans" panose="020B0503050000020004" pitchFamily="34" charset="0"/>
              </a:rPr>
              <a:t>MANUAL DE RESPONSABILIDADES Y FUNCIONES</a:t>
            </a:r>
          </a:p>
          <a:p>
            <a:pPr lvl="1" eaLnBrk="1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endParaRPr lang="es-ES" altLang="es-AR" sz="1600" b="1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600" b="1" dirty="0">
                <a:solidFill>
                  <a:schemeClr val="tx1"/>
                </a:solidFill>
                <a:latin typeface="Fira Sans" panose="020B0503050000020004" pitchFamily="34" charset="0"/>
              </a:rPr>
              <a:t>SISTEMAS DE EVALUACIÓN INTERNA Y SEGUIMIENTO DE RESPONSABILIDADES Y FUNCIONES</a:t>
            </a:r>
          </a:p>
          <a:p>
            <a:pPr lvl="1" eaLnBrk="1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endParaRPr lang="es-ES" altLang="es-AR" sz="1600" b="1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hangingPunct="1">
              <a:lnSpc>
                <a:spcPct val="8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600" b="1" dirty="0">
                <a:solidFill>
                  <a:schemeClr val="tx1"/>
                </a:solidFill>
                <a:latin typeface="Fira Sans" panose="020B0503050000020004" pitchFamily="34" charset="0"/>
              </a:rPr>
              <a:t>CANALES DE INFORMACIÓN</a:t>
            </a:r>
            <a:endParaRPr lang="es-ES" altLang="es-AR" sz="1600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marL="914400" lvl="2" indent="0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Tipo de información</a:t>
            </a:r>
          </a:p>
          <a:p>
            <a:pPr marL="914400" lvl="2" indent="0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Niveles jerárquicos de información</a:t>
            </a:r>
          </a:p>
          <a:p>
            <a:pPr marL="914400" lvl="2" indent="0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Objetivo de la información</a:t>
            </a:r>
          </a:p>
          <a:p>
            <a:pPr marL="914400" lvl="2" indent="0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Frecuencia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371EF9E-3068-7F9A-A806-2D89B42FDD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F9270A9-233F-41BD-AF34-E190EC61D139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A0C12EA-B990-C548-E4EA-68E25DFA8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27AFC-2328-8446-B0EE-04872CA4D507}" type="slidenum">
              <a:rPr lang="es-ES" altLang="es-CL"/>
              <a:pPr>
                <a:defRPr/>
              </a:pPr>
              <a:t>14</a:t>
            </a:fld>
            <a:endParaRPr lang="es-ES" altLang="es-C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49C667E1-658C-37A7-CFB2-0A0517E3D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altLang="es-AR" dirty="0">
                <a:latin typeface="Fira Sans" panose="020B0503050000020004" pitchFamily="34" charset="0"/>
              </a:rPr>
              <a:t>ORGANIZACIÓN INTELIGENTE</a:t>
            </a:r>
            <a:endParaRPr lang="es-ES" altLang="es-AR" dirty="0">
              <a:latin typeface="Fira Sans" panose="020B0503050000020004" pitchFamily="34" charset="0"/>
            </a:endParaRP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9BEC3C15-72AF-FE89-D4FD-E34A548E92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4325" y="1341438"/>
            <a:ext cx="8534400" cy="4687887"/>
          </a:xfrm>
        </p:spPr>
        <p:txBody>
          <a:bodyPr rtlCol="0">
            <a:normAutofit/>
          </a:bodyPr>
          <a:lstStyle/>
          <a:p>
            <a:pPr eaLnBrk="1" fontAlgn="auto" hangingPunct="1">
              <a:buFont typeface="Wingdings 3" panose="05040102010807070707" pitchFamily="18" charset="2"/>
              <a:buChar char=""/>
              <a:defRPr/>
            </a:pPr>
            <a:r>
              <a:rPr lang="it-IT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Peter Senge – La quinta disciplina</a:t>
            </a:r>
          </a:p>
          <a:p>
            <a:pPr eaLnBrk="1" fontAlgn="auto" hangingPunct="1">
              <a:buFont typeface="Wingdings 3" panose="05040102010807070707" pitchFamily="18" charset="2"/>
              <a:buChar char=""/>
              <a:defRPr/>
            </a:pPr>
            <a:endParaRPr lang="es-AR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marL="0" indent="0" eaLnBrk="1" fontAlgn="auto" hangingPunct="1">
              <a:buFont typeface="Wingdings" pitchFamily="2" charset="2"/>
              <a:buNone/>
              <a:defRPr/>
            </a:pPr>
            <a:r>
              <a:rPr lang="es-AR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1. Competencias objetivas: </a:t>
            </a:r>
          </a:p>
          <a:p>
            <a:pPr eaLnBrk="1" fontAlgn="auto" hangingPunct="1">
              <a:buFont typeface="Wingdings 3" panose="05040102010807070707" pitchFamily="18" charset="2"/>
              <a:buChar char=""/>
              <a:defRPr/>
            </a:pPr>
            <a:endParaRPr lang="es-AR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2" eaLnBrk="1" fontAlgn="auto" hangingPunct="1">
              <a:buFont typeface="Wingdings 3" panose="05040102010807070707" pitchFamily="18" charset="2"/>
              <a:buChar char=""/>
              <a:defRPr/>
            </a:pPr>
            <a:r>
              <a:rPr lang="es-AR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Adaptación sistémica al cambio continuo</a:t>
            </a:r>
          </a:p>
          <a:p>
            <a:pPr lvl="2" eaLnBrk="1" fontAlgn="auto" hangingPunct="1">
              <a:buFont typeface="Wingdings 3" panose="05040102010807070707" pitchFamily="18" charset="2"/>
              <a:buChar char=""/>
              <a:defRPr/>
            </a:pPr>
            <a:endParaRPr lang="es-AR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2" eaLnBrk="1" fontAlgn="auto" hangingPunct="1">
              <a:buFont typeface="Wingdings 3" panose="05040102010807070707" pitchFamily="18" charset="2"/>
              <a:buChar char=""/>
              <a:defRPr/>
            </a:pPr>
            <a:r>
              <a:rPr lang="es-AR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Auto-organización basada en una visión compartida</a:t>
            </a:r>
          </a:p>
          <a:p>
            <a:pPr lvl="2" eaLnBrk="1" fontAlgn="auto" hangingPunct="1">
              <a:buFont typeface="Wingdings 3" panose="05040102010807070707" pitchFamily="18" charset="2"/>
              <a:buChar char=""/>
              <a:defRPr/>
            </a:pPr>
            <a:endParaRPr lang="es-AR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2" eaLnBrk="1" fontAlgn="auto" hangingPunct="1">
              <a:buFont typeface="Wingdings 3" panose="05040102010807070707" pitchFamily="18" charset="2"/>
              <a:buChar char=""/>
              <a:defRPr/>
            </a:pPr>
            <a:r>
              <a:rPr lang="es-AR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Aprendizaje permanente a nivel individual, grupal y organizacional</a:t>
            </a:r>
            <a:endParaRPr lang="es-ES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BA18897-121D-E78B-F025-EEB15AEB5CF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DCEDCB-1F5A-4B10-830D-62D2417071B3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30984D-F8E4-B179-27C9-9E561C5B0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74314-8F84-FF4B-88B6-176ADC9E6DE3}" type="slidenum">
              <a:rPr lang="es-ES" altLang="es-CL"/>
              <a:pPr>
                <a:defRPr/>
              </a:pPr>
              <a:t>15</a:t>
            </a:fld>
            <a:endParaRPr lang="es-ES" altLang="es-C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BBD2ACE6-C8DB-B1BA-8BB4-F83A9C1CB9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33375"/>
            <a:ext cx="8839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altLang="es-AR" dirty="0">
                <a:latin typeface="Fira Sans" panose="020B0503050000020004" pitchFamily="34" charset="0"/>
              </a:rPr>
              <a:t>ORGANIZACIÓN INTELIGENTE</a:t>
            </a:r>
            <a:endParaRPr lang="es-ES" altLang="es-AR" dirty="0">
              <a:latin typeface="Fira Sans" panose="020B0503050000020004" pitchFamily="34" charset="0"/>
            </a:endParaRPr>
          </a:p>
        </p:txBody>
      </p:sp>
      <p:sp>
        <p:nvSpPr>
          <p:cNvPr id="98306" name="Rectangle 3">
            <a:extLst>
              <a:ext uri="{FF2B5EF4-FFF2-40B4-BE49-F238E27FC236}">
                <a16:creationId xmlns:a16="http://schemas.microsoft.com/office/drawing/2014/main" id="{84632B82-B127-AA82-BF40-DE03D6C39E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7338" y="1446213"/>
            <a:ext cx="8077200" cy="42386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s-AR" altLang="es-AR">
                <a:solidFill>
                  <a:schemeClr val="tx1"/>
                </a:solidFill>
                <a:latin typeface="Fira Sans" panose="020F0502020204030204" pitchFamily="34" charset="0"/>
              </a:rPr>
              <a:t>2. Competencias subjetivas: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s-AR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/>
            <a:r>
              <a:rPr lang="es-AR" altLang="es-AR">
                <a:solidFill>
                  <a:schemeClr val="tx1"/>
                </a:solidFill>
                <a:latin typeface="Fira Sans" panose="020F0502020204030204" pitchFamily="34" charset="0"/>
              </a:rPr>
              <a:t>Valores éticos</a:t>
            </a:r>
          </a:p>
          <a:p>
            <a:pPr lvl="1" eaLnBrk="1" hangingPunct="1"/>
            <a:endParaRPr lang="es-AR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/>
            <a:r>
              <a:rPr lang="es-AR" altLang="es-AR">
                <a:solidFill>
                  <a:schemeClr val="tx1"/>
                </a:solidFill>
                <a:latin typeface="Fira Sans" panose="020F0502020204030204" pitchFamily="34" charset="0"/>
              </a:rPr>
              <a:t>Madurez psicológica</a:t>
            </a:r>
          </a:p>
          <a:p>
            <a:pPr lvl="1" eaLnBrk="1" hangingPunct="1"/>
            <a:endParaRPr lang="es-AR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/>
            <a:r>
              <a:rPr lang="es-AR" altLang="es-AR">
                <a:solidFill>
                  <a:schemeClr val="tx1"/>
                </a:solidFill>
                <a:latin typeface="Fira Sans" panose="020F0502020204030204" pitchFamily="34" charset="0"/>
              </a:rPr>
              <a:t>Cosmovisión integradora</a:t>
            </a:r>
            <a:endParaRPr lang="es-ES" altLang="es-AR">
              <a:solidFill>
                <a:schemeClr val="tx1"/>
              </a:solidFill>
              <a:latin typeface="Fira Sans" panose="020F0502020204030204" pitchFamily="34" charset="0"/>
            </a:endParaRP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80BB128-392F-654B-9BFF-BDBAACBFC13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5506AF-CB6E-438A-B57F-18C66EE9198B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787B81E-9CC9-654B-ADAD-26348BA28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D3115-65F0-9744-84E1-DAF72E568460}" type="slidenum">
              <a:rPr lang="es-ES" altLang="es-CL"/>
              <a:pPr>
                <a:defRPr/>
              </a:pPr>
              <a:t>16</a:t>
            </a:fld>
            <a:endParaRPr lang="es-ES" altLang="es-C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ítulo 1">
            <a:extLst>
              <a:ext uri="{FF2B5EF4-FFF2-40B4-BE49-F238E27FC236}">
                <a16:creationId xmlns:a16="http://schemas.microsoft.com/office/drawing/2014/main" id="{FEA9C921-59E5-72D8-6EB8-5E9C8F43A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>
                <a:latin typeface="Fira Sans" panose="020B0503050000020004" pitchFamily="34" charset="0"/>
              </a:rPr>
              <a:t>ORGANIZACIONES INTELIGENTES </a:t>
            </a:r>
          </a:p>
        </p:txBody>
      </p:sp>
      <p:sp>
        <p:nvSpPr>
          <p:cNvPr id="99330" name="Marcador de contenido 2">
            <a:extLst>
              <a:ext uri="{FF2B5EF4-FFF2-40B4-BE49-F238E27FC236}">
                <a16:creationId xmlns:a16="http://schemas.microsoft.com/office/drawing/2014/main" id="{9532E192-CE59-9D49-09FF-E1515C979D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1638" y="1157288"/>
            <a:ext cx="8229600" cy="4691062"/>
          </a:xfrm>
        </p:spPr>
        <p:txBody>
          <a:bodyPr/>
          <a:lstStyle/>
          <a:p>
            <a:pPr marL="319088" indent="-319088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Son progresivas</a:t>
            </a:r>
          </a:p>
          <a:p>
            <a:pPr marL="639763" lvl="1" indent="-273050" eaLnBrk="1" hangingPunct="1">
              <a:spcAft>
                <a:spcPct val="0"/>
              </a:spcAft>
              <a:buFont typeface="Arial" panose="020B0604020202020204" pitchFamily="34" charset="0"/>
              <a:buChar char="–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Generan los resultados deseados cada vez mejor</a:t>
            </a:r>
          </a:p>
          <a:p>
            <a:pPr marL="639763" lvl="1" indent="-273050" eaLnBrk="1" hangingPunct="1">
              <a:spcAft>
                <a:spcPct val="0"/>
              </a:spcAft>
              <a:buFont typeface="Arial" panose="020B0604020202020204" pitchFamily="34" charset="0"/>
              <a:buChar char="–"/>
            </a:pPr>
            <a:endParaRPr lang="es-AR" altLang="es-CL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marL="319088" indent="-319088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Son dinámicas</a:t>
            </a:r>
          </a:p>
          <a:p>
            <a:pPr marL="639763" lvl="1" indent="-273050" eaLnBrk="1" hangingPunct="1">
              <a:spcAft>
                <a:spcPct val="0"/>
              </a:spcAft>
              <a:buFont typeface="Arial" panose="020B0604020202020204" pitchFamily="34" charset="0"/>
              <a:buChar char="–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Tienen personas que trabajan unidas para mejorar el aprendizaje en el futuro</a:t>
            </a:r>
          </a:p>
          <a:p>
            <a:pPr marL="639763" lvl="1" indent="-273050" eaLnBrk="1" hangingPunct="1">
              <a:spcAft>
                <a:spcPct val="0"/>
              </a:spcAft>
              <a:buFont typeface="Arial" panose="020B0604020202020204" pitchFamily="34" charset="0"/>
              <a:buChar char="–"/>
            </a:pPr>
            <a:endParaRPr lang="es-AR" altLang="es-CL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marL="319088" indent="-319088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Son altamente productivas</a:t>
            </a:r>
          </a:p>
          <a:p>
            <a:pPr marL="639763" lvl="1" indent="-273050" eaLnBrk="1" hangingPunct="1">
              <a:spcAft>
                <a:spcPct val="0"/>
              </a:spcAft>
              <a:buFont typeface="Arial" panose="020B0604020202020204" pitchFamily="34" charset="0"/>
              <a:buChar char="–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Todos aprenden a explotar las fortalezas y compensar las limitaciones de los demás</a:t>
            </a:r>
          </a:p>
          <a:p>
            <a:pPr marL="639763" lvl="1" indent="-273050" eaLnBrk="1" hangingPunct="1">
              <a:spcAft>
                <a:spcPct val="0"/>
              </a:spcAft>
              <a:buFont typeface="Arial" panose="020B0604020202020204" pitchFamily="34" charset="0"/>
              <a:buChar char="–"/>
            </a:pPr>
            <a:endParaRPr lang="es-AR" altLang="es-CL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marL="319088" indent="-319088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Son participantes activos</a:t>
            </a:r>
          </a:p>
          <a:p>
            <a:pPr marL="639763" lvl="1" indent="-273050" eaLnBrk="1" hangingPunct="1">
              <a:spcAft>
                <a:spcPct val="0"/>
              </a:spcAft>
              <a:buFont typeface="Arial" panose="020B0604020202020204" pitchFamily="34" charset="0"/>
              <a:buChar char="–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Al diseñar el tipo de futuro que desea la organización</a:t>
            </a:r>
          </a:p>
        </p:txBody>
      </p:sp>
      <p:sp>
        <p:nvSpPr>
          <p:cNvPr id="99331" name="Marcador de número de diapositiva 4">
            <a:extLst>
              <a:ext uri="{FF2B5EF4-FFF2-40B4-BE49-F238E27FC236}">
                <a16:creationId xmlns:a16="http://schemas.microsoft.com/office/drawing/2014/main" id="{637CC52B-04F3-36BA-BBF4-F190B80A0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fld id="{BBCEC4B1-A634-E742-81FD-3403708741E6}" type="slidenum">
              <a:rPr lang="es-AR" altLang="es-AR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s-AR" altLang="es-AR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7B60A5-391C-87DE-9864-B5E89965DBD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4EE924-B38C-4207-9E31-51DDE0A5D341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ítulo 1">
            <a:extLst>
              <a:ext uri="{FF2B5EF4-FFF2-40B4-BE49-F238E27FC236}">
                <a16:creationId xmlns:a16="http://schemas.microsoft.com/office/drawing/2014/main" id="{5E6F45A4-E203-9FC4-DAFE-D2317E7B5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>
                <a:latin typeface="Fira Sans" panose="020B0503050000020004" pitchFamily="34" charset="0"/>
              </a:rPr>
              <a:t>LAS 5 DISCIPLINAS DE LAS ORGANIZACIONES INTELIGENTES</a:t>
            </a:r>
          </a:p>
        </p:txBody>
      </p:sp>
      <p:sp>
        <p:nvSpPr>
          <p:cNvPr id="100354" name="Marcador de contenido 2">
            <a:extLst>
              <a:ext uri="{FF2B5EF4-FFF2-40B4-BE49-F238E27FC236}">
                <a16:creationId xmlns:a16="http://schemas.microsoft.com/office/drawing/2014/main" id="{E3BE4130-65E0-E8C7-66F0-FA43D4D7CB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7825" y="827088"/>
            <a:ext cx="8435975" cy="5113337"/>
          </a:xfrm>
        </p:spPr>
        <p:txBody>
          <a:bodyPr/>
          <a:lstStyle/>
          <a:p>
            <a:pPr marL="319088" indent="-319088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I – Dominio personal</a:t>
            </a:r>
          </a:p>
          <a:p>
            <a:pPr lvl="2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Compromiso con el crecimiento de los empleados</a:t>
            </a:r>
          </a:p>
          <a:p>
            <a:pPr marL="319088" indent="-319088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II – Modelos mentales</a:t>
            </a:r>
          </a:p>
          <a:p>
            <a:pPr lvl="2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Manejar los modelos mentales alentando la adopción de ideas nuevas</a:t>
            </a:r>
          </a:p>
          <a:p>
            <a:pPr marL="319088" indent="-319088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III – Construcción de una visión compartida</a:t>
            </a:r>
          </a:p>
          <a:p>
            <a:pPr lvl="2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La gente aprende cuando existe un identidad común y una visión genuina</a:t>
            </a:r>
          </a:p>
          <a:p>
            <a:pPr marL="319088" indent="-319088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IV – Aprendizaje en equipo</a:t>
            </a:r>
          </a:p>
          <a:p>
            <a:pPr lvl="2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Alinear las acciones y capacidades en una sola dirección</a:t>
            </a:r>
          </a:p>
          <a:p>
            <a:pPr marL="319088" indent="-319088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V – La quinta disciplina. El pensamiento sistémico</a:t>
            </a:r>
          </a:p>
          <a:p>
            <a:pPr lvl="2" eaLnBrk="1" hangingPunct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AR" altLang="es-CL">
                <a:solidFill>
                  <a:schemeClr val="tx1"/>
                </a:solidFill>
                <a:latin typeface="Fira Sans" panose="020F0502020204030204" pitchFamily="34" charset="0"/>
              </a:rPr>
              <a:t>Habilidad de encontrar patrones de cambio y entender las interrelaciones, cómo las partes afectan el todo</a:t>
            </a:r>
          </a:p>
        </p:txBody>
      </p:sp>
      <p:sp>
        <p:nvSpPr>
          <p:cNvPr id="100355" name="Marcador de número de diapositiva 4">
            <a:extLst>
              <a:ext uri="{FF2B5EF4-FFF2-40B4-BE49-F238E27FC236}">
                <a16:creationId xmlns:a16="http://schemas.microsoft.com/office/drawing/2014/main" id="{8A621037-0E91-C18F-1005-5315116C2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fld id="{E5CC8802-DEF4-C841-9119-16E34FF1F625}" type="slidenum">
              <a:rPr lang="es-AR" altLang="es-AR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s-AR" altLang="es-AR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8196A1-1EA3-B932-ECA0-9E67751CD5C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4C8B007-0AF4-4CD4-A70F-65C583BBB74C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90BC1C60-A7C6-26CF-2CA7-6F4B160C59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26988"/>
            <a:ext cx="8066088" cy="1223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>
                <a:latin typeface="Fira Sans" panose="020B0503050000020004" pitchFamily="34" charset="0"/>
              </a:rPr>
              <a:t>CONTROL UNILATERAL VS. APRENDIZAJE MUTUO</a:t>
            </a:r>
            <a:endParaRPr lang="es-ES" dirty="0">
              <a:latin typeface="Fira Sans" panose="020B0503050000020004" pitchFamily="34" charset="0"/>
            </a:endParaRPr>
          </a:p>
        </p:txBody>
      </p:sp>
      <p:sp>
        <p:nvSpPr>
          <p:cNvPr id="101378" name="Rectangle 3">
            <a:extLst>
              <a:ext uri="{FF2B5EF4-FFF2-40B4-BE49-F238E27FC236}">
                <a16:creationId xmlns:a16="http://schemas.microsoft.com/office/drawing/2014/main" id="{B376D2A0-45F8-D124-CB17-CC7025F04D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6238" y="1330325"/>
            <a:ext cx="8229600" cy="4271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AR" altLang="es-AR">
                <a:solidFill>
                  <a:schemeClr val="tx1"/>
                </a:solidFill>
                <a:latin typeface="Fira Sans" panose="020F0502020204030204" pitchFamily="34" charset="0"/>
              </a:rPr>
              <a:t>Management orientado al aprendizaje:</a:t>
            </a:r>
          </a:p>
          <a:p>
            <a:pPr eaLnBrk="1" hangingPunct="1">
              <a:lnSpc>
                <a:spcPct val="90000"/>
              </a:lnSpc>
            </a:pPr>
            <a:endParaRPr lang="es-AR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s-AR" altLang="es-AR">
                <a:solidFill>
                  <a:schemeClr val="tx1"/>
                </a:solidFill>
                <a:latin typeface="Fira Sans" panose="020F0502020204030204" pitchFamily="34" charset="0"/>
              </a:rPr>
              <a:t>Es imposible obtener el compromiso por la fuerza</a:t>
            </a:r>
          </a:p>
          <a:p>
            <a:pPr lvl="1" eaLnBrk="1" hangingPunct="1">
              <a:lnSpc>
                <a:spcPct val="90000"/>
              </a:lnSpc>
            </a:pPr>
            <a:endParaRPr lang="es-AR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s-AR" altLang="es-AR">
                <a:solidFill>
                  <a:schemeClr val="tx1"/>
                </a:solidFill>
                <a:latin typeface="Fira Sans" panose="020F0502020204030204" pitchFamily="34" charset="0"/>
              </a:rPr>
              <a:t>Premios y castigos pueden producir cumplimientos</a:t>
            </a:r>
          </a:p>
          <a:p>
            <a:pPr lvl="1" eaLnBrk="1" hangingPunct="1">
              <a:lnSpc>
                <a:spcPct val="90000"/>
              </a:lnSpc>
            </a:pPr>
            <a:endParaRPr lang="es-AR" altLang="es-AR">
              <a:solidFill>
                <a:schemeClr val="tx1"/>
              </a:solidFill>
              <a:latin typeface="Fira Sans" panose="020F050202020403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s-AR" altLang="es-AR">
                <a:solidFill>
                  <a:schemeClr val="tx1"/>
                </a:solidFill>
                <a:latin typeface="Fira Sans" panose="020F0502020204030204" pitchFamily="34" charset="0"/>
              </a:rPr>
              <a:t>Enrolar la energía de la gente en aras de un propósito común implica desechar el control unilateral</a:t>
            </a:r>
            <a:endParaRPr lang="es-ES" altLang="es-AR">
              <a:solidFill>
                <a:schemeClr val="tx1"/>
              </a:solidFill>
              <a:latin typeface="Fira Sans" panose="020F0502020204030204" pitchFamily="34" charset="0"/>
            </a:endParaRP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676A997-551D-355A-CE2E-823BECA3815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5B2F15D-07A5-4B5B-AD28-CFDC848C1BB8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077AD2-044E-B305-49B9-96B6BEF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D64BC-0327-4243-A0F1-6E8E9A087DE8}" type="slidenum">
              <a:rPr lang="es-ES" altLang="es-CL"/>
              <a:pPr>
                <a:defRPr/>
              </a:pPr>
              <a:t>19</a:t>
            </a:fld>
            <a:endParaRPr lang="es-ES" altLang="es-C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F382E830-0A1A-01E1-3ACE-17B1D0B010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AR" sz="4000" dirty="0">
                <a:latin typeface="Fira Sans" panose="020B0503050000020004" pitchFamily="34" charset="0"/>
              </a:rPr>
              <a:t>Provisión de RECURSOS HUMANOS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EA5F1D55-3157-5508-4B90-1F4DF6A613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7838" y="1141413"/>
            <a:ext cx="8153400" cy="4997450"/>
          </a:xfrm>
        </p:spPr>
        <p:txBody>
          <a:bodyPr rtlCol="0">
            <a:normAutofit/>
          </a:bodyPr>
          <a:lstStyle/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Los procesos de provisión se relacionan con el suministro de personas a la organización. Son los procesos responsables de los insumos humanos, y comprenden todas las actividades de investigación de mercado, reclutamiento y selección de personal, y su provisión a las tareas organizacionales.</a:t>
            </a:r>
          </a:p>
          <a:p>
            <a:pPr marL="457200" lvl="1" indent="0" eaLnBrk="1" fontAlgn="auto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endParaRPr lang="es-ES" altLang="es-AR" b="1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Para entender cómo funcionan los procesos de provisión se debe comprender el ambiente que rodea a la organización y cómo estos procesos localizan y buscan a las personas para incorporarlas a su sistema.</a:t>
            </a:r>
            <a:endParaRPr lang="es-ES" altLang="es-AR" sz="1600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El ambiente organizacional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Mercado de recursos humanos y mercado del trabajo</a:t>
            </a:r>
            <a:endParaRPr lang="es-ES" altLang="es-AR" sz="20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107C39D-0E58-C423-3EEB-C896FB93FAA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FE637A-82A3-4C11-9501-69F347FBFB4A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C153487-22F6-7808-49A4-2A3B9A48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8FD148-81AA-644B-B55B-0F579D2F3B0C}" type="slidenum">
              <a:rPr lang="es-ES" altLang="es-CL"/>
              <a:pPr>
                <a:defRPr/>
              </a:pPr>
              <a:t>2</a:t>
            </a:fld>
            <a:endParaRPr lang="es-ES" altLang="es-C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9834ABEE-7569-8FD7-558A-83370B69CF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defRPr/>
            </a:pPr>
            <a:r>
              <a:rPr lang="es-ES" altLang="es-AR" sz="3600" dirty="0">
                <a:latin typeface="Fira Sans" panose="020B0503050000020004" pitchFamily="34" charset="0"/>
              </a:rPr>
              <a:t>AMBIENTE ORGANIZACIONAL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C44E84B6-31EB-54AD-8BA7-18A9968487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7838" y="1141413"/>
            <a:ext cx="8153400" cy="4997450"/>
          </a:xfrm>
        </p:spPr>
        <p:txBody>
          <a:bodyPr rtlCol="0">
            <a:normAutofit lnSpcReduction="10000"/>
          </a:bodyPr>
          <a:lstStyle/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Las organizaciones no están solas en el mundo de los negocios. Toda organización opera dentro de un ambiente en el que existen tantas otras.</a:t>
            </a:r>
          </a:p>
          <a:p>
            <a:pPr marL="457200" lvl="1" indent="0" eaLnBrk="1" fontAlgn="auto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endParaRPr lang="es-ES" altLang="es-AR" b="1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El ambiente organizacional obtiene información y datos  para la toma de decisiones, algunas de las fuentes de información son:</a:t>
            </a:r>
            <a:endParaRPr lang="es-ES" altLang="es-AR" sz="1600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Clientes 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Proveedores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Legislación 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Productos o servicios 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Desperdicios 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Resultado de aplicaciones financieras 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Resultados de estrategias de mercadeo</a:t>
            </a:r>
          </a:p>
          <a:p>
            <a:pPr lvl="2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000" b="1" dirty="0">
                <a:solidFill>
                  <a:schemeClr val="tx1"/>
                </a:solidFill>
                <a:latin typeface="Fira Sans" panose="020B0503050000020004" pitchFamily="34" charset="0"/>
              </a:rPr>
              <a:t>Recurso humanos (entran y salen)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7DC4530-C394-1ED2-89FF-0853224109B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FE637A-82A3-4C11-9501-69F347FBFB4A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BEF76FD-84D2-41ED-A0EC-B5BE0BF31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BD7B17-4E1F-A847-BEBF-BDC40154305E}" type="slidenum">
              <a:rPr lang="es-ES" altLang="es-CL"/>
              <a:pPr>
                <a:defRPr/>
              </a:pPr>
              <a:t>3</a:t>
            </a:fld>
            <a:endParaRPr lang="es-ES" altLang="es-C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131E8FF3-FBF2-1263-B125-FF4FF80BF7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defRPr/>
            </a:pPr>
            <a:r>
              <a:rPr lang="es-ES" altLang="es-AR" sz="3600" dirty="0">
                <a:latin typeface="Fira Sans" panose="020B0503050000020004" pitchFamily="34" charset="0"/>
              </a:rPr>
              <a:t>Mercado de recursos humanos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977A6DF6-1AB0-51D4-EDCD-9E09D52ACC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7838" y="1141413"/>
            <a:ext cx="8153400" cy="4997450"/>
          </a:xfrm>
        </p:spPr>
        <p:txBody>
          <a:bodyPr rtlCol="0">
            <a:normAutofit/>
          </a:bodyPr>
          <a:lstStyle/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El concepto de mercado presenta tres aspectos importantes:</a:t>
            </a:r>
          </a:p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endParaRPr lang="es-ES" altLang="es-AR" dirty="0">
              <a:solidFill>
                <a:schemeClr val="tx1"/>
              </a:solidFill>
              <a:latin typeface="Fira Sans" panose="020B0503050000020004" pitchFamily="34" charset="0"/>
            </a:endParaRPr>
          </a:p>
          <a:p>
            <a:pPr marL="800100" lvl="1" indent="-342900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Dimensión de espacio: Todo mercado se caracteriza por un área física, geográfica o territorial. Lugares diferentes tienen mercados diferentes.</a:t>
            </a:r>
          </a:p>
          <a:p>
            <a:pPr marL="800100" lvl="1" indent="-342900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Dimensión de tiempo: Todo mercado depende de una época. En épocas diferentes, un mismo mercado presenta características distintas.</a:t>
            </a:r>
          </a:p>
          <a:p>
            <a:pPr marL="800100" lvl="1" indent="-342900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Dimensión de oferta y demanda: Todo mercado se caracteriza por la oferta o disponibilidad de algo, y al mismo tiempo por la demanda de una producto o servicio.</a:t>
            </a:r>
          </a:p>
          <a:p>
            <a:pPr marL="457200" lvl="1" indent="0" eaLnBrk="1" fontAlgn="auto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En términos de la provisión de recursos humanos, hay dos tipos de mercados muy distintos pero entrelazados e interrelacionados: el </a:t>
            </a:r>
            <a:r>
              <a:rPr lang="es-ES" altLang="es-AR" b="1" dirty="0">
                <a:solidFill>
                  <a:schemeClr val="tx1"/>
                </a:solidFill>
                <a:latin typeface="Fira Sans" panose="020B0503050000020004" pitchFamily="34" charset="0"/>
              </a:rPr>
              <a:t>mercado del trabajo</a:t>
            </a: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 y el </a:t>
            </a:r>
            <a:r>
              <a:rPr lang="es-ES" altLang="es-AR" b="1" dirty="0">
                <a:solidFill>
                  <a:schemeClr val="tx1"/>
                </a:solidFill>
                <a:latin typeface="Fira Sans" panose="020B0503050000020004" pitchFamily="34" charset="0"/>
              </a:rPr>
              <a:t>mercado</a:t>
            </a:r>
            <a:r>
              <a:rPr lang="es-ES" altLang="es-AR" dirty="0">
                <a:solidFill>
                  <a:schemeClr val="tx1"/>
                </a:solidFill>
                <a:latin typeface="Fira Sans" panose="020B0503050000020004" pitchFamily="34" charset="0"/>
              </a:rPr>
              <a:t> </a:t>
            </a:r>
            <a:r>
              <a:rPr lang="es-ES" altLang="es-AR" b="1" dirty="0">
                <a:solidFill>
                  <a:schemeClr val="tx1"/>
                </a:solidFill>
                <a:latin typeface="Fira Sans" panose="020B0503050000020004" pitchFamily="34" charset="0"/>
              </a:rPr>
              <a:t>recursos humanos.</a:t>
            </a:r>
          </a:p>
          <a:p>
            <a:pPr lvl="1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endParaRPr lang="es-ES" altLang="es-AR" sz="2000" b="1" dirty="0">
              <a:solidFill>
                <a:schemeClr val="tx1"/>
              </a:solidFill>
              <a:latin typeface="Fira Sans" panose="020B0503050000020004" pitchFamily="34" charset="0"/>
            </a:endParaRP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0770BD2-C4FF-E0E8-9CEB-346E152B429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FE637A-82A3-4C11-9501-69F347FBFB4A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F574933-423F-B440-225B-BFC833468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971EB3-CB2B-4049-8FF7-85B665606792}" type="slidenum">
              <a:rPr lang="es-ES" altLang="es-CL"/>
              <a:pPr>
                <a:defRPr/>
              </a:pPr>
              <a:t>4</a:t>
            </a:fld>
            <a:endParaRPr lang="es-ES" altLang="es-C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E44684EF-1442-F1F7-6DD0-E596FFADB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defRPr/>
            </a:pPr>
            <a:r>
              <a:rPr lang="es-ES" altLang="es-AR" sz="3600" dirty="0">
                <a:latin typeface="Fira Sans" panose="020B0503050000020004" pitchFamily="34" charset="0"/>
              </a:rPr>
              <a:t>Mercado del trabajo </a:t>
            </a:r>
          </a:p>
        </p:txBody>
      </p:sp>
      <p:sp>
        <p:nvSpPr>
          <p:cNvPr id="108546" name="Rectangle 3">
            <a:extLst>
              <a:ext uri="{FF2B5EF4-FFF2-40B4-BE49-F238E27FC236}">
                <a16:creationId xmlns:a16="http://schemas.microsoft.com/office/drawing/2014/main" id="{76F6255D-4013-9F9D-E8B5-0E35600472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7838" y="1141413"/>
            <a:ext cx="8153400" cy="4997450"/>
          </a:xfrm>
        </p:spPr>
        <p:txBody>
          <a:bodyPr/>
          <a:lstStyle/>
          <a:p>
            <a:pPr lvl="2" algn="just" eaLnBrk="1" hangingPunct="1">
              <a:lnSpc>
                <a:spcPct val="90000"/>
              </a:lnSpc>
            </a:pPr>
            <a:r>
              <a:rPr lang="es-ES" altLang="es-AR" sz="2400">
                <a:solidFill>
                  <a:schemeClr val="tx1"/>
                </a:solidFill>
                <a:latin typeface="Fira Sans" panose="020F0502020204030204" pitchFamily="34" charset="0"/>
              </a:rPr>
              <a:t>El mercado del trabajo o mercado laboral se compone de las ofertas de empleo que ofrecen las organizaciones en un determinados lugar o época. Se define sobre todo por las organizaciones y sus oportunidades.  Cuanto mayor es el número de organizaciones en una determinada región,  tanto mayor el mercado de trabajo y su potencial de disponibilidad de plazas vacantes y de oportunidades de empleo. </a:t>
            </a:r>
          </a:p>
          <a:p>
            <a:pPr lvl="2" algn="just" eaLnBrk="1" hangingPunct="1">
              <a:lnSpc>
                <a:spcPct val="90000"/>
              </a:lnSpc>
            </a:pPr>
            <a:r>
              <a:rPr lang="es-ES" altLang="es-AR" sz="2400">
                <a:solidFill>
                  <a:schemeClr val="tx1"/>
                </a:solidFill>
                <a:latin typeface="Fira Sans" panose="020F0502020204030204" pitchFamily="34" charset="0"/>
              </a:rPr>
              <a:t>El mercado de trabajo se divide por sectores de actividades o de categorías (metal, plásticos, bancos, financieras, inmobiliarias, etc.), por tamaños (grandes , medianas, pequeñas  o micro empresas) y por región geográfica (Norte, centro , sur).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0E9AD7F-3456-3F3A-CC5C-82EDF0397CC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FE637A-82A3-4C11-9501-69F347FBFB4A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FF128C-D02C-55AE-CAE7-D190B1F1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D58A2-D530-0445-967B-DA2E4E9AF238}" type="slidenum">
              <a:rPr lang="es-ES" altLang="es-CL"/>
              <a:pPr>
                <a:defRPr/>
              </a:pPr>
              <a:t>5</a:t>
            </a:fld>
            <a:endParaRPr lang="es-ES" altLang="es-C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FCF58ABD-072B-E628-6A25-C9675FCDB6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defRPr/>
            </a:pPr>
            <a:r>
              <a:rPr lang="es-ES" altLang="es-AR" sz="3600" dirty="0">
                <a:latin typeface="Fira Sans" panose="020B0503050000020004" pitchFamily="34" charset="0"/>
              </a:rPr>
              <a:t>Mercado del trabajo 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09E4A44D-4AAE-56E4-C20E-91F229C439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7838" y="1141413"/>
            <a:ext cx="8153400" cy="4997450"/>
          </a:xfrm>
        </p:spPr>
        <p:txBody>
          <a:bodyPr rtlCol="0">
            <a:noAutofit/>
          </a:bodyPr>
          <a:lstStyle/>
          <a:p>
            <a:pPr lvl="2" algn="just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400" dirty="0">
                <a:solidFill>
                  <a:schemeClr val="tx1"/>
                </a:solidFill>
                <a:latin typeface="Fira Sans" panose="020B0503050000020004" pitchFamily="34" charset="0"/>
              </a:rPr>
              <a:t>El mercado del </a:t>
            </a:r>
            <a:r>
              <a:rPr lang="es-ES" altLang="es-AR" sz="2400" dirty="0" err="1">
                <a:solidFill>
                  <a:schemeClr val="tx1"/>
                </a:solidFill>
                <a:latin typeface="Fira Sans" panose="020B0503050000020004" pitchFamily="34" charset="0"/>
              </a:rPr>
              <a:t>treabajo</a:t>
            </a:r>
            <a:r>
              <a:rPr lang="es-ES" altLang="es-AR" sz="2400" dirty="0">
                <a:solidFill>
                  <a:schemeClr val="tx1"/>
                </a:solidFill>
                <a:latin typeface="Fira Sans" panose="020B0503050000020004" pitchFamily="34" charset="0"/>
              </a:rPr>
              <a:t> funciona en términos de oferta y demanda, es decir, disponibilidad y demanda de empleos. </a:t>
            </a:r>
          </a:p>
          <a:p>
            <a:pPr lvl="2" algn="just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2400" dirty="0">
                <a:solidFill>
                  <a:schemeClr val="tx1"/>
                </a:solidFill>
                <a:latin typeface="Fira Sans" panose="020B0503050000020004" pitchFamily="34" charset="0"/>
              </a:rPr>
              <a:t>Tres situaciones posibles: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2400" dirty="0">
                <a:solidFill>
                  <a:schemeClr val="tx1"/>
                </a:solidFill>
                <a:latin typeface="Fira Sans" panose="020B0503050000020004" pitchFamily="34" charset="0"/>
              </a:rPr>
              <a:t>Oferta mayor a la demanda.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2400" dirty="0">
                <a:solidFill>
                  <a:schemeClr val="tx1"/>
                </a:solidFill>
                <a:latin typeface="Fira Sans" panose="020B0503050000020004" pitchFamily="34" charset="0"/>
              </a:rPr>
              <a:t>Oferta equivalente a la demanda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2400" dirty="0">
                <a:solidFill>
                  <a:schemeClr val="tx1"/>
                </a:solidFill>
                <a:latin typeface="Fira Sans" panose="020B0503050000020004" pitchFamily="34" charset="0"/>
              </a:rPr>
              <a:t>Oferta menor que la demanda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89AE2C-94C5-B9FD-54A4-FC7049B99D1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FE637A-82A3-4C11-9501-69F347FBFB4A}" type="datetime1">
              <a:rPr lang="es-ES" smtClean="0"/>
              <a:pPr>
                <a:defRPr/>
              </a:pPr>
              <a:t>26/9/23</a:t>
            </a:fld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A2F43EC-FBE2-0FDA-7B64-58F2247EE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CC0D3-E436-6A41-A077-4142FD9966D7}" type="slidenum">
              <a:rPr lang="es-ES" altLang="es-CL"/>
              <a:pPr>
                <a:defRPr/>
              </a:pPr>
              <a:t>6</a:t>
            </a:fld>
            <a:endParaRPr lang="es-ES" altLang="es-C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D77E2614-25C7-475B-B7D8-F7C5259D1B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defRPr/>
            </a:pPr>
            <a:r>
              <a:rPr lang="es-ES" altLang="es-AR" sz="3600" dirty="0">
                <a:latin typeface="Fira Sans" panose="020B0503050000020004" pitchFamily="34" charset="0"/>
              </a:rPr>
              <a:t>Oferta mayor a la demanda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0CBCFF6E-20A7-E639-B243-465F67FF61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484313"/>
            <a:ext cx="8451850" cy="4654550"/>
          </a:xfrm>
        </p:spPr>
        <p:txBody>
          <a:bodyPr rtlCol="0">
            <a:noAutofit/>
          </a:bodyPr>
          <a:lstStyle/>
          <a:p>
            <a:pPr lvl="2" algn="just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En esta situación hay una acentuada disponibilidad de empleo: por pate de las organizaciones existe un exceso de oferta de empleo y escasez de candidatos.</a:t>
            </a:r>
          </a:p>
          <a:p>
            <a:pPr lvl="2" algn="just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Consecuencias: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Volumen insuficiente de candidatos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Criterios de selección mas </a:t>
            </a:r>
            <a:r>
              <a:rPr lang="es-ES" altLang="es-AR" sz="1800" dirty="0" err="1">
                <a:solidFill>
                  <a:schemeClr val="tx1"/>
                </a:solidFill>
                <a:latin typeface="Fira Sans" panose="020B0503050000020004" pitchFamily="34" charset="0"/>
              </a:rPr>
              <a:t>flxibles</a:t>
            </a: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 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Fuertes inversiones en capacitación de personal.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Ofertas salariales más estimulantes 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Alta inversión en prestaciones sociales 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Mayor importancia del reclutamiento interno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Candidatos escogen y seleccionan las organizaciones que les ofrecen mejores oportunidades.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es-ES" altLang="es-AR" sz="2400" dirty="0">
              <a:solidFill>
                <a:schemeClr val="tx1"/>
              </a:solidFill>
              <a:latin typeface="Fira Sans" panose="020B05030500000200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E6A6E767-AD86-7759-7D62-4E054666BB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defRPr/>
            </a:pPr>
            <a:r>
              <a:rPr lang="es-ES" altLang="es-AR" sz="3600" dirty="0">
                <a:latin typeface="Fira Sans" panose="020B0503050000020004" pitchFamily="34" charset="0"/>
              </a:rPr>
              <a:t>Oferta equivalente a la demanda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82371F6B-6D75-60C5-9075-660D0A9052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484313"/>
            <a:ext cx="8451850" cy="4654550"/>
          </a:xfrm>
        </p:spPr>
        <p:txBody>
          <a:bodyPr rtlCol="0">
            <a:noAutofit/>
          </a:bodyPr>
          <a:lstStyle/>
          <a:p>
            <a:pPr lvl="2" algn="just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3200" dirty="0">
                <a:solidFill>
                  <a:schemeClr val="tx1"/>
                </a:solidFill>
                <a:latin typeface="Fira Sans" panose="020B0503050000020004" pitchFamily="34" charset="0"/>
              </a:rPr>
              <a:t>Es una situación de equilibrio relativo entre el volumen de oferta de empleo y volumen de candidatos para desempeñarlos, es decir la demanda de empleo.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es-ES" altLang="es-AR" sz="2400" dirty="0">
              <a:solidFill>
                <a:schemeClr val="tx1"/>
              </a:solidFill>
              <a:latin typeface="Fira Sans" panose="020B05030500000200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914096A-E59C-2E73-0EFF-87CA405CB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defRPr/>
            </a:pPr>
            <a:r>
              <a:rPr lang="es-ES" altLang="es-AR" sz="3600" dirty="0">
                <a:latin typeface="Fira Sans" panose="020B0503050000020004" pitchFamily="34" charset="0"/>
              </a:rPr>
              <a:t>Oferta menor a la demanda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6BC9472D-D182-5314-3820-082FFF36B6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484313"/>
            <a:ext cx="8451850" cy="4654550"/>
          </a:xfrm>
        </p:spPr>
        <p:txBody>
          <a:bodyPr rtlCol="0">
            <a:noAutofit/>
          </a:bodyPr>
          <a:lstStyle/>
          <a:p>
            <a:pPr lvl="2" algn="just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Es una situación en la que hay muy poca disponibilidad de oferta de empleos por parte de las organizaciones; hay escasez de oferta de empleo y exceso de candidatos para desempeñarlos.</a:t>
            </a:r>
          </a:p>
          <a:p>
            <a:pPr lvl="2" algn="just" eaLnBrk="1" fontAlgn="auto" hangingPunct="1">
              <a:lnSpc>
                <a:spcPct val="90000"/>
              </a:lnSpc>
              <a:buFont typeface="Wingdings 3" panose="05040102010807070707" pitchFamily="18" charset="2"/>
              <a:buChar char="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Consecuencias:</a:t>
            </a:r>
          </a:p>
          <a:p>
            <a:pPr marL="1257300" lvl="2" indent="-3429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Baja inversión en reclutamiento</a:t>
            </a:r>
          </a:p>
          <a:p>
            <a:pPr marL="1257300" lvl="2" indent="-3429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Criterios de selección más rígidos y rigurosos.</a:t>
            </a:r>
          </a:p>
          <a:p>
            <a:pPr marL="1257300" lvl="2" indent="-3429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Baja inversión en capacitación</a:t>
            </a:r>
          </a:p>
          <a:p>
            <a:pPr marL="1257300" lvl="2" indent="-3429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Las organizaciones ofrecen salarios más bajos </a:t>
            </a:r>
          </a:p>
          <a:p>
            <a:pPr marL="1257300" lvl="2" indent="-3429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Inversiones muy bajas en prestaciones sociales </a:t>
            </a:r>
          </a:p>
          <a:p>
            <a:pPr marL="1257300" lvl="2" indent="-3429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s-ES" altLang="es-AR" sz="1800" dirty="0">
                <a:solidFill>
                  <a:schemeClr val="tx1"/>
                </a:solidFill>
                <a:latin typeface="Fira Sans" panose="020B0503050000020004" pitchFamily="34" charset="0"/>
              </a:rPr>
              <a:t>Mayor importancia en el reclutamiento externo</a:t>
            </a:r>
          </a:p>
          <a:p>
            <a:pPr marL="1371600" lvl="2" indent="-457200" algn="just" eaLnBrk="1" fontAlgn="auto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es-ES" altLang="es-AR" sz="2400" dirty="0">
              <a:solidFill>
                <a:schemeClr val="tx1"/>
              </a:solidFill>
              <a:latin typeface="Fira Sans" panose="020B05030500000200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2240</TotalTime>
  <Words>1189</Words>
  <Application>Microsoft Macintosh PowerPoint</Application>
  <PresentationFormat>Presentación en pantalla (4:3)</PresentationFormat>
  <Paragraphs>200</Paragraphs>
  <Slides>19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7" baseType="lpstr">
      <vt:lpstr>Arial</vt:lpstr>
      <vt:lpstr>Calibri</vt:lpstr>
      <vt:lpstr>Century Gothic</vt:lpstr>
      <vt:lpstr>Fira Sans</vt:lpstr>
      <vt:lpstr>Garamond</vt:lpstr>
      <vt:lpstr>Wingdings</vt:lpstr>
      <vt:lpstr>Wingdings 3</vt:lpstr>
      <vt:lpstr>Sector</vt:lpstr>
      <vt:lpstr>PRESENTACION  </vt:lpstr>
      <vt:lpstr>Provisión de RECURSOS HUMANOS</vt:lpstr>
      <vt:lpstr>AMBIENTE ORGANIZACIONAL</vt:lpstr>
      <vt:lpstr>Mercado de recursos humanos</vt:lpstr>
      <vt:lpstr>Mercado del trabajo </vt:lpstr>
      <vt:lpstr>Mercado del trabajo </vt:lpstr>
      <vt:lpstr>Oferta mayor a la demanda</vt:lpstr>
      <vt:lpstr>Oferta equivalente a la demanda</vt:lpstr>
      <vt:lpstr>Oferta menor a la demanda</vt:lpstr>
      <vt:lpstr>ORGANIZACIÓN DEL TRABAJO</vt:lpstr>
      <vt:lpstr>DELEGACIÓN</vt:lpstr>
      <vt:lpstr>DELEGACIÓN</vt:lpstr>
      <vt:lpstr>TIPOS DE ORGANIZACIÓN</vt:lpstr>
      <vt:lpstr>INSTRUMENTOS DE ORGANIZACIÓN</vt:lpstr>
      <vt:lpstr>ORGANIZACIÓN INTELIGENTE</vt:lpstr>
      <vt:lpstr>ORGANIZACIÓN INTELIGENTE</vt:lpstr>
      <vt:lpstr>ORGANIZACIONES INTELIGENTES </vt:lpstr>
      <vt:lpstr>LAS 5 DISCIPLINAS DE LAS ORGANIZACIONES INTELIGENTES</vt:lpstr>
      <vt:lpstr>CONTROL UNILATERAL VS. APRENDIZAJE MUTUO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Administración de Personal</dc:title>
  <dc:creator>Rosa Maria</dc:creator>
  <cp:lastModifiedBy>Nicol E. Parra Valera</cp:lastModifiedBy>
  <cp:revision>63</cp:revision>
  <dcterms:created xsi:type="dcterms:W3CDTF">2009-08-09T01:06:51Z</dcterms:created>
  <dcterms:modified xsi:type="dcterms:W3CDTF">2023-09-26T11:39:54Z</dcterms:modified>
</cp:coreProperties>
</file>