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7" r:id="rId2"/>
    <p:sldId id="309" r:id="rId3"/>
    <p:sldId id="310" r:id="rId4"/>
    <p:sldId id="344" r:id="rId5"/>
    <p:sldId id="311" r:id="rId6"/>
    <p:sldId id="313" r:id="rId7"/>
    <p:sldId id="314" r:id="rId8"/>
    <p:sldId id="319" r:id="rId9"/>
    <p:sldId id="320" r:id="rId10"/>
    <p:sldId id="321" r:id="rId11"/>
    <p:sldId id="323" r:id="rId12"/>
    <p:sldId id="300" r:id="rId13"/>
    <p:sldId id="322" r:id="rId14"/>
    <p:sldId id="324" r:id="rId15"/>
    <p:sldId id="325" r:id="rId16"/>
    <p:sldId id="339" r:id="rId17"/>
    <p:sldId id="340" r:id="rId18"/>
    <p:sldId id="326" r:id="rId19"/>
    <p:sldId id="327" r:id="rId20"/>
    <p:sldId id="331" r:id="rId21"/>
    <p:sldId id="332" r:id="rId22"/>
    <p:sldId id="341" r:id="rId23"/>
    <p:sldId id="342" r:id="rId24"/>
    <p:sldId id="343" r:id="rId2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1798EC-5EF6-B30D-8472-9DF342EAFB41}" v="3" dt="2023-03-07T13:58:48.1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98"/>
    <p:restoredTop sz="94767"/>
  </p:normalViewPr>
  <p:slideViewPr>
    <p:cSldViewPr snapToGrid="0">
      <p:cViewPr varScale="1">
        <p:scale>
          <a:sx n="101" d="100"/>
          <a:sy n="101" d="100"/>
        </p:scale>
        <p:origin x="14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uario invitado" userId="S::urn:spo:anon#20356a75c08d946f06447da2af44e4e8d7f1e2a5f6ca89a6ac1fa18b0ce3a157::" providerId="AD" clId="Web-{4F1798EC-5EF6-B30D-8472-9DF342EAFB41}"/>
    <pc:docChg chg="modSld">
      <pc:chgData name="Usuario invitado" userId="S::urn:spo:anon#20356a75c08d946f06447da2af44e4e8d7f1e2a5f6ca89a6ac1fa18b0ce3a157::" providerId="AD" clId="Web-{4F1798EC-5EF6-B30D-8472-9DF342EAFB41}" dt="2023-03-07T13:58:47.809" v="1" actId="20577"/>
      <pc:docMkLst>
        <pc:docMk/>
      </pc:docMkLst>
      <pc:sldChg chg="modSp">
        <pc:chgData name="Usuario invitado" userId="S::urn:spo:anon#20356a75c08d946f06447da2af44e4e8d7f1e2a5f6ca89a6ac1fa18b0ce3a157::" providerId="AD" clId="Web-{4F1798EC-5EF6-B30D-8472-9DF342EAFB41}" dt="2023-03-07T13:58:47.809" v="1" actId="20577"/>
        <pc:sldMkLst>
          <pc:docMk/>
          <pc:sldMk cId="582945390" sldId="259"/>
        </pc:sldMkLst>
        <pc:spChg chg="mod">
          <ac:chgData name="Usuario invitado" userId="S::urn:spo:anon#20356a75c08d946f06447da2af44e4e8d7f1e2a5f6ca89a6ac1fa18b0ce3a157::" providerId="AD" clId="Web-{4F1798EC-5EF6-B30D-8472-9DF342EAFB41}" dt="2023-03-07T13:58:47.809" v="1" actId="20577"/>
          <ac:spMkLst>
            <pc:docMk/>
            <pc:sldMk cId="582945390" sldId="259"/>
            <ac:spMk id="3" creationId="{264627A0-887F-4F4E-B28B-BEBC1EA66964}"/>
          </ac:spMkLst>
        </pc:spChg>
      </pc:sldChg>
    </pc:docChg>
  </pc:docChgLst>
  <pc:docChgLst>
    <pc:chgData name="Francisco Galvez Gamboa" userId="7dba022e-bdf7-4fc2-926b-cb7d21ec971c" providerId="ADAL" clId="{AC1ED003-B8F2-CA44-B0C7-25F712078A46}"/>
    <pc:docChg chg="custSel modSld">
      <pc:chgData name="Francisco Galvez Gamboa" userId="7dba022e-bdf7-4fc2-926b-cb7d21ec971c" providerId="ADAL" clId="{AC1ED003-B8F2-CA44-B0C7-25F712078A46}" dt="2023-03-06T16:10:40.800" v="94" actId="20577"/>
      <pc:docMkLst>
        <pc:docMk/>
      </pc:docMkLst>
      <pc:sldChg chg="modSp mod">
        <pc:chgData name="Francisco Galvez Gamboa" userId="7dba022e-bdf7-4fc2-926b-cb7d21ec971c" providerId="ADAL" clId="{AC1ED003-B8F2-CA44-B0C7-25F712078A46}" dt="2023-03-06T16:10:40.800" v="94" actId="20577"/>
        <pc:sldMkLst>
          <pc:docMk/>
          <pc:sldMk cId="1943389658" sldId="257"/>
        </pc:sldMkLst>
        <pc:spChg chg="mod">
          <ac:chgData name="Francisco Galvez Gamboa" userId="7dba022e-bdf7-4fc2-926b-cb7d21ec971c" providerId="ADAL" clId="{AC1ED003-B8F2-CA44-B0C7-25F712078A46}" dt="2023-03-06T16:10:40.800" v="94" actId="20577"/>
          <ac:spMkLst>
            <pc:docMk/>
            <pc:sldMk cId="1943389658" sldId="257"/>
            <ac:spMk id="3" creationId="{6D45255F-1551-E84C-BD55-C9971687BE71}"/>
          </ac:spMkLst>
        </pc:spChg>
      </pc:sldChg>
      <pc:sldChg chg="modSp mod">
        <pc:chgData name="Francisco Galvez Gamboa" userId="7dba022e-bdf7-4fc2-926b-cb7d21ec971c" providerId="ADAL" clId="{AC1ED003-B8F2-CA44-B0C7-25F712078A46}" dt="2023-03-06T15:32:53.326" v="38" actId="20577"/>
        <pc:sldMkLst>
          <pc:docMk/>
          <pc:sldMk cId="1815192068" sldId="268"/>
        </pc:sldMkLst>
        <pc:spChg chg="mod">
          <ac:chgData name="Francisco Galvez Gamboa" userId="7dba022e-bdf7-4fc2-926b-cb7d21ec971c" providerId="ADAL" clId="{AC1ED003-B8F2-CA44-B0C7-25F712078A46}" dt="2023-03-06T15:32:19.023" v="8" actId="20577"/>
          <ac:spMkLst>
            <pc:docMk/>
            <pc:sldMk cId="1815192068" sldId="268"/>
            <ac:spMk id="2" creationId="{E19B0366-B745-7E4D-A3D2-002BE73A3CB4}"/>
          </ac:spMkLst>
        </pc:spChg>
        <pc:spChg chg="mod">
          <ac:chgData name="Francisco Galvez Gamboa" userId="7dba022e-bdf7-4fc2-926b-cb7d21ec971c" providerId="ADAL" clId="{AC1ED003-B8F2-CA44-B0C7-25F712078A46}" dt="2023-03-06T15:32:53.326" v="38" actId="20577"/>
          <ac:spMkLst>
            <pc:docMk/>
            <pc:sldMk cId="1815192068" sldId="268"/>
            <ac:spMk id="3" creationId="{264627A0-887F-4F4E-B28B-BEBC1EA6696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EA68F-4298-8040-BAED-F6664FA10508}" type="datetimeFigureOut">
              <a:rPr lang="es-ES_tradnl" smtClean="0"/>
              <a:t>13/8/25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CDC86-DC1F-2043-ACEE-047FAA111A1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6013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33E1E-D674-FE49-A7A3-D76116E02B16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08219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007462-4AD4-4A4D-A300-648460E99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EE61FD-3E6E-1144-89AF-9363129E9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A70B03-0D91-8A42-9E38-093785030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13/8/25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7EAD07-CAE5-5943-9B00-8EBFDA284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01756D-2E8B-D14D-9393-513A3DC18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430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F47228-21B4-B944-A67A-B91820B74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1DABFF-95B0-9D41-BFA9-6A1C87A29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C63AE-4E7E-1A49-AB05-0C60F524F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13/8/25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ED21B3-584B-8544-9740-F312CAF15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F423F1-CF3D-7743-9D0B-E20DB8F06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6353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4D6F12E-9DC3-2F46-ACF5-FFFF0944B0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7C9019-A9F2-914D-A69E-F9ECF28E7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835BAA-2C21-5D47-865B-C25D4193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13/8/25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2D789B-079F-8946-A305-FC792F83E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4C5FA2-EFD4-924F-BB65-861D8A89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5159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74AEB3-BFCC-B042-B227-38FE58D69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977F16-EA93-5543-BA1E-4638E2004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938C8F-1719-764B-9B90-EB98964FA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13/8/25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525172-546C-C042-AA63-7692165EF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CB6638-20A2-F042-9BF6-945FDFF0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90114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BC21F9-EF7C-A044-9570-7F30BA903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9E8FC0-B7EB-0142-BE68-B1959791E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87072B-FDCA-2445-B19D-227E402F7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13/8/25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A44363-33CF-8145-8717-3B01E7109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9B0F76-DCA4-9B41-A3C7-F50A47CB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2011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F0A157-575B-4947-8E60-F0FB3A134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197137-6490-CE4A-A8C3-E09F2432CC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5EDB40-BBA1-7744-BB1B-290A57C80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21F3D5-AEFB-B045-B441-70440A69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13/8/25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FDA238-F854-0D44-BDBA-5617EE73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5ABA28-738E-A74A-B4F7-7CA3F2993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45799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B3F5B-5194-9844-B1F3-05EC8C316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0A02AF-9F39-444A-9107-50209AE1E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44B195-0DAC-EA4C-BFC6-678889ACDD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C01B041-1B65-7548-BFE6-D4EBD811AF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F35A741-755B-A947-BD04-2CD24FAE7F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204D3D5-DBE5-5F4B-B218-BDC3A37FB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13/8/25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110CA0-D1A2-C341-8CB5-ED8E2106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803888B-A0CE-4F49-9297-2969B543D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1246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B15C34-1709-9746-9B3A-EEB7A5C49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5AB3655-A167-7045-B695-3F712E337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13/8/25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9131A1-ACAE-5544-9EBC-63CF5ADCC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ACC559E-FF79-4C47-B554-841912C50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98239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70FD0D6-D803-AC43-83F2-C46607111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13/8/25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129794C-2414-C346-B46C-7FACAE35B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8DAC19D-113E-264E-8FC0-C2EBA0CDD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72754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67798D-B04C-7149-85D2-371348B4C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FBC317-3D21-6742-B654-A0ED82263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00FAC5-0093-9E4A-BE61-4C578957B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05D0EF1-C5CC-4643-A9EA-AF595230F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13/8/25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2B03CB-08A4-8142-A0D9-DA3EC263B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F20910-DAFE-2246-BBF3-D05698E52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30696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9DE9BC-749E-994B-820D-6AC0F90EB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7ADAD5D-24D1-7440-AABD-DAA8FF9D43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A85541-8EC4-9648-AAC6-EB41EB66B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F5388B-3973-5E4B-8C85-7009F9EFF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13/8/25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CBDEDF-115D-CC41-9B9A-1F6A57E46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25B0B6-7C78-4245-806D-B9F5B3EDD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1840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8BF3B3B-59A6-B34A-82D8-9CA1E4E5C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02B1AC-1F52-6340-9BC1-1A6D658FD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19FC21-8187-8147-9DBF-4341A9BF6E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B9339-C2CF-BD47-AD09-FF21F5CDCE09}" type="datetimeFigureOut">
              <a:rPr lang="es-ES_tradnl" smtClean="0"/>
              <a:t>13/8/25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BCBE38-11C7-0A4C-8AD8-F4EAF0EB06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5056FE-29F2-3243-9CB3-D5FC88A6F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6405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A10D64-5825-914E-8F9B-F0C839EA7D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1140" y="2911264"/>
            <a:ext cx="8789720" cy="1035471"/>
          </a:xfrm>
        </p:spPr>
        <p:txBody>
          <a:bodyPr>
            <a:normAutofit/>
          </a:bodyPr>
          <a:lstStyle/>
          <a:p>
            <a:r>
              <a:rPr lang="es-ES_tradnl" sz="4800" b="1" dirty="0">
                <a:latin typeface="Garamond" panose="02020404030301010803" pitchFamily="18" charset="0"/>
                <a:cs typeface="Arial" panose="020B0604020202020204" pitchFamily="34" charset="0"/>
              </a:rPr>
              <a:t>Organización Industrial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45255F-1551-E84C-BD55-C9971687B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459" y="4379811"/>
            <a:ext cx="6993082" cy="2207989"/>
          </a:xfrm>
        </p:spPr>
        <p:txBody>
          <a:bodyPr>
            <a:normAutofit/>
          </a:bodyPr>
          <a:lstStyle/>
          <a:p>
            <a:r>
              <a:rPr lang="es-ES_tradnl" dirty="0">
                <a:latin typeface="Garamond" panose="02020404030301010803" pitchFamily="18" charset="0"/>
                <a:cs typeface="Arial" panose="020B0604020202020204" pitchFamily="34" charset="0"/>
              </a:rPr>
              <a:t>ICM-323 Ingeniería Comercial</a:t>
            </a:r>
          </a:p>
          <a:p>
            <a:r>
              <a:rPr lang="es-ES_tradnl" dirty="0">
                <a:latin typeface="Garamond" panose="02020404030301010803" pitchFamily="18" charset="0"/>
                <a:cs typeface="Arial" panose="020B0604020202020204" pitchFamily="34" charset="0"/>
              </a:rPr>
              <a:t>Unidad I - Clase 1: </a:t>
            </a:r>
          </a:p>
          <a:p>
            <a:r>
              <a:rPr lang="es-ES_tradnl" dirty="0">
                <a:latin typeface="Garamond" panose="02020404030301010803" pitchFamily="18" charset="0"/>
                <a:cs typeface="Arial" panose="020B0604020202020204" pitchFamily="34" charset="0"/>
              </a:rPr>
              <a:t>Mercados</a:t>
            </a:r>
          </a:p>
          <a:p>
            <a:r>
              <a:rPr lang="es-ES_tradnl" sz="1800" b="1" dirty="0">
                <a:latin typeface="Garamond" panose="02020404030301010803" pitchFamily="18" charset="0"/>
                <a:cs typeface="Arial" panose="020B0604020202020204" pitchFamily="34" charset="0"/>
              </a:rPr>
              <a:t>Erik Muñoz Henríquez</a:t>
            </a:r>
          </a:p>
        </p:txBody>
      </p:sp>
      <p:pic>
        <p:nvPicPr>
          <p:cNvPr id="5" name="Imagen 4" descr="logo ucm nuevo vectorizado.pdf">
            <a:extLst>
              <a:ext uri="{FF2B5EF4-FFF2-40B4-BE49-F238E27FC236}">
                <a16:creationId xmlns:a16="http://schemas.microsoft.com/office/drawing/2014/main" id="{C817DD40-712E-D24E-84B5-9568529434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7" t="15438" r="10727" b="19478"/>
          <a:stretch/>
        </p:blipFill>
        <p:spPr>
          <a:xfrm>
            <a:off x="4427390" y="967068"/>
            <a:ext cx="3337220" cy="130069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388C016-F30B-B203-2C88-2E55321FB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69976AC-16A6-DA66-A5C2-E0281C3072DD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89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Reglas de Derivación</a:t>
            </a:r>
            <a:endParaRPr lang="es-ES_tradnl" sz="4000" b="1" dirty="0">
              <a:solidFill>
                <a:srgbClr val="00206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>
                  <a:buClr>
                    <a:srgbClr val="00B0F0"/>
                  </a:buClr>
                  <a:buSzPct val="90000"/>
                  <a:buFont typeface="Wingdings" pitchFamily="2" charset="2"/>
                  <a:buChar char="§"/>
                </a:pPr>
                <a:r>
                  <a:rPr lang="es-CL" sz="2400" b="1" dirty="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rPr>
                  <a:t>Regla del producto</a:t>
                </a:r>
              </a:p>
              <a:p>
                <a:pPr marL="0" indent="0" algn="just">
                  <a:buClr>
                    <a:srgbClr val="00B0F0"/>
                  </a:buClr>
                  <a:buSzPct val="90000"/>
                  <a:buNone/>
                </a:pPr>
                <a:r>
                  <a:rPr lang="es-CL" sz="2400" dirty="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s-E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s-E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s-E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s-CL" sz="2400" dirty="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rPr>
                  <a:t> y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s-ES" sz="24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s-ES" sz="24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s-CL" sz="2400" dirty="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rPr>
                  <a:t> son derivables en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s-CL" sz="2400" dirty="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rPr>
                  <a:t>, entonces su producto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s-E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s-ES" sz="24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s-E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s-ES" sz="24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s-E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s-ES" sz="24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s-E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s-CL" sz="2400" dirty="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rPr>
                  <a:t> también es derivable y </a:t>
                </a:r>
              </a:p>
              <a:p>
                <a:pPr marL="0" indent="0" algn="just">
                  <a:buClr>
                    <a:srgbClr val="00B0F0"/>
                  </a:buClr>
                  <a:buSzPct val="90000"/>
                  <a:buNone/>
                </a:pPr>
                <a:endParaRPr lang="es-CL" sz="2400" dirty="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marL="0" indent="0" algn="just">
                  <a:buClr>
                    <a:srgbClr val="00B0F0"/>
                  </a:buClr>
                  <a:buSzPct val="9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CL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es-CL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E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s-E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s-ES" sz="2400" b="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d>
                      <m:r>
                        <a:rPr lang="es-E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s-ES" sz="2400" b="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s-E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f>
                        <m:fPr>
                          <m:ctrlPr>
                            <a:rPr lang="es-CL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CL" sz="2400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es-CL" sz="2400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E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s-ES" sz="24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𝑔</m:t>
                      </m:r>
                      <m:d>
                        <m:dPr>
                          <m:ctrlPr>
                            <a:rPr lang="es-E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f>
                        <m:fPr>
                          <m:ctrlPr>
                            <a:rPr lang="es-CL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CL" sz="2400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es-CL" sz="2400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𝑑𝑥</m:t>
                          </m:r>
                        </m:den>
                      </m:f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[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s-E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]</m:t>
                      </m:r>
                    </m:oMath>
                  </m:oMathPara>
                </a14:m>
                <a:endParaRPr lang="es-CL" sz="2400" dirty="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marL="0" indent="0" algn="just">
                  <a:buClr>
                    <a:srgbClr val="00B0F0"/>
                  </a:buClr>
                  <a:buSzPct val="90000"/>
                  <a:buNone/>
                </a:pPr>
                <a:r>
                  <a:rPr lang="es-CL" sz="2400" dirty="0">
                    <a:latin typeface="Garamond" panose="02020404030301010803" pitchFamily="18" charset="0"/>
                    <a:cs typeface="Arial" panose="020B0604020202020204" pitchFamily="34" charset="0"/>
                  </a:rPr>
                  <a:t>O de forma equivalente</a:t>
                </a:r>
              </a:p>
              <a:p>
                <a:pPr marL="0" indent="0" algn="just">
                  <a:buClr>
                    <a:srgbClr val="00B0F0"/>
                  </a:buClr>
                  <a:buSzPct val="9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s-E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𝑓𝑔</m:t>
                              </m:r>
                            </m:e>
                          </m:d>
                        </m:e>
                        <m:sup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sSup>
                        <m:sSup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𝑔</m:t>
                      </m:r>
                      <m:sSup>
                        <m:sSup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s-CL" sz="2400" dirty="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marL="0" indent="0" algn="just">
                  <a:buClr>
                    <a:srgbClr val="00B0F0"/>
                  </a:buClr>
                  <a:buSzPct val="90000"/>
                  <a:buNone/>
                </a:pPr>
                <a:r>
                  <a:rPr lang="es-CL" sz="2400" dirty="0">
                    <a:latin typeface="Garamond" panose="02020404030301010803" pitchFamily="18" charset="0"/>
                    <a:cs typeface="Arial" panose="020B0604020202020204" pitchFamily="34" charset="0"/>
                  </a:rPr>
                  <a:t>En otras palabras, la derivada del producto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𝑓𝑔</m:t>
                    </m:r>
                  </m:oMath>
                </a14:m>
                <a:r>
                  <a:rPr lang="es-CL" sz="2400" dirty="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rPr>
                  <a:t> es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s-CL" sz="2400" dirty="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rPr>
                  <a:t> por la derivada de </a:t>
                </a:r>
                <a14:m>
                  <m:oMath xmlns:m="http://schemas.openxmlformats.org/officeDocument/2006/math">
                    <m:r>
                      <a:rPr lang="es-ES" sz="2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es-CL" sz="2400" dirty="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rPr>
                  <a:t> más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es-CL" sz="2400" dirty="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rPr>
                  <a:t> por la derivada de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s-CL" sz="2400" dirty="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035" r="-84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9713E254-B9D1-D1D3-EA19-C21C1F5A3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1A1D630-CB23-D88F-4938-C3BCDEC46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12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Ejemplo: Regla del producto</a:t>
            </a:r>
            <a:endParaRPr lang="es-ES_tradnl" sz="4000" b="1" dirty="0">
              <a:solidFill>
                <a:srgbClr val="00206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Clr>
                    <a:srgbClr val="00B0F0"/>
                  </a:buClr>
                  <a:buSzPct val="90000"/>
                  <a:buNone/>
                </a:pPr>
                <a:r>
                  <a:rPr lang="es-ES" sz="2400" dirty="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rPr>
                  <a:t>Considere la siguiente función</a:t>
                </a:r>
              </a:p>
              <a:p>
                <a:pPr marL="0" indent="0" algn="just">
                  <a:lnSpc>
                    <a:spcPct val="150000"/>
                  </a:lnSpc>
                  <a:buClr>
                    <a:srgbClr val="00B0F0"/>
                  </a:buClr>
                  <a:buSzPct val="9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es-E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=(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−1)(3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−2)</m:t>
                      </m:r>
                    </m:oMath>
                  </m:oMathPara>
                </a14:m>
                <a:endParaRPr lang="es-CL" sz="2400" dirty="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marL="457200" indent="-457200" algn="just">
                  <a:buClr>
                    <a:srgbClr val="00B0F0"/>
                  </a:buClr>
                  <a:buSzPct val="90000"/>
                  <a:buAutoNum type="alphaLcParenR"/>
                </a:pPr>
                <a:r>
                  <a:rPr lang="es-CL" sz="2400" dirty="0">
                    <a:latin typeface="Garamond" panose="02020404030301010803" pitchFamily="18" charset="0"/>
                    <a:cs typeface="Arial" panose="020B0604020202020204" pitchFamily="34" charset="0"/>
                  </a:rPr>
                  <a:t>Derive usando la regla del polinomio</a:t>
                </a:r>
              </a:p>
              <a:p>
                <a:pPr marL="457200" indent="-457200" algn="just">
                  <a:buClr>
                    <a:srgbClr val="00B0F0"/>
                  </a:buClr>
                  <a:buSzPct val="90000"/>
                  <a:buAutoNum type="alphaLcParenR"/>
                </a:pPr>
                <a:r>
                  <a:rPr lang="es-CL" sz="2400" dirty="0">
                    <a:latin typeface="Garamond" panose="02020404030301010803" pitchFamily="18" charset="0"/>
                    <a:cs typeface="Arial" panose="020B0604020202020204" pitchFamily="34" charset="0"/>
                  </a:rPr>
                  <a:t>Usando la regla del producto</a:t>
                </a:r>
                <a:endParaRPr lang="es-CL" sz="2400" dirty="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03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4366090A-773D-6950-2360-7391F1E6A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D44F017-EA9F-D96E-964F-FE7749574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Reglas de Derivación</a:t>
            </a:r>
            <a:endParaRPr lang="es-ES_tradnl" sz="4000" b="1" dirty="0">
              <a:solidFill>
                <a:srgbClr val="00206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>
                  <a:buClr>
                    <a:srgbClr val="00B0F0"/>
                  </a:buClr>
                  <a:buSzPct val="90000"/>
                  <a:buFont typeface="Wingdings" pitchFamily="2" charset="2"/>
                  <a:buChar char="§"/>
                </a:pPr>
                <a:r>
                  <a:rPr lang="es-CL" sz="2400" b="1" dirty="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rPr>
                  <a:t>Regla del cociente</a:t>
                </a:r>
              </a:p>
              <a:p>
                <a:pPr marL="0" indent="0" algn="just">
                  <a:buClr>
                    <a:srgbClr val="00B0F0"/>
                  </a:buClr>
                  <a:buSzPct val="90000"/>
                  <a:buNone/>
                </a:pPr>
                <a:r>
                  <a:rPr lang="es-CL" sz="2400" dirty="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s-E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s-E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s-E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s-CL" sz="2400" dirty="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rPr>
                  <a:t> y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s-ES" sz="24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s-ES" sz="24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s-CL" sz="2400" dirty="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rPr>
                  <a:t> son derivables en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s-CL" sz="2400" dirty="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rPr>
                  <a:t>, entonces su producto </a:t>
                </a:r>
                <a14:m>
                  <m:oMath xmlns:m="http://schemas.openxmlformats.org/officeDocument/2006/math">
                    <m:r>
                      <a:rPr lang="es-ES" sz="2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</m:t>
                    </m:r>
                    <m:f>
                      <m:fPr>
                        <m:ctrlPr>
                          <a:rPr lang="es-E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ES" sz="24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s-E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s-ES" sz="2400" b="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  <m:d>
                          <m:dPr>
                            <m:ctrlPr>
                              <a:rPr lang="es-E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es-CL" sz="2400" dirty="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rPr>
                  <a:t> también es derivable y </a:t>
                </a:r>
              </a:p>
              <a:p>
                <a:pPr marL="0" indent="0" algn="just">
                  <a:buClr>
                    <a:srgbClr val="00B0F0"/>
                  </a:buClr>
                  <a:buSzPct val="90000"/>
                  <a:buNone/>
                </a:pPr>
                <a:endParaRPr lang="es-CL" sz="2400" dirty="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marL="0" indent="0" algn="just">
                  <a:buClr>
                    <a:srgbClr val="00B0F0"/>
                  </a:buClr>
                  <a:buSzPct val="9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CL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es-CL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E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s-E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s-ES" sz="2400" b="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d>
                      <m:r>
                        <a:rPr lang="es-E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s-E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s-ES" sz="2400" b="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  <m:f>
                            <m:fPr>
                              <m:ctrlPr>
                                <a:rPr lang="es-CL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s-CL" sz="2400" b="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s-CL" sz="2400" b="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𝑑𝑥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s-ES" sz="24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s-ES" sz="24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s-ES" sz="24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  <m:f>
                            <m:fPr>
                              <m:ctrlPr>
                                <a:rPr lang="es-CL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s-CL" sz="2400" b="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s-CL" sz="2400" b="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𝑑𝑥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s-E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s-ES" sz="24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s-E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s-CL" sz="2400" dirty="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marL="0" indent="0" algn="just">
                  <a:buClr>
                    <a:srgbClr val="00B0F0"/>
                  </a:buClr>
                  <a:buSzPct val="90000"/>
                  <a:buNone/>
                </a:pPr>
                <a:r>
                  <a:rPr lang="es-CL" sz="2400" dirty="0">
                    <a:latin typeface="Garamond" panose="02020404030301010803" pitchFamily="18" charset="0"/>
                    <a:cs typeface="Arial" panose="020B0604020202020204" pitchFamily="34" charset="0"/>
                  </a:rPr>
                  <a:t>O de forma equivalente</a:t>
                </a:r>
              </a:p>
              <a:p>
                <a:pPr marL="0" indent="0" algn="just">
                  <a:buClr>
                    <a:srgbClr val="00B0F0"/>
                  </a:buClr>
                  <a:buSzPct val="9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s-E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  <m:sSup>
                            <m:sSupPr>
                              <m:ctrlPr>
                                <a:rPr lang="es-E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p>
                            <m:sSupPr>
                              <m:ctrlPr>
                                <a:rPr lang="es-E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E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CL" sz="2400" dirty="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035" r="-84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77B842ED-98CF-8A80-6621-66F31A515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1AAEB41-2B92-2E85-A0AE-441E65DF7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71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Ejemplo: Reglas de Derivación</a:t>
            </a:r>
            <a:endParaRPr lang="es-ES_tradnl" sz="4000" b="1" dirty="0">
              <a:solidFill>
                <a:srgbClr val="00206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Clr>
                    <a:srgbClr val="00B0F0"/>
                  </a:buClr>
                  <a:buSzPct val="90000"/>
                  <a:buNone/>
                </a:pPr>
                <a:r>
                  <a:rPr lang="es-CL" sz="2400" dirty="0">
                    <a:latin typeface="Garamond" panose="02020404030301010803" pitchFamily="18" charset="0"/>
                    <a:cs typeface="Arial" panose="020B0604020202020204" pitchFamily="34" charset="0"/>
                  </a:rPr>
                  <a:t>Derive </a:t>
                </a:r>
              </a:p>
              <a:p>
                <a:pPr marL="0" indent="0" algn="just">
                  <a:buClr>
                    <a:srgbClr val="00B0F0"/>
                  </a:buClr>
                  <a:buSzPct val="9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d>
                        <m:d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−5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+7</m:t>
                          </m:r>
                        </m:num>
                        <m:den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s-CL" sz="2400" dirty="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marL="457200" indent="-457200" algn="just">
                  <a:buClr>
                    <a:srgbClr val="00B0F0"/>
                  </a:buClr>
                  <a:buSzPct val="90000"/>
                  <a:buAutoNum type="alphaLcParenR"/>
                </a:pPr>
                <a:r>
                  <a:rPr lang="es-CL" sz="2400" dirty="0">
                    <a:latin typeface="Garamond" panose="02020404030301010803" pitchFamily="18" charset="0"/>
                    <a:cs typeface="Arial" panose="020B0604020202020204" pitchFamily="34" charset="0"/>
                  </a:rPr>
                  <a:t>Utilizando la regla de la potencia</a:t>
                </a:r>
              </a:p>
              <a:p>
                <a:pPr marL="457200" indent="-457200" algn="just">
                  <a:buClr>
                    <a:srgbClr val="00B0F0"/>
                  </a:buClr>
                  <a:buSzPct val="90000"/>
                  <a:buAutoNum type="alphaLcParenR"/>
                </a:pPr>
                <a:r>
                  <a:rPr lang="es-CL" sz="2400" dirty="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rPr>
                  <a:t>Utilizando la regla del cociente</a:t>
                </a: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03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98B104DB-931A-45E4-915B-91F0E9A02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B05F595-C258-9478-1B78-0BDE0185A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01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Reglas de Derivación</a:t>
            </a:r>
            <a:endParaRPr lang="es-ES_tradnl" sz="4000" b="1" dirty="0">
              <a:solidFill>
                <a:srgbClr val="00206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>
                  <a:buClr>
                    <a:srgbClr val="00B0F0"/>
                  </a:buClr>
                  <a:buSzPct val="90000"/>
                  <a:buFont typeface="Wingdings" pitchFamily="2" charset="2"/>
                  <a:buChar char="§"/>
                </a:pPr>
                <a:r>
                  <a:rPr lang="es-CL" sz="2400" b="1" dirty="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rPr>
                  <a:t>Regla de la Cadena</a:t>
                </a:r>
              </a:p>
              <a:p>
                <a:pPr marL="0" indent="0" algn="just">
                  <a:buClr>
                    <a:srgbClr val="00B0F0"/>
                  </a:buClr>
                  <a:buSzPct val="90000"/>
                  <a:buNone/>
                </a:pPr>
                <a:r>
                  <a:rPr lang="es-ES" sz="2400" dirty="0">
                    <a:latin typeface="Garamond" panose="02020404030301010803" pitchFamily="18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s-CL" sz="2400" dirty="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rPr>
                  <a:t> es una función derivable de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</m:oMath>
                </a14:m>
                <a:r>
                  <a:rPr lang="es-CL" sz="2400" dirty="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rPr>
                  <a:t>, y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s-E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s-E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s-E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s-E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s-E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s-CL" sz="2400" dirty="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rPr>
                  <a:t> es a su vez una función derivable de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s-CL" sz="2400" dirty="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rPr>
                  <a:t>, entonces la función compuesta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s-E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s-E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  <m:d>
                          <m:dPr>
                            <m:ctrlPr>
                              <a:rPr lang="es-E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s-CL" sz="2400" dirty="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rPr>
                  <a:t> es una función derivable de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s-CL" sz="2400" dirty="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rPr>
                  <a:t> cuya derivada está dada por el producto</a:t>
                </a:r>
              </a:p>
              <a:p>
                <a:pPr marL="0" indent="0" algn="just">
                  <a:buClr>
                    <a:srgbClr val="00B0F0"/>
                  </a:buClr>
                  <a:buSzPct val="9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𝑑𝑦</m:t>
                          </m:r>
                        </m:num>
                        <m:den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𝑑𝑥</m:t>
                          </m:r>
                        </m:den>
                      </m:f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𝑑𝑦</m:t>
                          </m:r>
                        </m:num>
                        <m:den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𝑑𝑢</m:t>
                          </m:r>
                        </m:den>
                      </m:f>
                      <m:f>
                        <m:f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𝑑𝑢</m:t>
                          </m:r>
                        </m:num>
                        <m:den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s-CL" sz="2400" dirty="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marL="0" indent="0" algn="just">
                  <a:buClr>
                    <a:srgbClr val="00B0F0"/>
                  </a:buClr>
                  <a:buSzPct val="90000"/>
                  <a:buNone/>
                </a:pPr>
                <a:r>
                  <a:rPr lang="es-CL" sz="2400" dirty="0">
                    <a:latin typeface="Garamond" panose="02020404030301010803" pitchFamily="18" charset="0"/>
                    <a:cs typeface="Arial" panose="020B0604020202020204" pitchFamily="34" charset="0"/>
                  </a:rPr>
                  <a:t>O bien de forma equivalente por:</a:t>
                </a:r>
              </a:p>
              <a:p>
                <a:pPr marL="0" indent="0" algn="just">
                  <a:buClr>
                    <a:srgbClr val="00B0F0"/>
                  </a:buClr>
                  <a:buSzPct val="9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𝑑𝑦</m:t>
                          </m:r>
                        </m:num>
                        <m:den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𝑑𝑥</m:t>
                          </m:r>
                        </m:den>
                      </m:f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s-E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s-CL" sz="2400" dirty="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035" r="-84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8DC96E75-DC67-0353-F688-6C6FC4613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C274043-57DC-EB91-9BCE-0FB5BA1DD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01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Ejemplo: Reglas de la Cadena</a:t>
            </a:r>
            <a:endParaRPr lang="es-ES_tradnl" sz="4000" b="1" dirty="0">
              <a:solidFill>
                <a:srgbClr val="00206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Clr>
                    <a:srgbClr val="00B0F0"/>
                  </a:buClr>
                  <a:buSzPct val="9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s-ES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+2</m:t>
                              </m:r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s-CL" sz="2400" dirty="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4D81B798-DDFA-A89B-EFE0-D493C5D0D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ACC5D8A-88DA-41F0-D1EE-9222DB299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34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Derivada en Funciones de Varias Variables</a:t>
            </a:r>
            <a:endParaRPr lang="es-ES_tradnl" sz="4000" b="1" dirty="0">
              <a:solidFill>
                <a:srgbClr val="00206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Clr>
                    <a:srgbClr val="00B0F0"/>
                  </a:buClr>
                  <a:buSzPct val="90000"/>
                  <a:buNone/>
                </a:pPr>
                <a:r>
                  <a:rPr lang="es-ES" sz="2400" dirty="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rPr>
                  <a:t>Supongamos que tenemos la siguiente función</a:t>
                </a:r>
              </a:p>
              <a:p>
                <a:pPr marL="0" indent="0" algn="just">
                  <a:buClr>
                    <a:srgbClr val="00B0F0"/>
                  </a:buClr>
                  <a:buSzPct val="9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+3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sSup>
                        <m:sSup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ES" sz="24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marL="0" indent="0" algn="just">
                  <a:buClr>
                    <a:srgbClr val="00B0F0"/>
                  </a:buClr>
                  <a:buSzPct val="90000"/>
                  <a:buNone/>
                </a:pPr>
                <a:r>
                  <a:rPr lang="es-ES" sz="2400" dirty="0">
                    <a:latin typeface="Garamond" panose="02020404030301010803" pitchFamily="18" charset="0"/>
                    <a:cs typeface="Arial" panose="020B0604020202020204" pitchFamily="34" charset="0"/>
                  </a:rPr>
                  <a:t>Como obtendríamos </a:t>
                </a:r>
              </a:p>
              <a:p>
                <a:pPr marL="0" indent="0" algn="just">
                  <a:buClr>
                    <a:srgbClr val="00B0F0"/>
                  </a:buClr>
                  <a:buSzPct val="9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s-E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𝑑𝑥</m:t>
                          </m:r>
                        </m:den>
                      </m:f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=?</m:t>
                      </m:r>
                    </m:oMath>
                  </m:oMathPara>
                </a14:m>
                <a:endParaRPr lang="es-ES" sz="2400" b="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marL="0" indent="0" algn="just">
                  <a:buClr>
                    <a:srgbClr val="00B0F0"/>
                  </a:buClr>
                  <a:buSzPct val="90000"/>
                  <a:buNone/>
                </a:pPr>
                <a:endParaRPr lang="es-ES" sz="2400" b="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marL="0" indent="0" algn="just">
                  <a:buClr>
                    <a:srgbClr val="00B0F0"/>
                  </a:buClr>
                  <a:buSzPct val="9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s-E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=?</m:t>
                      </m:r>
                    </m:oMath>
                  </m:oMathPara>
                </a14:m>
                <a:endParaRPr lang="es-ES" sz="24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03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92B0CE06-4E4D-3FD3-D521-50E030740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1F6EB19-64EB-0B21-DEC7-7AF3A280D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Derivada de una Función Logarítmica</a:t>
            </a:r>
            <a:endParaRPr lang="es-ES_tradnl" sz="4000" b="1" dirty="0">
              <a:solidFill>
                <a:srgbClr val="00206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Clr>
                    <a:srgbClr val="00B0F0"/>
                  </a:buClr>
                  <a:buSzPct val="90000"/>
                  <a:buNone/>
                </a:pPr>
                <a:r>
                  <a:rPr lang="es-CL" sz="2400" dirty="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s-E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s-E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s-E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s-E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E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s-E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s-E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s-CL" sz="2400" dirty="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rPr>
                  <a:t> entonces, la derivada es: </a:t>
                </a:r>
              </a:p>
              <a:p>
                <a:pPr marL="0" indent="0" algn="just">
                  <a:lnSpc>
                    <a:spcPct val="150000"/>
                  </a:lnSpc>
                  <a:buClr>
                    <a:srgbClr val="00B0F0"/>
                  </a:buClr>
                  <a:buSzPct val="9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CL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es-CL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E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s-E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ln</m:t>
                          </m:r>
                          <m:r>
                            <a:rPr lang="es-E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⁡(</m:t>
                          </m:r>
                          <m:r>
                            <a:rPr lang="es-E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s-E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d>
                      <m:r>
                        <a:rPr lang="es-E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E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s-E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den>
                      </m:f>
                      <m:r>
                        <a:rPr lang="es-E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E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𝑝𝑎𝑟𝑎</m:t>
                      </m:r>
                      <m:r>
                        <a:rPr lang="es-E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E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s-E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&gt;0</m:t>
                      </m:r>
                    </m:oMath>
                  </m:oMathPara>
                </a14:m>
                <a:endParaRPr lang="es-CL" sz="2400" dirty="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50000"/>
                  </a:lnSpc>
                  <a:buClr>
                    <a:srgbClr val="00B0F0"/>
                  </a:buClr>
                  <a:buSzPct val="90000"/>
                  <a:buNone/>
                </a:pPr>
                <a:r>
                  <a:rPr lang="es-CL" sz="2400" dirty="0">
                    <a:latin typeface="Garamond" panose="02020404030301010803" pitchFamily="18" charset="0"/>
                    <a:cs typeface="Arial" panose="020B0604020202020204" pitchFamily="34" charset="0"/>
                  </a:rPr>
                  <a:t>Por ejemplo, derive:</a:t>
                </a:r>
              </a:p>
              <a:p>
                <a:pPr marL="0" indent="0" algn="just">
                  <a:lnSpc>
                    <a:spcPct val="150000"/>
                  </a:lnSpc>
                  <a:buClr>
                    <a:srgbClr val="00B0F0"/>
                  </a:buClr>
                  <a:buSzPct val="9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s-E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s-E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func>
                        <m:funcPr>
                          <m:ctrlPr>
                            <a:rPr lang="es-E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s-E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s-E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s-CL" sz="2400" dirty="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03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EF706323-85C5-4904-0F43-3614592D7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184D8DB-7FDA-3907-A9F1-E6F3DC9D1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72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Derivada de una Función Logarítmica</a:t>
            </a:r>
            <a:endParaRPr lang="es-ES_tradnl" sz="4000" b="1" dirty="0">
              <a:solidFill>
                <a:srgbClr val="00206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Clr>
                    <a:srgbClr val="00B0F0"/>
                  </a:buClr>
                  <a:buSzPct val="90000"/>
                  <a:buNone/>
                </a:pPr>
                <a:r>
                  <a:rPr lang="es-ES" sz="2400" dirty="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rPr>
                  <a:t>Derive la siguiente función</a:t>
                </a:r>
                <a:endParaRPr lang="es-CL" sz="24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50000"/>
                  </a:lnSpc>
                  <a:buClr>
                    <a:srgbClr val="00B0F0"/>
                  </a:buClr>
                  <a:buSzPct val="9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s-E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E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𝑙𝑛</m:t>
                          </m:r>
                          <m:rad>
                            <m:radPr>
                              <m:ctrlPr>
                                <a:rPr lang="es-E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s-E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es-E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sSup>
                            <m:sSupPr>
                              <m:ctrlPr>
                                <a:rPr lang="es-E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s-E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CL" sz="24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Clr>
                    <a:srgbClr val="00B0F0"/>
                  </a:buClr>
                  <a:buSzPct val="90000"/>
                  <a:buNone/>
                </a:pPr>
                <a:r>
                  <a:rPr lang="es-CL" sz="2400" dirty="0">
                    <a:latin typeface="Garamond" panose="02020404030301010803" pitchFamily="18" charset="0"/>
                    <a:cs typeface="Arial" panose="020B0604020202020204" pitchFamily="34" charset="0"/>
                  </a:rPr>
                  <a:t>Utilice sus conocimientos matemáticos para reducir la expresión y luego derive.</a:t>
                </a:r>
              </a:p>
              <a:p>
                <a:pPr marL="0" indent="0" algn="just">
                  <a:lnSpc>
                    <a:spcPct val="150000"/>
                  </a:lnSpc>
                  <a:buClr>
                    <a:srgbClr val="00B0F0"/>
                  </a:buClr>
                  <a:buSzPct val="9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CL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s-CL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𝑑𝑥</m:t>
                          </m:r>
                        </m:den>
                      </m:f>
                      <m:r>
                        <a:rPr lang="es-E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s-E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1−4</m:t>
                              </m:r>
                              <m:func>
                                <m:funcPr>
                                  <m:ctrlPr>
                                    <a:rPr lang="es-ES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ES" sz="2400" b="0" i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ES" sz="2400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2400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sSup>
                                <m:sSupPr>
                                  <m:ctrlPr>
                                    <a:rPr lang="es-ES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ES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s-CL" sz="24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03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AFA1E6E1-F6CF-6025-90EF-5EBCBC45B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A69CC81-6824-5623-1E38-9C6AA18CE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2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Derivada de una Función Logarítmica</a:t>
            </a:r>
            <a:endParaRPr lang="es-ES_tradnl" sz="4000" b="1" dirty="0">
              <a:solidFill>
                <a:srgbClr val="00206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Clr>
                    <a:srgbClr val="00B0F0"/>
                  </a:buClr>
                  <a:buSzPct val="90000"/>
                  <a:buNone/>
                </a:pPr>
                <a:r>
                  <a:rPr lang="es-ES" sz="2400" dirty="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rPr>
                  <a:t>Derive la siguiente función</a:t>
                </a:r>
                <a:endParaRPr lang="es-CL" sz="2400" dirty="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50000"/>
                  </a:lnSpc>
                  <a:buClr>
                    <a:srgbClr val="00B0F0"/>
                  </a:buClr>
                  <a:buSzPct val="9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𝑔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d>
                      <m:r>
                        <a:rPr lang="es-E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s-E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s-E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  <m:r>
                                <a:rPr lang="es-E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s-E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ES" sz="2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E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s-E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s-ES" sz="2400" b="0" dirty="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50000"/>
                  </a:lnSpc>
                  <a:buClr>
                    <a:srgbClr val="00B0F0"/>
                  </a:buClr>
                  <a:buSzPct val="90000"/>
                  <a:buNone/>
                </a:pPr>
                <a:r>
                  <a:rPr lang="es-CL" sz="2400" dirty="0">
                    <a:latin typeface="Garamond" panose="02020404030301010803" pitchFamily="18" charset="0"/>
                    <a:cs typeface="Arial" panose="020B0604020202020204" pitchFamily="34" charset="0"/>
                  </a:rPr>
                  <a:t>Utilizando la regla de la cadena puede obtener esta derivada</a:t>
                </a:r>
              </a:p>
              <a:p>
                <a:pPr marL="0" indent="0" algn="just">
                  <a:lnSpc>
                    <a:spcPct val="150000"/>
                  </a:lnSpc>
                  <a:buClr>
                    <a:srgbClr val="00B0F0"/>
                  </a:buClr>
                  <a:buSzPct val="9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e>
                        <m:sup>
                          <m: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s-E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s-E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es-E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)=</m:t>
                      </m:r>
                      <m:f>
                        <m:fPr>
                          <m:ctrlP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s-E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  <m:r>
                                <a:rPr lang="es-E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s-ES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ES" sz="2400" b="0" i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ES" sz="2400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2400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s-E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s-E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E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d>
                        <m:dPr>
                          <m:ctrlP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s-E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s-E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E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CL" sz="2400" dirty="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03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FF6EAB68-6BB5-F98B-5AB1-77519A181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3B77447-F9E9-821A-2219-D5541EE65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3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Unidad I:</a:t>
            </a:r>
            <a:r>
              <a:rPr lang="es-ES_tradnl" sz="3600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s-ES_tradnl" sz="4000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Elementos de la Organización II</a:t>
            </a:r>
            <a:endParaRPr lang="es-ES_tradnl" b="1" dirty="0">
              <a:solidFill>
                <a:srgbClr val="00206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1914F4D6-41B2-8B5D-5D9C-9362BCD78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MX" sz="24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En esta unidad aprenderemos a </a:t>
            </a:r>
            <a:r>
              <a:rPr lang="es-CL" sz="2400" b="1" dirty="0">
                <a:solidFill>
                  <a:srgbClr val="00B0F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a</a:t>
            </a:r>
            <a:r>
              <a:rPr lang="es-CL" sz="2400" b="1" dirty="0">
                <a:solidFill>
                  <a:srgbClr val="00B0F0"/>
                </a:solidFill>
                <a:latin typeface="Garamond" panose="02020404030301010803" pitchFamily="18" charset="0"/>
              </a:rPr>
              <a:t>nalizar problemáticas empresariales y su estrategia competitiva a partir de la organización industrial donde operan entidades de distinta naturaleza. </a:t>
            </a:r>
            <a:endParaRPr lang="es-MX" sz="2400" b="1" dirty="0">
              <a:solidFill>
                <a:srgbClr val="00B0F0"/>
              </a:solidFill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es-CL" sz="2400" dirty="0">
                <a:latin typeface="Garamond" panose="02020404030301010803" pitchFamily="18" charset="0"/>
                <a:cs typeface="Arial" panose="020B0604020202020204" pitchFamily="34" charset="0"/>
              </a:rPr>
              <a:t>Durante este periodo revisaremos: </a:t>
            </a:r>
          </a:p>
          <a:p>
            <a:pPr lvl="1" algn="just">
              <a:buClr>
                <a:srgbClr val="00B0F0"/>
              </a:buClr>
              <a:buSzPct val="90000"/>
              <a:buFont typeface="Wingdings" pitchFamily="2" charset="2"/>
              <a:buChar char="§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CL" sz="2500" dirty="0">
                <a:latin typeface="Garamond" panose="02020404030301010803" pitchFamily="18" charset="0"/>
                <a:cs typeface="Arial" panose="020B0604020202020204" pitchFamily="34" charset="0"/>
              </a:rPr>
              <a:t>Planteamiento y solución de problemas de optimización</a:t>
            </a:r>
          </a:p>
          <a:p>
            <a:pPr lvl="1" algn="just">
              <a:buClr>
                <a:srgbClr val="00B0F0"/>
              </a:buClr>
              <a:buSzPct val="90000"/>
              <a:buFont typeface="Wingdings" pitchFamily="2" charset="2"/>
              <a:buChar char="§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CL" sz="2500" dirty="0">
                <a:latin typeface="Garamond" panose="02020404030301010803" pitchFamily="18" charset="0"/>
                <a:cs typeface="Arial" panose="020B0604020202020204" pitchFamily="34" charset="0"/>
              </a:rPr>
              <a:t>Teoría de juegos</a:t>
            </a:r>
          </a:p>
          <a:p>
            <a:pPr lvl="1" algn="just">
              <a:spcAft>
                <a:spcPts val="800"/>
              </a:spcAft>
              <a:buClr>
                <a:srgbClr val="00B0F0"/>
              </a:buClr>
              <a:buSzPct val="90000"/>
              <a:buFont typeface="Wingdings" pitchFamily="2" charset="2"/>
              <a:buChar char="§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CL" sz="2500" dirty="0">
                <a:latin typeface="Garamond" panose="02020404030301010803" pitchFamily="18" charset="0"/>
                <a:cs typeface="Arial" panose="020B0604020202020204" pitchFamily="34" charset="0"/>
              </a:rPr>
              <a:t>Decisiones óptimas según la organización industrial del mercado (competencia perfecta, oligopolio, monopolio, </a:t>
            </a:r>
            <a:r>
              <a:rPr lang="es-CL" sz="2500" dirty="0" err="1">
                <a:latin typeface="Garamond" panose="02020404030301010803" pitchFamily="18" charset="0"/>
                <a:cs typeface="Arial" panose="020B0604020202020204" pitchFamily="34" charset="0"/>
              </a:rPr>
              <a:t>etc</a:t>
            </a:r>
            <a:r>
              <a:rPr lang="es-CL" sz="2500" dirty="0">
                <a:latin typeface="Garamond" panose="02020404030301010803" pitchFamily="18" charset="0"/>
                <a:cs typeface="Arial" panose="020B0604020202020204" pitchFamily="34" charset="0"/>
              </a:rPr>
              <a:t>)</a:t>
            </a:r>
          </a:p>
          <a:p>
            <a:pPr lvl="1" algn="just">
              <a:spcAft>
                <a:spcPts val="800"/>
              </a:spcAft>
              <a:buClr>
                <a:srgbClr val="00B0F0"/>
              </a:buClr>
              <a:buSzPct val="90000"/>
              <a:buFont typeface="Wingdings" pitchFamily="2" charset="2"/>
              <a:buChar char="§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CL" sz="2500" dirty="0">
                <a:latin typeface="Garamond" panose="02020404030301010803" pitchFamily="18" charset="0"/>
                <a:cs typeface="Arial" panose="020B0604020202020204" pitchFamily="34" charset="0"/>
              </a:rPr>
              <a:t>Discriminación de precios y estrategias de entrada y posicionamiento</a:t>
            </a:r>
          </a:p>
          <a:p>
            <a:pPr lvl="1" algn="just">
              <a:spcAft>
                <a:spcPts val="800"/>
              </a:spcAft>
              <a:buClr>
                <a:srgbClr val="00B0F0"/>
              </a:buClr>
              <a:buSzPct val="90000"/>
              <a:buFont typeface="Wingdings" pitchFamily="2" charset="2"/>
              <a:buChar char="§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CL" sz="2500" dirty="0">
                <a:latin typeface="Garamond" panose="02020404030301010803" pitchFamily="18" charset="0"/>
                <a:cs typeface="Arial" panose="020B0604020202020204" pitchFamily="34" charset="0"/>
              </a:rPr>
              <a:t>Costos de transacción, comportamiento oportunista </a:t>
            </a:r>
            <a:r>
              <a:rPr lang="es-CL" sz="2500" dirty="0" err="1">
                <a:latin typeface="Garamond" panose="02020404030301010803" pitchFamily="18" charset="0"/>
                <a:cs typeface="Arial" panose="020B0604020202020204" pitchFamily="34" charset="0"/>
              </a:rPr>
              <a:t>postcontractuales</a:t>
            </a:r>
            <a:r>
              <a:rPr lang="es-CL" sz="2500" dirty="0">
                <a:latin typeface="Garamond" panose="02020404030301010803" pitchFamily="18" charset="0"/>
                <a:cs typeface="Arial" panose="020B0604020202020204" pitchFamily="34" charset="0"/>
              </a:rPr>
              <a:t>, asimetrías de información, señalización, relación de agencia. </a:t>
            </a:r>
          </a:p>
          <a:p>
            <a:pPr marL="0" indent="0" algn="just">
              <a:spcAft>
                <a:spcPts val="800"/>
              </a:spcAft>
              <a:buClr>
                <a:srgbClr val="00B0F0"/>
              </a:buClr>
              <a:buSzPct val="90000"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CL" sz="24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esta unidad pueden reforzar los contenidos consultando </a:t>
            </a:r>
            <a:r>
              <a:rPr lang="es-CL" sz="2400" dirty="0">
                <a:latin typeface="Garamond" panose="02020404030301010803" pitchFamily="18" charset="0"/>
                <a:cs typeface="Arial" panose="020B0604020202020204" pitchFamily="34" charset="0"/>
              </a:rPr>
              <a:t>los</a:t>
            </a:r>
            <a:r>
              <a:rPr lang="es-CL" sz="24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siguiente libros:</a:t>
            </a:r>
          </a:p>
          <a:p>
            <a:pPr lvl="1" algn="just">
              <a:lnSpc>
                <a:spcPct val="100000"/>
              </a:lnSpc>
              <a:spcAft>
                <a:spcPts val="800"/>
              </a:spcAft>
              <a:buClr>
                <a:srgbClr val="00B0F0"/>
              </a:buClr>
              <a:buSzPct val="90000"/>
              <a:buFont typeface="Wingdings" pitchFamily="2" charset="2"/>
              <a:buChar char="§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ES_tradnl" dirty="0" err="1">
                <a:latin typeface="Garamond" panose="02020404030301010803" pitchFamily="18" charset="0"/>
                <a:cs typeface="Arial" panose="020B0604020202020204" pitchFamily="34" charset="0"/>
              </a:rPr>
              <a:t>Tarzijan</a:t>
            </a:r>
            <a:r>
              <a:rPr lang="es-ES_tradnl" dirty="0">
                <a:latin typeface="Garamond" panose="02020404030301010803" pitchFamily="18" charset="0"/>
                <a:cs typeface="Arial" panose="020B0604020202020204" pitchFamily="34" charset="0"/>
              </a:rPr>
              <a:t>, J., Paredes, R. (2012). Organización Industrial para la estrategia empresarial, 3d. Pearson Educción de Chile. </a:t>
            </a:r>
            <a:r>
              <a:rPr lang="es-ES_tradnl" b="1" dirty="0">
                <a:latin typeface="Garamond" panose="02020404030301010803" pitchFamily="18" charset="0"/>
                <a:cs typeface="Arial" panose="020B0604020202020204" pitchFamily="34" charset="0"/>
              </a:rPr>
              <a:t>Capítulo Nº4</a:t>
            </a:r>
            <a:endParaRPr lang="es-CL" b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spcAft>
                <a:spcPts val="800"/>
              </a:spcAft>
              <a:buClr>
                <a:srgbClr val="0070C0"/>
              </a:buClr>
              <a:buSzPct val="90000"/>
              <a:buFont typeface="Wingdings" pitchFamily="2" charset="2"/>
              <a:buChar char="§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s-CL" b="1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98D95A1-785C-3C0B-81B3-8C432C692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623A122-7E67-F6CB-7261-4B6EB5EA524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0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Derivada de una Función Exponencial</a:t>
            </a:r>
            <a:endParaRPr lang="es-ES_tradnl" sz="4000" b="1" dirty="0">
              <a:solidFill>
                <a:srgbClr val="00206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Clr>
                    <a:srgbClr val="00B0F0"/>
                  </a:buClr>
                  <a:buSzPct val="90000"/>
                  <a:buNone/>
                </a:pPr>
                <a:r>
                  <a:rPr lang="es-CL" sz="2400" dirty="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s-E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s-E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s-E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s-E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s-E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s-CL" sz="2400" dirty="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rPr>
                  <a:t> entonces, la derivada es: </a:t>
                </a:r>
              </a:p>
              <a:p>
                <a:pPr marL="0" indent="0" algn="just">
                  <a:lnSpc>
                    <a:spcPct val="150000"/>
                  </a:lnSpc>
                  <a:buClr>
                    <a:srgbClr val="00B0F0"/>
                  </a:buClr>
                  <a:buSzPct val="9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CL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es-CL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E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E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s-E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s-E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s-E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p>
                      </m:sSup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𝑝𝑎𝑟𝑎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∀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ℝ</m:t>
                      </m:r>
                    </m:oMath>
                  </m:oMathPara>
                </a14:m>
                <a:endParaRPr lang="es-ES" sz="2400" b="0" dirty="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buClr>
                    <a:srgbClr val="00B0F0"/>
                  </a:buClr>
                  <a:buSzPct val="90000"/>
                  <a:buFont typeface="Wingdings" pitchFamily="2" charset="2"/>
                  <a:buChar char="§"/>
                </a:pPr>
                <a:r>
                  <a:rPr lang="es-ES" sz="2400" b="1" dirty="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rPr>
                  <a:t>Regla de la </a:t>
                </a:r>
                <a:r>
                  <a:rPr lang="es-ES" sz="2400" b="1" dirty="0">
                    <a:latin typeface="Garamond" panose="02020404030301010803" pitchFamily="18" charset="0"/>
                    <a:cs typeface="Arial" panose="020B0604020202020204" pitchFamily="34" charset="0"/>
                  </a:rPr>
                  <a:t>Cadena para Funciones Exponenciales</a:t>
                </a:r>
              </a:p>
              <a:p>
                <a:pPr marL="0" indent="0" algn="just">
                  <a:lnSpc>
                    <a:spcPct val="100000"/>
                  </a:lnSpc>
                  <a:buClr>
                    <a:srgbClr val="00B0F0"/>
                  </a:buClr>
                  <a:buSzPct val="90000"/>
                  <a:buNone/>
                </a:pPr>
                <a:r>
                  <a:rPr lang="es-ES" sz="2400" dirty="0">
                    <a:latin typeface="Garamond" panose="02020404030301010803" pitchFamily="18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s-ES" sz="2400" dirty="0">
                    <a:latin typeface="Garamond" panose="02020404030301010803" pitchFamily="18" charset="0"/>
                    <a:cs typeface="Arial" panose="020B0604020202020204" pitchFamily="34" charset="0"/>
                  </a:rPr>
                  <a:t> es una función derivable de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s-ES" sz="2400" dirty="0">
                    <a:latin typeface="Garamond" panose="02020404030301010803" pitchFamily="18" charset="0"/>
                    <a:cs typeface="Arial" panose="020B0604020202020204" pitchFamily="34" charset="0"/>
                  </a:rPr>
                  <a:t>, entonces</a:t>
                </a:r>
              </a:p>
              <a:p>
                <a:pPr marL="0" indent="0" algn="just">
                  <a:lnSpc>
                    <a:spcPct val="100000"/>
                  </a:lnSpc>
                  <a:buClr>
                    <a:srgbClr val="00B0F0"/>
                  </a:buClr>
                  <a:buSzPct val="9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CL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es-CL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E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E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s-E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E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  <m:r>
                                <a:rPr lang="es-E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s-E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s-E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s-E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s-E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s-E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  <m:r>
                            <a:rPr lang="es-E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s-E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s-E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sup>
                      </m:sSup>
                      <m:f>
                        <m:f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𝑑𝑢</m:t>
                          </m:r>
                        </m:num>
                        <m:den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s-ES" sz="24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Clr>
                    <a:srgbClr val="00B0F0"/>
                  </a:buClr>
                  <a:buSzPct val="90000"/>
                  <a:buNone/>
                </a:pPr>
                <a:endParaRPr lang="es-ES" sz="2400" b="1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50000"/>
                  </a:lnSpc>
                  <a:buClr>
                    <a:srgbClr val="00B0F0"/>
                  </a:buClr>
                  <a:buSzPct val="90000"/>
                  <a:buNone/>
                </a:pPr>
                <a:endParaRPr lang="es-ES" sz="2400" b="0" dirty="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03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E9F115CF-CE5D-3F9C-D08B-EA67E3B49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AC94C3D-8354-2934-5A39-0A5AACD3F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85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Derivada de una Función Exponencial</a:t>
            </a:r>
            <a:endParaRPr lang="es-ES_tradnl" sz="4000" b="1" dirty="0">
              <a:solidFill>
                <a:srgbClr val="00206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Clr>
                    <a:srgbClr val="00B0F0"/>
                  </a:buClr>
                  <a:buSzPct val="90000"/>
                  <a:buNone/>
                </a:pPr>
                <a:r>
                  <a:rPr lang="es-ES" sz="2400" dirty="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rPr>
                  <a:t>Derive: </a:t>
                </a:r>
                <a:endParaRPr lang="es-ES" sz="24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marL="0" indent="0" algn="just">
                  <a:buClr>
                    <a:srgbClr val="00B0F0"/>
                  </a:buClr>
                  <a:buSzPct val="9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s-E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s-E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s-ES" sz="24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s-ES" sz="24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marL="0" indent="0" algn="just">
                  <a:buClr>
                    <a:srgbClr val="00B0F0"/>
                  </a:buClr>
                  <a:buSzPct val="90000"/>
                  <a:buNone/>
                </a:pPr>
                <a:endParaRPr lang="es-ES" sz="24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marL="0" indent="0" algn="just">
                  <a:buClr>
                    <a:srgbClr val="00B0F0"/>
                  </a:buClr>
                  <a:buSzPct val="9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p>
                          <m: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s-ES" sz="2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s-E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  <m:r>
                        <a:rPr lang="es-E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sSup>
                        <m:sSupPr>
                          <m:ctrlP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s-E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s-E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E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s-ES" sz="24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50000"/>
                  </a:lnSpc>
                  <a:buClr>
                    <a:srgbClr val="00B0F0"/>
                  </a:buClr>
                  <a:buSzPct val="90000"/>
                  <a:buNone/>
                </a:pPr>
                <a:endParaRPr lang="es-ES" sz="2400" b="0" dirty="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03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8FD5EDF6-801A-089B-FCF2-CD2BF9F99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B8286DE-7B5C-DFD4-14D2-29360CFA4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4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8464029-4BAA-55A3-7C54-E2BE5981B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732" y="2795715"/>
            <a:ext cx="9924535" cy="1325563"/>
          </a:xfrm>
        </p:spPr>
        <p:txBody>
          <a:bodyPr>
            <a:normAutofit/>
          </a:bodyPr>
          <a:lstStyle/>
          <a:p>
            <a:pPr algn="ctr"/>
            <a:r>
              <a:rPr lang="es-CL" sz="4000" b="1" dirty="0">
                <a:solidFill>
                  <a:srgbClr val="002060"/>
                </a:solidFill>
                <a:latin typeface="Garamond" panose="02020404030301010803" pitchFamily="18" charset="0"/>
              </a:rPr>
              <a:t>Sistemas de Ecuaciones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8D9310A-BFBC-3912-322A-9F34D7715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31" y="2711684"/>
            <a:ext cx="9924535" cy="1705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82EE5DD-6F6A-7BC5-33BE-769ED95B5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32" y="3901638"/>
            <a:ext cx="9924535" cy="17052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0D68B5F-E938-4B0F-B70F-9A219323D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7371B0F-719F-667C-D446-3DEC1668E77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68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Resolución de un Sistema de Ecuaciones</a:t>
            </a:r>
            <a:endParaRPr lang="es-ES_tradnl" sz="4000" b="1" dirty="0">
              <a:solidFill>
                <a:srgbClr val="00206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>
                  <a:buClr>
                    <a:srgbClr val="00B0F0"/>
                  </a:buClr>
                  <a:buSzPct val="90000"/>
                  <a:buFont typeface="Wingdings" pitchFamily="2" charset="2"/>
                  <a:buChar char="§"/>
                </a:pPr>
                <a:r>
                  <a:rPr lang="es-CL" sz="2400" b="1" dirty="0">
                    <a:latin typeface="Garamond" panose="02020404030301010803" pitchFamily="18" charset="0"/>
                    <a:cs typeface="Arial" panose="020B0604020202020204" pitchFamily="34" charset="0"/>
                  </a:rPr>
                  <a:t>Método de Sustitución</a:t>
                </a:r>
              </a:p>
              <a:p>
                <a:pPr marL="914400" lvl="1" indent="-457200">
                  <a:buFont typeface="+mj-lt"/>
                  <a:buAutoNum type="arabicParenR"/>
                </a:pPr>
                <a:r>
                  <a:rPr lang="es-CL" sz="2000" dirty="0">
                    <a:latin typeface="Garamond" panose="02020404030301010803" pitchFamily="18" charset="0"/>
                  </a:rPr>
                  <a:t>Despejar una variable en una ecuación.</a:t>
                </a:r>
              </a:p>
              <a:p>
                <a:pPr marL="914400" lvl="1" indent="-457200">
                  <a:buFont typeface="+mj-lt"/>
                  <a:buAutoNum type="arabicParenR"/>
                </a:pPr>
                <a:r>
                  <a:rPr lang="es-CL" sz="2000" dirty="0">
                    <a:latin typeface="Garamond" panose="02020404030301010803" pitchFamily="18" charset="0"/>
                  </a:rPr>
                  <a:t>Sustituirla en la otra ecuación.</a:t>
                </a:r>
              </a:p>
              <a:p>
                <a:pPr marL="914400" lvl="1" indent="-457200">
                  <a:buFont typeface="+mj-lt"/>
                  <a:buAutoNum type="arabicParenR"/>
                </a:pPr>
                <a:r>
                  <a:rPr lang="es-CL" sz="2000" dirty="0">
                    <a:latin typeface="Garamond" panose="02020404030301010803" pitchFamily="18" charset="0"/>
                  </a:rPr>
                  <a:t>Resolver para la segunda variable.</a:t>
                </a:r>
              </a:p>
              <a:p>
                <a:pPr marL="914400" lvl="1" indent="-457200">
                  <a:buFont typeface="+mj-lt"/>
                  <a:buAutoNum type="arabicParenR"/>
                </a:pPr>
                <a:r>
                  <a:rPr lang="es-CL" sz="2000" dirty="0">
                    <a:latin typeface="Garamond" panose="02020404030301010803" pitchFamily="18" charset="0"/>
                  </a:rPr>
                  <a:t>Sustituir el valor encontrado para hallar la primera variable.</a:t>
                </a:r>
              </a:p>
              <a:p>
                <a:pPr marL="0" indent="0" algn="just">
                  <a:buClr>
                    <a:srgbClr val="00B0F0"/>
                  </a:buClr>
                  <a:buSzPct val="90000"/>
                  <a:buNone/>
                </a:pPr>
                <a:endParaRPr lang="es-ES" sz="20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marL="0" indent="0" algn="just">
                  <a:buClr>
                    <a:srgbClr val="00B0F0"/>
                  </a:buClr>
                  <a:buSzPct val="90000"/>
                  <a:buNone/>
                </a:pPr>
                <a:r>
                  <a:rPr lang="es-ES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Suponga el siguiente sistema:</a:t>
                </a:r>
              </a:p>
              <a:p>
                <a:pPr marL="0" indent="0" algn="just">
                  <a:lnSpc>
                    <a:spcPct val="150000"/>
                  </a:lnSpc>
                  <a:buClr>
                    <a:srgbClr val="00B0F0"/>
                  </a:buClr>
                  <a:buSzPct val="9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s-CL" sz="20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s-E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E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s-ES" sz="2000" i="1">
                                <a:latin typeface="Cambria Math" panose="02040503050406030204" pitchFamily="18" charset="0"/>
                              </a:rPr>
                              <m:t>=5</m:t>
                            </m:r>
                          </m:e>
                        </m:mr>
                        <m:mr>
                          <m:e>
                            <m:r>
                              <a:rPr lang="es-E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s-E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E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s-ES" sz="2000" i="1">
                                <a:latin typeface="Cambria Math" panose="02040503050406030204" pitchFamily="18" charset="0"/>
                              </a:rPr>
                              <m:t>=4</m:t>
                            </m:r>
                          </m:e>
                        </m:mr>
                      </m:m>
                    </m:oMath>
                  </m:oMathPara>
                </a14:m>
                <a:endParaRPr lang="es-ES" sz="2400" b="0" dirty="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4" t="-203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8FD5EDF6-801A-089B-FCF2-CD2BF9F99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B8286DE-7B5C-DFD4-14D2-29360CFA4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56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Resolución de un Sistema de Ecuaciones</a:t>
            </a:r>
            <a:endParaRPr lang="es-ES_tradnl" sz="4000" b="1" dirty="0">
              <a:solidFill>
                <a:srgbClr val="00206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>
                  <a:buClr>
                    <a:srgbClr val="00B0F0"/>
                  </a:buClr>
                  <a:buSzPct val="90000"/>
                  <a:buFont typeface="Wingdings" pitchFamily="2" charset="2"/>
                  <a:buChar char="§"/>
                </a:pPr>
                <a:r>
                  <a:rPr lang="es-CL" sz="2400" b="1" dirty="0">
                    <a:latin typeface="Garamond" panose="02020404030301010803" pitchFamily="18" charset="0"/>
                    <a:cs typeface="Arial" panose="020B0604020202020204" pitchFamily="34" charset="0"/>
                  </a:rPr>
                  <a:t>Método de Igualación</a:t>
                </a:r>
              </a:p>
              <a:p>
                <a:pPr marL="914400" lvl="1" indent="-457200">
                  <a:buFont typeface="+mj-lt"/>
                  <a:buAutoNum type="arabicParenR"/>
                </a:pPr>
                <a:r>
                  <a:rPr lang="es-CL" sz="2000" dirty="0">
                    <a:latin typeface="Garamond" panose="02020404030301010803" pitchFamily="18" charset="0"/>
                  </a:rPr>
                  <a:t>Despejar la misma variable en ambas ecuaciones.</a:t>
                </a:r>
              </a:p>
              <a:p>
                <a:pPr marL="914400" lvl="1" indent="-457200">
                  <a:buFont typeface="+mj-lt"/>
                  <a:buAutoNum type="arabicParenR"/>
                </a:pPr>
                <a:r>
                  <a:rPr lang="es-CL" sz="2000" dirty="0">
                    <a:latin typeface="Garamond" panose="02020404030301010803" pitchFamily="18" charset="0"/>
                  </a:rPr>
                  <a:t>Igualar las expresiones y resolver.</a:t>
                </a:r>
              </a:p>
              <a:p>
                <a:pPr marL="0" indent="0" algn="just">
                  <a:buClr>
                    <a:srgbClr val="00B0F0"/>
                  </a:buClr>
                  <a:buSzPct val="90000"/>
                  <a:buNone/>
                </a:pPr>
                <a:endParaRPr lang="es-ES" sz="20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marL="0" indent="0" algn="just">
                  <a:buClr>
                    <a:srgbClr val="00B0F0"/>
                  </a:buClr>
                  <a:buSzPct val="90000"/>
                  <a:buNone/>
                </a:pPr>
                <a:r>
                  <a:rPr lang="es-ES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Suponga el siguiente sistema:</a:t>
                </a:r>
              </a:p>
              <a:p>
                <a:pPr marL="0" indent="0" algn="just">
                  <a:lnSpc>
                    <a:spcPct val="150000"/>
                  </a:lnSpc>
                  <a:buClr>
                    <a:srgbClr val="00B0F0"/>
                  </a:buClr>
                  <a:buSzPct val="9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s-CL" sz="20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s-E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E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s-ES" sz="2000" i="1">
                                <a:latin typeface="Cambria Math" panose="02040503050406030204" pitchFamily="18" charset="0"/>
                              </a:rPr>
                              <m:t>=6</m:t>
                            </m:r>
                          </m:e>
                        </m:mr>
                        <m:mr>
                          <m:e>
                            <m:r>
                              <a:rPr lang="es-E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s-E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E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s-ES" sz="2000" i="1">
                                <a:latin typeface="Cambria Math" panose="02040503050406030204" pitchFamily="18" charset="0"/>
                              </a:rPr>
                              <m:t>=3</m:t>
                            </m:r>
                          </m:e>
                        </m:mr>
                      </m:m>
                    </m:oMath>
                  </m:oMathPara>
                </a14:m>
                <a:endParaRPr lang="es-ES" sz="2400" b="0" dirty="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4" t="-203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8FD5EDF6-801A-089B-FCF2-CD2BF9F99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B8286DE-7B5C-DFD4-14D2-29360CFA4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6A9989A-4E4B-CB14-AF5E-CD5E6788A53C}"/>
              </a:ext>
            </a:extLst>
          </p:cNvPr>
          <p:cNvSpPr txBox="1"/>
          <p:nvPr/>
        </p:nvSpPr>
        <p:spPr>
          <a:xfrm>
            <a:off x="7721600" y="44323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70793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Evaluaciones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4627A0-887F-4F4E-B28B-BEBC1EA66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Clr>
                <a:srgbClr val="0070C0"/>
              </a:buClr>
              <a:buSzPct val="150000"/>
              <a:buNone/>
            </a:pPr>
            <a:r>
              <a:rPr lang="es-CL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Unidad II del curso de Organización Industrial tiene una ponderación del 50% del curso, lo cual se encuentra distribuido como:</a:t>
            </a:r>
          </a:p>
          <a:p>
            <a:pPr lvl="1" algn="just">
              <a:buClr>
                <a:srgbClr val="00B0F0"/>
              </a:buClr>
              <a:buSzPct val="90000"/>
              <a:buFont typeface="Wingdings" pitchFamily="2" charset="2"/>
              <a:buChar char="§"/>
            </a:pPr>
            <a:r>
              <a:rPr lang="es-CL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Taller Nº1 (</a:t>
            </a:r>
            <a:r>
              <a:rPr lang="es-C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s-CL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%): </a:t>
            </a:r>
            <a:r>
              <a:rPr lang="es-CL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10-09-2025 (S2) y 11-09-2025 (S1)</a:t>
            </a:r>
          </a:p>
          <a:p>
            <a:pPr lvl="1" algn="just">
              <a:buClr>
                <a:srgbClr val="00B0F0"/>
              </a:buClr>
              <a:buSzPct val="90000"/>
              <a:buFont typeface="Wingdings" pitchFamily="2" charset="2"/>
              <a:buChar char="§"/>
            </a:pPr>
            <a:r>
              <a:rPr lang="es-CL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Taller Nº2 (5%): </a:t>
            </a:r>
            <a:r>
              <a:rPr lang="es-CL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</a:t>
            </a:r>
            <a:r>
              <a:rPr lang="es-CL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-10-2025 (S2) y 02-10-2025 (S1)</a:t>
            </a:r>
            <a:endParaRPr lang="es-CL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buClr>
                <a:srgbClr val="00B0F0"/>
              </a:buClr>
              <a:buSzPct val="90000"/>
              <a:buFont typeface="Wingdings" pitchFamily="2" charset="2"/>
              <a:buChar char="§"/>
            </a:pPr>
            <a:r>
              <a:rPr lang="es-C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Prueba Escrita Individual (30%): </a:t>
            </a:r>
            <a:r>
              <a:rPr lang="es-CL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08</a:t>
            </a:r>
            <a:r>
              <a:rPr lang="es-CL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-10-2025 (S2) y 0</a:t>
            </a:r>
            <a:r>
              <a:rPr lang="es-CL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9-10-2025 (S1)</a:t>
            </a:r>
            <a:endParaRPr lang="es-CL" b="1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buClr>
                <a:srgbClr val="00B0F0"/>
              </a:buClr>
              <a:buSzPct val="90000"/>
              <a:buFont typeface="Wingdings" pitchFamily="2" charset="2"/>
              <a:buChar char="§"/>
            </a:pPr>
            <a:r>
              <a:rPr lang="es-CL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Presentación de Investigación (10%): </a:t>
            </a:r>
            <a:r>
              <a:rPr lang="es-CL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15-10-2025 (S2) y 16-10-2025 (S1)</a:t>
            </a:r>
            <a:endParaRPr lang="es-CL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FE70E3C-8AC3-A254-8DF2-2AF43D6F6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9875D4-192A-0F04-25F0-AB9B53BE98A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64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Detalles presentación investigación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4627A0-887F-4F4E-B28B-BEBC1EA66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Clr>
                <a:srgbClr val="0070C0"/>
              </a:buClr>
              <a:buSzPct val="150000"/>
              <a:buNone/>
            </a:pPr>
            <a:r>
              <a:rPr lang="es-ES_tradnl" sz="2400" dirty="0">
                <a:latin typeface="Garamond" panose="02020404030301010803" pitchFamily="18" charset="0"/>
                <a:cs typeface="Arial" panose="020B0604020202020204" pitchFamily="34" charset="0"/>
              </a:rPr>
              <a:t>La presentación de investigación será en grupos de 3 o 4 personas, se asignará aleatoriamente un tema relacionado con los contenidos de la unidad. </a:t>
            </a:r>
          </a:p>
          <a:p>
            <a:pPr marL="0" indent="0" algn="just">
              <a:buClr>
                <a:srgbClr val="0070C0"/>
              </a:buClr>
              <a:buSzPct val="150000"/>
              <a:buNone/>
            </a:pPr>
            <a:r>
              <a:rPr lang="es-ES_tradnl" sz="2400" dirty="0">
                <a:latin typeface="Garamond" panose="02020404030301010803" pitchFamily="18" charset="0"/>
                <a:cs typeface="Arial" panose="020B0604020202020204" pitchFamily="34" charset="0"/>
              </a:rPr>
              <a:t>Para este trabajo deben considerar lo siguiente:</a:t>
            </a:r>
          </a:p>
          <a:p>
            <a:pPr lvl="1" algn="just">
              <a:buClr>
                <a:srgbClr val="00B0F0"/>
              </a:buClr>
              <a:buSzPct val="90000"/>
              <a:buFont typeface="Wingdings" pitchFamily="2" charset="2"/>
              <a:buChar char="§"/>
            </a:pPr>
            <a:r>
              <a:rPr lang="es-ES_tradnl" sz="2200" dirty="0">
                <a:latin typeface="Garamond" panose="02020404030301010803" pitchFamily="18" charset="0"/>
                <a:cs typeface="Times New Roman" panose="02020603050405020304" pitchFamily="18" charset="0"/>
              </a:rPr>
              <a:t>Solo será presentación (evaluación de la competencia de expresión oral y escrita).</a:t>
            </a:r>
          </a:p>
          <a:p>
            <a:pPr lvl="1" algn="just">
              <a:buClr>
                <a:srgbClr val="00B0F0"/>
              </a:buClr>
              <a:buSzPct val="90000"/>
              <a:buFont typeface="Wingdings" pitchFamily="2" charset="2"/>
              <a:buChar char="§"/>
            </a:pPr>
            <a:r>
              <a:rPr lang="es-ES_tradnl" sz="2200" dirty="0">
                <a:latin typeface="Garamond" panose="02020404030301010803" pitchFamily="18" charset="0"/>
                <a:cs typeface="Times New Roman" panose="02020603050405020304" pitchFamily="18" charset="0"/>
              </a:rPr>
              <a:t>Presentarán solo dos integrantes del grupo, uno elegido por ustedes y otro elegido por el profesor el día de la evaluación.</a:t>
            </a:r>
          </a:p>
          <a:p>
            <a:pPr lvl="1" algn="just">
              <a:buClr>
                <a:srgbClr val="00B0F0"/>
              </a:buClr>
              <a:buSzPct val="90000"/>
              <a:buFont typeface="Wingdings" pitchFamily="2" charset="2"/>
              <a:buChar char="§"/>
            </a:pPr>
            <a:r>
              <a:rPr lang="es-ES_tradnl" sz="2200" dirty="0">
                <a:latin typeface="Garamond" panose="02020404030301010803" pitchFamily="18" charset="0"/>
                <a:cs typeface="Times New Roman" panose="02020603050405020304" pitchFamily="18" charset="0"/>
              </a:rPr>
              <a:t>Deben informar los integrantes del grupo hasta el martes 19/08 (S2) y el miércoles 20/08 (S1). En caso de no informar, se asignará aleatoriamente el grupo dentro de los no informados o en aquellos grupos que falten integrantes. </a:t>
            </a:r>
          </a:p>
          <a:p>
            <a:pPr lvl="1" algn="just">
              <a:buClr>
                <a:srgbClr val="00B0F0"/>
              </a:buClr>
              <a:buSzPct val="90000"/>
              <a:buFont typeface="Wingdings" pitchFamily="2" charset="2"/>
              <a:buChar char="§"/>
            </a:pPr>
            <a:r>
              <a:rPr lang="es-ES_tradnl" sz="2200" dirty="0">
                <a:latin typeface="Garamond" panose="02020404030301010803" pitchFamily="18" charset="0"/>
                <a:cs typeface="Times New Roman" panose="02020603050405020304" pitchFamily="18" charset="0"/>
              </a:rPr>
              <a:t>La presentación tendrá una duración máxima de 15 minutos y 5 minutos de preguntas. </a:t>
            </a:r>
          </a:p>
          <a:p>
            <a:pPr lvl="1" algn="just">
              <a:buClr>
                <a:srgbClr val="00B0F0"/>
              </a:buClr>
              <a:buSzPct val="90000"/>
              <a:buFont typeface="Wingdings" pitchFamily="2" charset="2"/>
              <a:buChar char="§"/>
            </a:pPr>
            <a:r>
              <a:rPr lang="es-ES_tradnl" sz="2200" dirty="0">
                <a:latin typeface="Garamond" panose="02020404030301010803" pitchFamily="18" charset="0"/>
                <a:cs typeface="Times New Roman" panose="02020603050405020304" pitchFamily="18" charset="0"/>
              </a:rPr>
              <a:t>La rubrica de evaluación será revisada la próxima clase y considerará (contenido y forma). </a:t>
            </a:r>
          </a:p>
          <a:p>
            <a:pPr lvl="1" algn="just">
              <a:buClr>
                <a:srgbClr val="00B0F0"/>
              </a:buClr>
              <a:buSzPct val="90000"/>
              <a:buFont typeface="Wingdings" pitchFamily="2" charset="2"/>
              <a:buChar char="§"/>
            </a:pPr>
            <a:r>
              <a:rPr lang="es-ES_tradnl" sz="2200" dirty="0">
                <a:latin typeface="Garamond" panose="02020404030301010803" pitchFamily="18" charset="0"/>
                <a:cs typeface="Times New Roman" panose="02020603050405020304" pitchFamily="18" charset="0"/>
              </a:rPr>
              <a:t>El documento de la presentación debe ser enviado a más tardar el </a:t>
            </a:r>
            <a:r>
              <a:rPr lang="es-ES_tradnl" sz="2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domingo 12 de octubre.</a:t>
            </a:r>
            <a:endParaRPr lang="es-ES_tradnl" sz="24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just">
              <a:buClr>
                <a:srgbClr val="0070C0"/>
              </a:buClr>
              <a:buSzPct val="150000"/>
              <a:buFont typeface="Wingdings" pitchFamily="2" charset="2"/>
              <a:buChar char="§"/>
            </a:pPr>
            <a:endParaRPr lang="es-ES_tradnl" sz="24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FE70E3C-8AC3-A254-8DF2-2AF43D6F6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9875D4-192A-0F04-25F0-AB9B53BE98A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94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8464029-4BAA-55A3-7C54-E2BE5981B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732" y="2795715"/>
            <a:ext cx="9924535" cy="1325563"/>
          </a:xfrm>
        </p:spPr>
        <p:txBody>
          <a:bodyPr>
            <a:normAutofit/>
          </a:bodyPr>
          <a:lstStyle/>
          <a:p>
            <a:pPr algn="ctr"/>
            <a:r>
              <a:rPr lang="es-CL" sz="4000" b="1" dirty="0">
                <a:solidFill>
                  <a:srgbClr val="002060"/>
                </a:solidFill>
                <a:latin typeface="Garamond" panose="02020404030301010803" pitchFamily="18" charset="0"/>
              </a:rPr>
              <a:t>¿Qué es la “Organización Industrial”?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8D9310A-BFBC-3912-322A-9F34D7715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31" y="2711684"/>
            <a:ext cx="9924535" cy="1705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82EE5DD-6F6A-7BC5-33BE-769ED95B5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32" y="3901638"/>
            <a:ext cx="9924535" cy="17052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0D68B5F-E938-4B0F-B70F-9A219323D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7371B0F-719F-667C-D446-3DEC1668E77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86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Organización Industrial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4627A0-887F-4F4E-B28B-BEBC1EA66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4091"/>
            <a:ext cx="10515600" cy="1325563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s-CL" sz="2600" i="1" dirty="0">
                <a:latin typeface="Garamond" panose="02020404030301010803" pitchFamily="18" charset="0"/>
              </a:rPr>
              <a:t>“La organización industrial es una rama de la economía que estudia cómo funcionan los mercados y las industrias, analizando el comportamiento estratégico de las empresas y la interacción entre ellas, los consumidores y el marco regulatorio”.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4996802-4D30-EFB6-7714-F0289CECA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9342366-CC1C-4080-0CC6-EBB1FF95F5F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  <p:pic>
        <p:nvPicPr>
          <p:cNvPr id="1026" name="Picture 2" descr="Imagen generada">
            <a:extLst>
              <a:ext uri="{FF2B5EF4-FFF2-40B4-BE49-F238E27FC236}">
                <a16:creationId xmlns:a16="http://schemas.microsoft.com/office/drawing/2014/main" id="{A6431D6E-E6CE-E3E1-734D-F24F11B0A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99" y="2959100"/>
            <a:ext cx="3898900" cy="389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9ED54CE3-4760-8889-C36F-BEDE044A4FFC}"/>
              </a:ext>
            </a:extLst>
          </p:cNvPr>
          <p:cNvSpPr txBox="1">
            <a:spLocks/>
          </p:cNvSpPr>
          <p:nvPr/>
        </p:nvSpPr>
        <p:spPr>
          <a:xfrm>
            <a:off x="5168899" y="3698347"/>
            <a:ext cx="5867401" cy="2235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CL" sz="2400" dirty="0">
                <a:latin typeface="Garamond" panose="02020404030301010803" pitchFamily="18" charset="0"/>
              </a:rPr>
              <a:t>El objetivo de la organización industrial es entender los métodos por los cuales operan las industrias para así mejorar su competitividad y sus contribuciones al bienestar económico, tanto de ellas como del lugar donde operan.</a:t>
            </a:r>
          </a:p>
        </p:txBody>
      </p:sp>
    </p:spTree>
    <p:extLst>
      <p:ext uri="{BB962C8B-B14F-4D97-AF65-F5344CB8AC3E}">
        <p14:creationId xmlns:p14="http://schemas.microsoft.com/office/powerpoint/2010/main" val="4279940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8464029-4BAA-55A3-7C54-E2BE5981B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732" y="2795715"/>
            <a:ext cx="9924535" cy="1325563"/>
          </a:xfrm>
        </p:spPr>
        <p:txBody>
          <a:bodyPr>
            <a:normAutofit/>
          </a:bodyPr>
          <a:lstStyle/>
          <a:p>
            <a:pPr algn="ctr"/>
            <a:r>
              <a:rPr lang="es-CL" sz="4000" b="1" dirty="0">
                <a:solidFill>
                  <a:srgbClr val="002060"/>
                </a:solidFill>
                <a:latin typeface="Garamond" panose="02020404030301010803" pitchFamily="18" charset="0"/>
              </a:rPr>
              <a:t>Pequeño repaso de matemáticas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8D9310A-BFBC-3912-322A-9F34D7715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31" y="2711684"/>
            <a:ext cx="9924535" cy="1705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82EE5DD-6F6A-7BC5-33BE-769ED95B5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32" y="3901638"/>
            <a:ext cx="9924535" cy="17052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0D68B5F-E938-4B0F-B70F-9A219323D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7371B0F-719F-667C-D446-3DEC1668E77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Reglas de Derivación</a:t>
            </a:r>
            <a:endParaRPr lang="es-ES_tradnl" sz="4000" b="1" dirty="0">
              <a:solidFill>
                <a:srgbClr val="00206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algn="just">
                  <a:buClr>
                    <a:srgbClr val="00B0F0"/>
                  </a:buClr>
                  <a:buSzPct val="90000"/>
                  <a:buFont typeface="Wingdings" pitchFamily="2" charset="2"/>
                  <a:buChar char="§"/>
                </a:pPr>
                <a:r>
                  <a:rPr lang="es-CL" sz="2400" b="1" dirty="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rPr>
                  <a:t>Regla de la Constante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CL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es-CL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E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</m:d>
                      <m:r>
                        <a:rPr lang="es-E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s-CL" sz="2400" dirty="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es-CL" sz="2400" dirty="0">
                    <a:latin typeface="Garamond" panose="02020404030301010803" pitchFamily="18" charset="0"/>
                    <a:cs typeface="Arial" panose="020B0604020202020204" pitchFamily="34" charset="0"/>
                  </a:rPr>
                  <a:t>Comprobar con la forma general de la derivación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s-CL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CL" sz="24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CL" sz="240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s-E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s-E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s-ES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s-E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s-E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s-ES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s-E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s-CL" sz="24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algn="just">
                  <a:buClr>
                    <a:srgbClr val="00B0F0"/>
                  </a:buClr>
                  <a:buSzPct val="90000"/>
                  <a:buFont typeface="Wingdings" pitchFamily="2" charset="2"/>
                  <a:buChar char="§"/>
                </a:pPr>
                <a:r>
                  <a:rPr lang="es-CL" sz="2400" b="1" dirty="0">
                    <a:latin typeface="Garamond" panose="02020404030301010803" pitchFamily="18" charset="0"/>
                    <a:cs typeface="Arial" panose="020B0604020202020204" pitchFamily="34" charset="0"/>
                  </a:rPr>
                  <a:t>Regla de la potencia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CL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es-CL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E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E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s-E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s-E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s-E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sSup>
                        <m:sSupPr>
                          <m:ctrlPr>
                            <a:rPr lang="es-E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s-CL" sz="2400" dirty="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4" t="-145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DD61CA25-1096-C61D-5A45-886CC9828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49953F3-02FE-EC1E-3DE4-D4C057F3DF9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75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Reglas de Derivación</a:t>
            </a:r>
            <a:endParaRPr lang="es-ES_tradnl" sz="4000" b="1" dirty="0">
              <a:solidFill>
                <a:srgbClr val="00206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>
                  <a:buClr>
                    <a:srgbClr val="00B0F0"/>
                  </a:buClr>
                  <a:buSzPct val="90000"/>
                  <a:buFont typeface="Wingdings" pitchFamily="2" charset="2"/>
                  <a:buChar char="§"/>
                </a:pPr>
                <a:r>
                  <a:rPr lang="es-CL" sz="2400" b="1" dirty="0">
                    <a:latin typeface="Garamond" panose="02020404030301010803" pitchFamily="18" charset="0"/>
                    <a:cs typeface="Arial" panose="020B0604020202020204" pitchFamily="34" charset="0"/>
                  </a:rPr>
                  <a:t>Regla del Factor Constante</a:t>
                </a:r>
              </a:p>
              <a:p>
                <a:pPr marL="0" indent="0" algn="just">
                  <a:lnSpc>
                    <a:spcPct val="150000"/>
                  </a:lnSpc>
                  <a:buClr>
                    <a:srgbClr val="00B0F0"/>
                  </a:buClr>
                  <a:buSzPct val="9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CL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es-CL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E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𝑐𝑓</m:t>
                          </m:r>
                          <m:r>
                            <a:rPr lang="es-E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s-E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s-E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  <m:f>
                        <m:fPr>
                          <m:ctrlPr>
                            <a:rPr lang="es-CL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CL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es-CL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E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r>
                            <a:rPr lang="es-E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s-E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s-E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s-CL" sz="2400" b="1" dirty="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algn="just">
                  <a:buClr>
                    <a:srgbClr val="00B0F0"/>
                  </a:buClr>
                  <a:buSzPct val="90000"/>
                  <a:buFont typeface="Wingdings" pitchFamily="2" charset="2"/>
                  <a:buChar char="§"/>
                </a:pPr>
                <a:r>
                  <a:rPr lang="es-CL" sz="2400" b="1" dirty="0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rPr>
                  <a:t>Regla de la Suma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CL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es-CL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E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s-E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s-E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s-E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s-E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  <m:r>
                            <a:rPr lang="es-E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s-E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s-E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d>
                      <m:r>
                        <a:rPr lang="es-E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CL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CL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es-CL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𝑑𝑥</m:t>
                          </m:r>
                        </m:den>
                      </m:f>
                      <m:r>
                        <a:rPr lang="es-E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s-E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s-E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s-CL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CL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es-CL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𝑑𝑥</m:t>
                          </m:r>
                        </m:den>
                      </m:f>
                      <m:r>
                        <a:rPr lang="es-E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𝑔</m:t>
                      </m:r>
                      <m:r>
                        <a:rPr lang="es-E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s-E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s-E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s-CL" sz="2400" dirty="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4" t="-203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CB97F744-777D-AAFB-3BDB-8B6951046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1BC3D59-BFC9-5727-B6F7-8D784C32B35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487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</TotalTime>
  <Words>1084</Words>
  <Application>Microsoft Macintosh PowerPoint</Application>
  <PresentationFormat>Panorámica</PresentationFormat>
  <Paragraphs>131</Paragraphs>
  <Slides>24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Garamond</vt:lpstr>
      <vt:lpstr>Wingdings</vt:lpstr>
      <vt:lpstr>Tema de Office</vt:lpstr>
      <vt:lpstr>Organización Industrial</vt:lpstr>
      <vt:lpstr>Unidad I: Elementos de la Organización II</vt:lpstr>
      <vt:lpstr>Evaluaciones</vt:lpstr>
      <vt:lpstr>Detalles presentación investigación</vt:lpstr>
      <vt:lpstr>¿Qué es la “Organización Industrial”?</vt:lpstr>
      <vt:lpstr>Organización Industrial</vt:lpstr>
      <vt:lpstr>Pequeño repaso de matemáticas</vt:lpstr>
      <vt:lpstr>Reglas de Derivación</vt:lpstr>
      <vt:lpstr>Reglas de Derivación</vt:lpstr>
      <vt:lpstr>Reglas de Derivación</vt:lpstr>
      <vt:lpstr>Ejemplo: Regla del producto</vt:lpstr>
      <vt:lpstr>Reglas de Derivación</vt:lpstr>
      <vt:lpstr>Ejemplo: Reglas de Derivación</vt:lpstr>
      <vt:lpstr>Reglas de Derivación</vt:lpstr>
      <vt:lpstr>Ejemplo: Reglas de la Cadena</vt:lpstr>
      <vt:lpstr>Derivada en Funciones de Varias Variables</vt:lpstr>
      <vt:lpstr>Derivada de una Función Logarítmica</vt:lpstr>
      <vt:lpstr>Derivada de una Función Logarítmica</vt:lpstr>
      <vt:lpstr>Derivada de una Función Logarítmica</vt:lpstr>
      <vt:lpstr>Derivada de una Función Exponencial</vt:lpstr>
      <vt:lpstr>Derivada de una Función Exponencial</vt:lpstr>
      <vt:lpstr>Sistemas de Ecuaciones</vt:lpstr>
      <vt:lpstr>Resolución de un Sistema de Ecuaciones</vt:lpstr>
      <vt:lpstr>Resolución de un Sistema de Ecuaciones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Macroeconomía para la Gestión</dc:title>
  <dc:creator>Francisco Gálvez</dc:creator>
  <cp:lastModifiedBy>Microsoft Office User</cp:lastModifiedBy>
  <cp:revision>34</cp:revision>
  <dcterms:created xsi:type="dcterms:W3CDTF">2022-03-14T18:17:07Z</dcterms:created>
  <dcterms:modified xsi:type="dcterms:W3CDTF">2025-08-13T16:00:47Z</dcterms:modified>
</cp:coreProperties>
</file>