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7" r:id="rId2"/>
    <p:sldId id="406" r:id="rId3"/>
    <p:sldId id="298" r:id="rId4"/>
    <p:sldId id="300" r:id="rId5"/>
    <p:sldId id="290" r:id="rId6"/>
    <p:sldId id="309" r:id="rId7"/>
    <p:sldId id="310" r:id="rId8"/>
    <p:sldId id="304" r:id="rId9"/>
    <p:sldId id="311" r:id="rId10"/>
    <p:sldId id="261" r:id="rId11"/>
    <p:sldId id="262" r:id="rId12"/>
    <p:sldId id="306" r:id="rId13"/>
    <p:sldId id="303" r:id="rId14"/>
    <p:sldId id="307" r:id="rId15"/>
    <p:sldId id="312" r:id="rId16"/>
    <p:sldId id="408" r:id="rId17"/>
    <p:sldId id="411" r:id="rId18"/>
    <p:sldId id="409" r:id="rId19"/>
    <p:sldId id="412" r:id="rId20"/>
    <p:sldId id="413" r:id="rId21"/>
    <p:sldId id="410" r:id="rId22"/>
    <p:sldId id="407" r:id="rId23"/>
    <p:sldId id="313" r:id="rId24"/>
    <p:sldId id="283" r:id="rId25"/>
    <p:sldId id="314" r:id="rId26"/>
    <p:sldId id="282" r:id="rId27"/>
    <p:sldId id="288" r:id="rId28"/>
    <p:sldId id="289" r:id="rId29"/>
    <p:sldId id="305" r:id="rId30"/>
    <p:sldId id="284" r:id="rId31"/>
    <p:sldId id="291" r:id="rId32"/>
    <p:sldId id="292" r:id="rId33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1798EC-5EF6-B30D-8472-9DF342EAFB41}" v="3" dt="2023-03-07T13:58:48.1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1"/>
    <p:restoredTop sz="94812"/>
  </p:normalViewPr>
  <p:slideViewPr>
    <p:cSldViewPr snapToGrid="0">
      <p:cViewPr varScale="1">
        <p:scale>
          <a:sx n="151" d="100"/>
          <a:sy n="151" d="100"/>
        </p:scale>
        <p:origin x="12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suario invitado" userId="S::urn:spo:anon#20356a75c08d946f06447da2af44e4e8d7f1e2a5f6ca89a6ac1fa18b0ce3a157::" providerId="AD" clId="Web-{4F1798EC-5EF6-B30D-8472-9DF342EAFB41}"/>
    <pc:docChg chg="modSld">
      <pc:chgData name="Usuario invitado" userId="S::urn:spo:anon#20356a75c08d946f06447da2af44e4e8d7f1e2a5f6ca89a6ac1fa18b0ce3a157::" providerId="AD" clId="Web-{4F1798EC-5EF6-B30D-8472-9DF342EAFB41}" dt="2023-03-07T13:58:47.809" v="1" actId="20577"/>
      <pc:docMkLst>
        <pc:docMk/>
      </pc:docMkLst>
      <pc:sldChg chg="modSp">
        <pc:chgData name="Usuario invitado" userId="S::urn:spo:anon#20356a75c08d946f06447da2af44e4e8d7f1e2a5f6ca89a6ac1fa18b0ce3a157::" providerId="AD" clId="Web-{4F1798EC-5EF6-B30D-8472-9DF342EAFB41}" dt="2023-03-07T13:58:47.809" v="1" actId="20577"/>
        <pc:sldMkLst>
          <pc:docMk/>
          <pc:sldMk cId="582945390" sldId="259"/>
        </pc:sldMkLst>
        <pc:spChg chg="mod">
          <ac:chgData name="Usuario invitado" userId="S::urn:spo:anon#20356a75c08d946f06447da2af44e4e8d7f1e2a5f6ca89a6ac1fa18b0ce3a157::" providerId="AD" clId="Web-{4F1798EC-5EF6-B30D-8472-9DF342EAFB41}" dt="2023-03-07T13:58:47.809" v="1" actId="20577"/>
          <ac:spMkLst>
            <pc:docMk/>
            <pc:sldMk cId="582945390" sldId="259"/>
            <ac:spMk id="3" creationId="{264627A0-887F-4F4E-B28B-BEBC1EA66964}"/>
          </ac:spMkLst>
        </pc:spChg>
      </pc:sldChg>
    </pc:docChg>
  </pc:docChgLst>
  <pc:docChgLst>
    <pc:chgData name="Francisco Galvez Gamboa" userId="7dba022e-bdf7-4fc2-926b-cb7d21ec971c" providerId="ADAL" clId="{AC1ED003-B8F2-CA44-B0C7-25F712078A46}"/>
    <pc:docChg chg="custSel modSld">
      <pc:chgData name="Francisco Galvez Gamboa" userId="7dba022e-bdf7-4fc2-926b-cb7d21ec971c" providerId="ADAL" clId="{AC1ED003-B8F2-CA44-B0C7-25F712078A46}" dt="2023-03-06T16:10:40.800" v="94" actId="20577"/>
      <pc:docMkLst>
        <pc:docMk/>
      </pc:docMkLst>
      <pc:sldChg chg="modSp mod">
        <pc:chgData name="Francisco Galvez Gamboa" userId="7dba022e-bdf7-4fc2-926b-cb7d21ec971c" providerId="ADAL" clId="{AC1ED003-B8F2-CA44-B0C7-25F712078A46}" dt="2023-03-06T16:10:40.800" v="94" actId="20577"/>
        <pc:sldMkLst>
          <pc:docMk/>
          <pc:sldMk cId="1943389658" sldId="257"/>
        </pc:sldMkLst>
        <pc:spChg chg="mod">
          <ac:chgData name="Francisco Galvez Gamboa" userId="7dba022e-bdf7-4fc2-926b-cb7d21ec971c" providerId="ADAL" clId="{AC1ED003-B8F2-CA44-B0C7-25F712078A46}" dt="2023-03-06T16:10:40.800" v="94" actId="20577"/>
          <ac:spMkLst>
            <pc:docMk/>
            <pc:sldMk cId="1943389658" sldId="257"/>
            <ac:spMk id="3" creationId="{6D45255F-1551-E84C-BD55-C9971687BE71}"/>
          </ac:spMkLst>
        </pc:spChg>
      </pc:sldChg>
      <pc:sldChg chg="modSp mod">
        <pc:chgData name="Francisco Galvez Gamboa" userId="7dba022e-bdf7-4fc2-926b-cb7d21ec971c" providerId="ADAL" clId="{AC1ED003-B8F2-CA44-B0C7-25F712078A46}" dt="2023-03-06T15:32:53.326" v="38" actId="20577"/>
        <pc:sldMkLst>
          <pc:docMk/>
          <pc:sldMk cId="1815192068" sldId="268"/>
        </pc:sldMkLst>
        <pc:spChg chg="mod">
          <ac:chgData name="Francisco Galvez Gamboa" userId="7dba022e-bdf7-4fc2-926b-cb7d21ec971c" providerId="ADAL" clId="{AC1ED003-B8F2-CA44-B0C7-25F712078A46}" dt="2023-03-06T15:32:19.023" v="8" actId="20577"/>
          <ac:spMkLst>
            <pc:docMk/>
            <pc:sldMk cId="1815192068" sldId="268"/>
            <ac:spMk id="2" creationId="{E19B0366-B745-7E4D-A3D2-002BE73A3CB4}"/>
          </ac:spMkLst>
        </pc:spChg>
        <pc:spChg chg="mod">
          <ac:chgData name="Francisco Galvez Gamboa" userId="7dba022e-bdf7-4fc2-926b-cb7d21ec971c" providerId="ADAL" clId="{AC1ED003-B8F2-CA44-B0C7-25F712078A46}" dt="2023-03-06T15:32:53.326" v="38" actId="20577"/>
          <ac:spMkLst>
            <pc:docMk/>
            <pc:sldMk cId="1815192068" sldId="268"/>
            <ac:spMk id="3" creationId="{264627A0-887F-4F4E-B28B-BEBC1EA66964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FC9F40-E685-AD4D-9DB7-56A3DCDA8016}" type="doc">
      <dgm:prSet loTypeId="urn:microsoft.com/office/officeart/2005/8/layout/hierarchy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0456CFBE-C9E7-A14B-B3AC-944EBCAF49D1}">
      <dgm:prSet phldrT="[Texto]" custT="1"/>
      <dgm:spPr/>
      <dgm:t>
        <a:bodyPr/>
        <a:lstStyle/>
        <a:p>
          <a:r>
            <a:rPr lang="es-MX" sz="2000" dirty="0">
              <a:latin typeface="Garamond" panose="02020404030301010803" pitchFamily="18" charset="0"/>
            </a:rPr>
            <a:t>A</a:t>
          </a:r>
        </a:p>
      </dgm:t>
    </dgm:pt>
    <dgm:pt modelId="{ED2F6AA3-0AAC-1246-805A-044CBE272219}" type="parTrans" cxnId="{61A54B83-1A2E-3D45-9C1E-13DE847E1D90}">
      <dgm:prSet/>
      <dgm:spPr/>
      <dgm:t>
        <a:bodyPr/>
        <a:lstStyle/>
        <a:p>
          <a:endParaRPr lang="es-MX" sz="2000">
            <a:latin typeface="Garamond" panose="02020404030301010803" pitchFamily="18" charset="0"/>
          </a:endParaRPr>
        </a:p>
      </dgm:t>
    </dgm:pt>
    <dgm:pt modelId="{73D2CFE8-3B47-3C43-B2BF-C233FE6A7D47}" type="sibTrans" cxnId="{61A54B83-1A2E-3D45-9C1E-13DE847E1D90}">
      <dgm:prSet/>
      <dgm:spPr/>
      <dgm:t>
        <a:bodyPr/>
        <a:lstStyle/>
        <a:p>
          <a:endParaRPr lang="es-MX" sz="2000">
            <a:latin typeface="Garamond" panose="02020404030301010803" pitchFamily="18" charset="0"/>
          </a:endParaRPr>
        </a:p>
      </dgm:t>
    </dgm:pt>
    <dgm:pt modelId="{137DD6DF-0145-5B4B-AC7F-CC09509FF81A}">
      <dgm:prSet phldrT="[Texto]" custT="1"/>
      <dgm:spPr/>
      <dgm:t>
        <a:bodyPr/>
        <a:lstStyle/>
        <a:p>
          <a:r>
            <a:rPr lang="es-MX" sz="2000" dirty="0">
              <a:latin typeface="Garamond" panose="02020404030301010803" pitchFamily="18" charset="0"/>
            </a:rPr>
            <a:t>Si</a:t>
          </a:r>
        </a:p>
      </dgm:t>
    </dgm:pt>
    <dgm:pt modelId="{442A6B49-04E7-BF44-A4A5-9282EDDCA0F1}" type="parTrans" cxnId="{8172B8A3-BC93-354C-8890-49C27482F6D7}">
      <dgm:prSet custT="1"/>
      <dgm:spPr/>
      <dgm:t>
        <a:bodyPr/>
        <a:lstStyle/>
        <a:p>
          <a:endParaRPr lang="es-MX" sz="2000">
            <a:latin typeface="Garamond" panose="02020404030301010803" pitchFamily="18" charset="0"/>
          </a:endParaRPr>
        </a:p>
      </dgm:t>
    </dgm:pt>
    <dgm:pt modelId="{65C9A289-0DB3-C546-8E3C-AEBA419E8384}" type="sibTrans" cxnId="{8172B8A3-BC93-354C-8890-49C27482F6D7}">
      <dgm:prSet/>
      <dgm:spPr/>
      <dgm:t>
        <a:bodyPr/>
        <a:lstStyle/>
        <a:p>
          <a:endParaRPr lang="es-MX" sz="2000">
            <a:latin typeface="Garamond" panose="02020404030301010803" pitchFamily="18" charset="0"/>
          </a:endParaRPr>
        </a:p>
      </dgm:t>
    </dgm:pt>
    <dgm:pt modelId="{F9D32284-EE92-8540-AC5E-30285550EAB6}">
      <dgm:prSet phldrT="[Texto]" custT="1"/>
      <dgm:spPr/>
      <dgm:t>
        <a:bodyPr/>
        <a:lstStyle/>
        <a:p>
          <a:r>
            <a:rPr lang="es-MX" sz="2000" dirty="0">
              <a:latin typeface="Garamond" panose="02020404030301010803" pitchFamily="18" charset="0"/>
            </a:rPr>
            <a:t>Si</a:t>
          </a:r>
        </a:p>
      </dgm:t>
    </dgm:pt>
    <dgm:pt modelId="{5321B8D8-1C40-3F40-885C-F72CCCB7BF77}" type="parTrans" cxnId="{7012CBF5-84F9-9649-AC8B-D41FD6EF285C}">
      <dgm:prSet custT="1"/>
      <dgm:spPr/>
      <dgm:t>
        <a:bodyPr/>
        <a:lstStyle/>
        <a:p>
          <a:endParaRPr lang="es-MX" sz="2000">
            <a:latin typeface="Garamond" panose="02020404030301010803" pitchFamily="18" charset="0"/>
          </a:endParaRPr>
        </a:p>
      </dgm:t>
    </dgm:pt>
    <dgm:pt modelId="{45D53486-DCA1-C240-BDA9-344637C5C044}" type="sibTrans" cxnId="{7012CBF5-84F9-9649-AC8B-D41FD6EF285C}">
      <dgm:prSet/>
      <dgm:spPr/>
      <dgm:t>
        <a:bodyPr/>
        <a:lstStyle/>
        <a:p>
          <a:endParaRPr lang="es-MX" sz="2000">
            <a:latin typeface="Garamond" panose="02020404030301010803" pitchFamily="18" charset="0"/>
          </a:endParaRPr>
        </a:p>
      </dgm:t>
    </dgm:pt>
    <dgm:pt modelId="{B6021ECA-D584-854A-93CF-C7B49F204A20}">
      <dgm:prSet phldrT="[Texto]" custT="1"/>
      <dgm:spPr/>
      <dgm:t>
        <a:bodyPr/>
        <a:lstStyle/>
        <a:p>
          <a:r>
            <a:rPr lang="es-MX" sz="2000" dirty="0">
              <a:latin typeface="Garamond" panose="02020404030301010803" pitchFamily="18" charset="0"/>
            </a:rPr>
            <a:t>No</a:t>
          </a:r>
        </a:p>
      </dgm:t>
    </dgm:pt>
    <dgm:pt modelId="{533FAD20-A455-4C42-8E85-CF3AAB39ED57}" type="parTrans" cxnId="{B65FA6B0-58D7-8745-B670-DEDC9958E34C}">
      <dgm:prSet custT="1"/>
      <dgm:spPr/>
      <dgm:t>
        <a:bodyPr/>
        <a:lstStyle/>
        <a:p>
          <a:endParaRPr lang="es-MX" sz="2000">
            <a:latin typeface="Garamond" panose="02020404030301010803" pitchFamily="18" charset="0"/>
          </a:endParaRPr>
        </a:p>
      </dgm:t>
    </dgm:pt>
    <dgm:pt modelId="{BC051751-2073-D142-828E-286AE7C16754}" type="sibTrans" cxnId="{B65FA6B0-58D7-8745-B670-DEDC9958E34C}">
      <dgm:prSet/>
      <dgm:spPr/>
      <dgm:t>
        <a:bodyPr/>
        <a:lstStyle/>
        <a:p>
          <a:endParaRPr lang="es-MX" sz="2000">
            <a:latin typeface="Garamond" panose="02020404030301010803" pitchFamily="18" charset="0"/>
          </a:endParaRPr>
        </a:p>
      </dgm:t>
    </dgm:pt>
    <dgm:pt modelId="{1FCD4499-EF4E-0A4F-9C08-AD17E76337DF}">
      <dgm:prSet phldrT="[Texto]" custT="1"/>
      <dgm:spPr/>
      <dgm:t>
        <a:bodyPr/>
        <a:lstStyle/>
        <a:p>
          <a:r>
            <a:rPr lang="es-MX" sz="2000" dirty="0">
              <a:latin typeface="Garamond" panose="02020404030301010803" pitchFamily="18" charset="0"/>
            </a:rPr>
            <a:t>No</a:t>
          </a:r>
        </a:p>
      </dgm:t>
    </dgm:pt>
    <dgm:pt modelId="{58D8E1AF-CD76-DC49-BC35-B1DA1A4B1209}" type="parTrans" cxnId="{CFA4C340-171E-034B-91DB-02D605734382}">
      <dgm:prSet custT="1"/>
      <dgm:spPr/>
      <dgm:t>
        <a:bodyPr/>
        <a:lstStyle/>
        <a:p>
          <a:endParaRPr lang="es-MX" sz="2000">
            <a:latin typeface="Garamond" panose="02020404030301010803" pitchFamily="18" charset="0"/>
          </a:endParaRPr>
        </a:p>
      </dgm:t>
    </dgm:pt>
    <dgm:pt modelId="{4982B651-3B28-F94A-B753-22AAA6E70654}" type="sibTrans" cxnId="{CFA4C340-171E-034B-91DB-02D605734382}">
      <dgm:prSet/>
      <dgm:spPr/>
      <dgm:t>
        <a:bodyPr/>
        <a:lstStyle/>
        <a:p>
          <a:endParaRPr lang="es-MX" sz="2000">
            <a:latin typeface="Garamond" panose="02020404030301010803" pitchFamily="18" charset="0"/>
          </a:endParaRPr>
        </a:p>
      </dgm:t>
    </dgm:pt>
    <dgm:pt modelId="{8D2EB3B5-93E5-E24E-A223-29D6700C585B}">
      <dgm:prSet phldrT="[Texto]" custT="1"/>
      <dgm:spPr/>
      <dgm:t>
        <a:bodyPr/>
        <a:lstStyle/>
        <a:p>
          <a:r>
            <a:rPr lang="es-MX" sz="2000" dirty="0">
              <a:latin typeface="Garamond" panose="02020404030301010803" pitchFamily="18" charset="0"/>
            </a:rPr>
            <a:t>Si</a:t>
          </a:r>
        </a:p>
      </dgm:t>
    </dgm:pt>
    <dgm:pt modelId="{F412A2B3-ED18-1941-9241-90E7460FD0BF}" type="parTrans" cxnId="{0F2945F8-E7CC-F34F-8236-F766CFC8BA97}">
      <dgm:prSet custT="1"/>
      <dgm:spPr/>
      <dgm:t>
        <a:bodyPr/>
        <a:lstStyle/>
        <a:p>
          <a:endParaRPr lang="es-MX" sz="2000">
            <a:latin typeface="Garamond" panose="02020404030301010803" pitchFamily="18" charset="0"/>
          </a:endParaRPr>
        </a:p>
      </dgm:t>
    </dgm:pt>
    <dgm:pt modelId="{7EADD057-4536-6F46-A176-256E9543C993}" type="sibTrans" cxnId="{0F2945F8-E7CC-F34F-8236-F766CFC8BA97}">
      <dgm:prSet/>
      <dgm:spPr/>
      <dgm:t>
        <a:bodyPr/>
        <a:lstStyle/>
        <a:p>
          <a:endParaRPr lang="es-MX" sz="2000">
            <a:latin typeface="Garamond" panose="02020404030301010803" pitchFamily="18" charset="0"/>
          </a:endParaRPr>
        </a:p>
      </dgm:t>
    </dgm:pt>
    <dgm:pt modelId="{D3BAB8AA-70D0-BB48-9947-DAB361C859AD}">
      <dgm:prSet phldrT="[Texto]" custT="1"/>
      <dgm:spPr/>
      <dgm:t>
        <a:bodyPr/>
        <a:lstStyle/>
        <a:p>
          <a:r>
            <a:rPr lang="es-MX" sz="2000" dirty="0">
              <a:latin typeface="Garamond" panose="02020404030301010803" pitchFamily="18" charset="0"/>
            </a:rPr>
            <a:t>No</a:t>
          </a:r>
        </a:p>
      </dgm:t>
    </dgm:pt>
    <dgm:pt modelId="{CF03B07E-2A9A-A346-8341-EF25A40E4824}" type="parTrans" cxnId="{203BE1C8-6765-DF4D-AB4D-FF7CE11FC20E}">
      <dgm:prSet custT="1"/>
      <dgm:spPr/>
      <dgm:t>
        <a:bodyPr/>
        <a:lstStyle/>
        <a:p>
          <a:endParaRPr lang="es-MX" sz="2000">
            <a:latin typeface="Garamond" panose="02020404030301010803" pitchFamily="18" charset="0"/>
          </a:endParaRPr>
        </a:p>
      </dgm:t>
    </dgm:pt>
    <dgm:pt modelId="{1A34FC5F-D730-3F4D-8F5D-FB1F24209853}" type="sibTrans" cxnId="{203BE1C8-6765-DF4D-AB4D-FF7CE11FC20E}">
      <dgm:prSet/>
      <dgm:spPr/>
      <dgm:t>
        <a:bodyPr/>
        <a:lstStyle/>
        <a:p>
          <a:endParaRPr lang="es-MX" sz="2000">
            <a:latin typeface="Garamond" panose="02020404030301010803" pitchFamily="18" charset="0"/>
          </a:endParaRPr>
        </a:p>
      </dgm:t>
    </dgm:pt>
    <dgm:pt modelId="{2C30BD73-CBBF-0542-A671-9561C34C10F7}">
      <dgm:prSet phldrT="[Texto]" custT="1"/>
      <dgm:spPr/>
      <dgm:t>
        <a:bodyPr/>
        <a:lstStyle/>
        <a:p>
          <a:r>
            <a:rPr lang="es-MX" sz="2000" dirty="0">
              <a:latin typeface="Garamond" panose="02020404030301010803" pitchFamily="18" charset="0"/>
            </a:rPr>
            <a:t>35,25</a:t>
          </a:r>
        </a:p>
      </dgm:t>
    </dgm:pt>
    <dgm:pt modelId="{124C1FFD-9801-3F45-A6EC-7E106BE7089A}" type="parTrans" cxnId="{AA6E3465-5970-BF4C-A0A7-63465AB1703A}">
      <dgm:prSet custT="1"/>
      <dgm:spPr/>
      <dgm:t>
        <a:bodyPr/>
        <a:lstStyle/>
        <a:p>
          <a:endParaRPr lang="es-MX" sz="2000">
            <a:latin typeface="Garamond" panose="02020404030301010803" pitchFamily="18" charset="0"/>
          </a:endParaRPr>
        </a:p>
      </dgm:t>
    </dgm:pt>
    <dgm:pt modelId="{31AAE898-45EA-194C-89E9-D09F1D9F7C23}" type="sibTrans" cxnId="{AA6E3465-5970-BF4C-A0A7-63465AB1703A}">
      <dgm:prSet/>
      <dgm:spPr/>
      <dgm:t>
        <a:bodyPr/>
        <a:lstStyle/>
        <a:p>
          <a:endParaRPr lang="es-MX" sz="2000">
            <a:latin typeface="Garamond" panose="02020404030301010803" pitchFamily="18" charset="0"/>
          </a:endParaRPr>
        </a:p>
      </dgm:t>
    </dgm:pt>
    <dgm:pt modelId="{1C3B9F9F-426E-F041-BB5F-3F0E5077EF4C}">
      <dgm:prSet phldrT="[Texto]" custT="1"/>
      <dgm:spPr/>
      <dgm:t>
        <a:bodyPr/>
        <a:lstStyle/>
        <a:p>
          <a:r>
            <a:rPr lang="es-MX" sz="2000" dirty="0">
              <a:latin typeface="Garamond" panose="02020404030301010803" pitchFamily="18" charset="0"/>
            </a:rPr>
            <a:t>25,20</a:t>
          </a:r>
        </a:p>
      </dgm:t>
    </dgm:pt>
    <dgm:pt modelId="{B21539D3-E224-494E-AE3E-70DA28E86E94}" type="parTrans" cxnId="{D956933E-4F96-5742-8676-7B7951C54028}">
      <dgm:prSet custT="1"/>
      <dgm:spPr/>
      <dgm:t>
        <a:bodyPr/>
        <a:lstStyle/>
        <a:p>
          <a:endParaRPr lang="es-MX" sz="2000">
            <a:latin typeface="Garamond" panose="02020404030301010803" pitchFamily="18" charset="0"/>
          </a:endParaRPr>
        </a:p>
      </dgm:t>
    </dgm:pt>
    <dgm:pt modelId="{19DE9ACE-C284-4E49-88C1-628A96CE6939}" type="sibTrans" cxnId="{D956933E-4F96-5742-8676-7B7951C54028}">
      <dgm:prSet/>
      <dgm:spPr/>
      <dgm:t>
        <a:bodyPr/>
        <a:lstStyle/>
        <a:p>
          <a:endParaRPr lang="es-MX" sz="2000">
            <a:latin typeface="Garamond" panose="02020404030301010803" pitchFamily="18" charset="0"/>
          </a:endParaRPr>
        </a:p>
      </dgm:t>
    </dgm:pt>
    <dgm:pt modelId="{7C45AF91-9D1F-634C-B3BA-0EF796D3E93D}">
      <dgm:prSet phldrT="[Texto]" custT="1"/>
      <dgm:spPr/>
      <dgm:t>
        <a:bodyPr/>
        <a:lstStyle/>
        <a:p>
          <a:r>
            <a:rPr lang="es-MX" sz="2000" dirty="0">
              <a:latin typeface="Garamond" panose="02020404030301010803" pitchFamily="18" charset="0"/>
            </a:rPr>
            <a:t>30,20</a:t>
          </a:r>
        </a:p>
      </dgm:t>
    </dgm:pt>
    <dgm:pt modelId="{5621C5B1-466D-B644-9071-63470C4A2874}" type="parTrans" cxnId="{E35C1B4C-64AA-D44A-9EE9-F8E6FA9DC126}">
      <dgm:prSet custT="1"/>
      <dgm:spPr/>
      <dgm:t>
        <a:bodyPr/>
        <a:lstStyle/>
        <a:p>
          <a:endParaRPr lang="es-MX" sz="2000">
            <a:latin typeface="Garamond" panose="02020404030301010803" pitchFamily="18" charset="0"/>
          </a:endParaRPr>
        </a:p>
      </dgm:t>
    </dgm:pt>
    <dgm:pt modelId="{A085EC93-47EF-D345-A935-D6E53A17AB35}" type="sibTrans" cxnId="{E35C1B4C-64AA-D44A-9EE9-F8E6FA9DC126}">
      <dgm:prSet/>
      <dgm:spPr/>
      <dgm:t>
        <a:bodyPr/>
        <a:lstStyle/>
        <a:p>
          <a:endParaRPr lang="es-MX" sz="2000">
            <a:latin typeface="Garamond" panose="02020404030301010803" pitchFamily="18" charset="0"/>
          </a:endParaRPr>
        </a:p>
      </dgm:t>
    </dgm:pt>
    <dgm:pt modelId="{8B517AF9-DE75-3C46-B5AB-79D23D13D737}">
      <dgm:prSet phldrT="[Texto]" custT="1"/>
      <dgm:spPr/>
      <dgm:t>
        <a:bodyPr/>
        <a:lstStyle/>
        <a:p>
          <a:r>
            <a:rPr lang="es-MX" sz="2000" dirty="0">
              <a:latin typeface="Garamond" panose="02020404030301010803" pitchFamily="18" charset="0"/>
            </a:rPr>
            <a:t>30,15</a:t>
          </a:r>
        </a:p>
      </dgm:t>
    </dgm:pt>
    <dgm:pt modelId="{D09F4B7B-3608-2A47-8CED-586C281900DD}" type="parTrans" cxnId="{FCCA478B-F3B8-CC42-9E4E-ADE9CED03B59}">
      <dgm:prSet custT="1"/>
      <dgm:spPr/>
      <dgm:t>
        <a:bodyPr/>
        <a:lstStyle/>
        <a:p>
          <a:endParaRPr lang="es-MX" sz="2000">
            <a:latin typeface="Garamond" panose="02020404030301010803" pitchFamily="18" charset="0"/>
          </a:endParaRPr>
        </a:p>
      </dgm:t>
    </dgm:pt>
    <dgm:pt modelId="{120DF5FA-3661-C647-9FB1-22402C6F9C4F}" type="sibTrans" cxnId="{FCCA478B-F3B8-CC42-9E4E-ADE9CED03B59}">
      <dgm:prSet/>
      <dgm:spPr/>
      <dgm:t>
        <a:bodyPr/>
        <a:lstStyle/>
        <a:p>
          <a:endParaRPr lang="es-MX" sz="2000">
            <a:latin typeface="Garamond" panose="02020404030301010803" pitchFamily="18" charset="0"/>
          </a:endParaRPr>
        </a:p>
      </dgm:t>
    </dgm:pt>
    <dgm:pt modelId="{601DBC38-5ECD-7E41-93E1-645188C0038C}" type="pres">
      <dgm:prSet presAssocID="{20FC9F40-E685-AD4D-9DB7-56A3DCDA801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860D956-A370-B745-85A7-FA0E6FC68C0F}" type="pres">
      <dgm:prSet presAssocID="{0456CFBE-C9E7-A14B-B3AC-944EBCAF49D1}" presName="root1" presStyleCnt="0"/>
      <dgm:spPr/>
    </dgm:pt>
    <dgm:pt modelId="{665AD49C-D03F-8D4C-BDDC-EEA10F910425}" type="pres">
      <dgm:prSet presAssocID="{0456CFBE-C9E7-A14B-B3AC-944EBCAF49D1}" presName="LevelOneTextNode" presStyleLbl="node0" presStyleIdx="0" presStyleCnt="1">
        <dgm:presLayoutVars>
          <dgm:chPref val="3"/>
        </dgm:presLayoutVars>
      </dgm:prSet>
      <dgm:spPr/>
    </dgm:pt>
    <dgm:pt modelId="{A328CE35-B340-EC4C-AAB0-8E5F4ADC6083}" type="pres">
      <dgm:prSet presAssocID="{0456CFBE-C9E7-A14B-B3AC-944EBCAF49D1}" presName="level2hierChild" presStyleCnt="0"/>
      <dgm:spPr/>
    </dgm:pt>
    <dgm:pt modelId="{9A533138-3824-224C-BD7A-4B61884D3AEA}" type="pres">
      <dgm:prSet presAssocID="{442A6B49-04E7-BF44-A4A5-9282EDDCA0F1}" presName="conn2-1" presStyleLbl="parChTrans1D2" presStyleIdx="0" presStyleCnt="2"/>
      <dgm:spPr/>
    </dgm:pt>
    <dgm:pt modelId="{2365F782-2E60-7246-8CDC-5BB949DA0A86}" type="pres">
      <dgm:prSet presAssocID="{442A6B49-04E7-BF44-A4A5-9282EDDCA0F1}" presName="connTx" presStyleLbl="parChTrans1D2" presStyleIdx="0" presStyleCnt="2"/>
      <dgm:spPr/>
    </dgm:pt>
    <dgm:pt modelId="{5CE6140B-D28F-5643-9BD3-F7C14B2B1054}" type="pres">
      <dgm:prSet presAssocID="{137DD6DF-0145-5B4B-AC7F-CC09509FF81A}" presName="root2" presStyleCnt="0"/>
      <dgm:spPr/>
    </dgm:pt>
    <dgm:pt modelId="{07712948-CB2C-F340-8796-B6ECDEF9CF44}" type="pres">
      <dgm:prSet presAssocID="{137DD6DF-0145-5B4B-AC7F-CC09509FF81A}" presName="LevelTwoTextNode" presStyleLbl="node2" presStyleIdx="0" presStyleCnt="2">
        <dgm:presLayoutVars>
          <dgm:chPref val="3"/>
        </dgm:presLayoutVars>
      </dgm:prSet>
      <dgm:spPr/>
    </dgm:pt>
    <dgm:pt modelId="{E0404594-11AD-D542-869B-CD64FCE88FBE}" type="pres">
      <dgm:prSet presAssocID="{137DD6DF-0145-5B4B-AC7F-CC09509FF81A}" presName="level3hierChild" presStyleCnt="0"/>
      <dgm:spPr/>
    </dgm:pt>
    <dgm:pt modelId="{37DFBF7B-1B4C-AA46-8A22-529F564F49E5}" type="pres">
      <dgm:prSet presAssocID="{5321B8D8-1C40-3F40-885C-F72CCCB7BF77}" presName="conn2-1" presStyleLbl="parChTrans1D3" presStyleIdx="0" presStyleCnt="4"/>
      <dgm:spPr/>
    </dgm:pt>
    <dgm:pt modelId="{B0F33AB6-296F-EF44-9F07-9328DF89030E}" type="pres">
      <dgm:prSet presAssocID="{5321B8D8-1C40-3F40-885C-F72CCCB7BF77}" presName="connTx" presStyleLbl="parChTrans1D3" presStyleIdx="0" presStyleCnt="4"/>
      <dgm:spPr/>
    </dgm:pt>
    <dgm:pt modelId="{768A3D5E-EC95-7A4D-932D-FC08CFD35592}" type="pres">
      <dgm:prSet presAssocID="{F9D32284-EE92-8540-AC5E-30285550EAB6}" presName="root2" presStyleCnt="0"/>
      <dgm:spPr/>
    </dgm:pt>
    <dgm:pt modelId="{7D56D6D5-DFF0-9D4E-A3E9-CAFF75CA19FE}" type="pres">
      <dgm:prSet presAssocID="{F9D32284-EE92-8540-AC5E-30285550EAB6}" presName="LevelTwoTextNode" presStyleLbl="node3" presStyleIdx="0" presStyleCnt="4">
        <dgm:presLayoutVars>
          <dgm:chPref val="3"/>
        </dgm:presLayoutVars>
      </dgm:prSet>
      <dgm:spPr/>
    </dgm:pt>
    <dgm:pt modelId="{CE5561B2-0708-1A46-9E39-1D49E1035EC0}" type="pres">
      <dgm:prSet presAssocID="{F9D32284-EE92-8540-AC5E-30285550EAB6}" presName="level3hierChild" presStyleCnt="0"/>
      <dgm:spPr/>
    </dgm:pt>
    <dgm:pt modelId="{7F0376CA-721D-3E43-BD12-CF27E910C0E2}" type="pres">
      <dgm:prSet presAssocID="{124C1FFD-9801-3F45-A6EC-7E106BE7089A}" presName="conn2-1" presStyleLbl="parChTrans1D4" presStyleIdx="0" presStyleCnt="4"/>
      <dgm:spPr/>
    </dgm:pt>
    <dgm:pt modelId="{2D3D15D3-B9DE-F44A-AD48-6A0476067457}" type="pres">
      <dgm:prSet presAssocID="{124C1FFD-9801-3F45-A6EC-7E106BE7089A}" presName="connTx" presStyleLbl="parChTrans1D4" presStyleIdx="0" presStyleCnt="4"/>
      <dgm:spPr/>
    </dgm:pt>
    <dgm:pt modelId="{EB7F2AB3-1C78-B749-9717-4000C83F54FE}" type="pres">
      <dgm:prSet presAssocID="{2C30BD73-CBBF-0542-A671-9561C34C10F7}" presName="root2" presStyleCnt="0"/>
      <dgm:spPr/>
    </dgm:pt>
    <dgm:pt modelId="{4F288F14-A5CB-CB4C-A1AA-C3246DB6971C}" type="pres">
      <dgm:prSet presAssocID="{2C30BD73-CBBF-0542-A671-9561C34C10F7}" presName="LevelTwoTextNode" presStyleLbl="node4" presStyleIdx="0" presStyleCnt="4">
        <dgm:presLayoutVars>
          <dgm:chPref val="3"/>
        </dgm:presLayoutVars>
      </dgm:prSet>
      <dgm:spPr/>
    </dgm:pt>
    <dgm:pt modelId="{F1378EB3-A1D2-FB4E-9B31-481D100DFEC6}" type="pres">
      <dgm:prSet presAssocID="{2C30BD73-CBBF-0542-A671-9561C34C10F7}" presName="level3hierChild" presStyleCnt="0"/>
      <dgm:spPr/>
    </dgm:pt>
    <dgm:pt modelId="{D0A49F87-8DD6-7C45-8AD5-C389DE7E63EF}" type="pres">
      <dgm:prSet presAssocID="{533FAD20-A455-4C42-8E85-CF3AAB39ED57}" presName="conn2-1" presStyleLbl="parChTrans1D3" presStyleIdx="1" presStyleCnt="4"/>
      <dgm:spPr/>
    </dgm:pt>
    <dgm:pt modelId="{6E1124A6-D0AE-D24D-B97A-33A9AE68885C}" type="pres">
      <dgm:prSet presAssocID="{533FAD20-A455-4C42-8E85-CF3AAB39ED57}" presName="connTx" presStyleLbl="parChTrans1D3" presStyleIdx="1" presStyleCnt="4"/>
      <dgm:spPr/>
    </dgm:pt>
    <dgm:pt modelId="{B3A77FDC-DE96-4941-B288-FB6111106B0B}" type="pres">
      <dgm:prSet presAssocID="{B6021ECA-D584-854A-93CF-C7B49F204A20}" presName="root2" presStyleCnt="0"/>
      <dgm:spPr/>
    </dgm:pt>
    <dgm:pt modelId="{56E5A9C0-3A06-B44C-A19C-9CE714796004}" type="pres">
      <dgm:prSet presAssocID="{B6021ECA-D584-854A-93CF-C7B49F204A20}" presName="LevelTwoTextNode" presStyleLbl="node3" presStyleIdx="1" presStyleCnt="4">
        <dgm:presLayoutVars>
          <dgm:chPref val="3"/>
        </dgm:presLayoutVars>
      </dgm:prSet>
      <dgm:spPr/>
    </dgm:pt>
    <dgm:pt modelId="{5E13FA12-A4AA-1541-9BA9-73B6F04DE90D}" type="pres">
      <dgm:prSet presAssocID="{B6021ECA-D584-854A-93CF-C7B49F204A20}" presName="level3hierChild" presStyleCnt="0"/>
      <dgm:spPr/>
    </dgm:pt>
    <dgm:pt modelId="{9EE52E58-4E84-714E-AA97-C0286A5E4AA7}" type="pres">
      <dgm:prSet presAssocID="{B21539D3-E224-494E-AE3E-70DA28E86E94}" presName="conn2-1" presStyleLbl="parChTrans1D4" presStyleIdx="1" presStyleCnt="4"/>
      <dgm:spPr/>
    </dgm:pt>
    <dgm:pt modelId="{F3580FCD-A8BC-CA42-84D4-665C9A3BEBB7}" type="pres">
      <dgm:prSet presAssocID="{B21539D3-E224-494E-AE3E-70DA28E86E94}" presName="connTx" presStyleLbl="parChTrans1D4" presStyleIdx="1" presStyleCnt="4"/>
      <dgm:spPr/>
    </dgm:pt>
    <dgm:pt modelId="{6A97898A-630B-034D-8C01-6889F684C35D}" type="pres">
      <dgm:prSet presAssocID="{1C3B9F9F-426E-F041-BB5F-3F0E5077EF4C}" presName="root2" presStyleCnt="0"/>
      <dgm:spPr/>
    </dgm:pt>
    <dgm:pt modelId="{92CB8FDA-B19F-634A-BEED-FED8A32753A4}" type="pres">
      <dgm:prSet presAssocID="{1C3B9F9F-426E-F041-BB5F-3F0E5077EF4C}" presName="LevelTwoTextNode" presStyleLbl="node4" presStyleIdx="1" presStyleCnt="4">
        <dgm:presLayoutVars>
          <dgm:chPref val="3"/>
        </dgm:presLayoutVars>
      </dgm:prSet>
      <dgm:spPr/>
    </dgm:pt>
    <dgm:pt modelId="{093707FA-E00E-F14C-B4A4-6EC9558FAF5C}" type="pres">
      <dgm:prSet presAssocID="{1C3B9F9F-426E-F041-BB5F-3F0E5077EF4C}" presName="level3hierChild" presStyleCnt="0"/>
      <dgm:spPr/>
    </dgm:pt>
    <dgm:pt modelId="{E44FE73F-DA1E-D94E-ABCB-A1D58B52826F}" type="pres">
      <dgm:prSet presAssocID="{58D8E1AF-CD76-DC49-BC35-B1DA1A4B1209}" presName="conn2-1" presStyleLbl="parChTrans1D2" presStyleIdx="1" presStyleCnt="2"/>
      <dgm:spPr/>
    </dgm:pt>
    <dgm:pt modelId="{8FC7D95C-798E-2340-9F50-7E24A1A22BC5}" type="pres">
      <dgm:prSet presAssocID="{58D8E1AF-CD76-DC49-BC35-B1DA1A4B1209}" presName="connTx" presStyleLbl="parChTrans1D2" presStyleIdx="1" presStyleCnt="2"/>
      <dgm:spPr/>
    </dgm:pt>
    <dgm:pt modelId="{6F6F916E-A1EC-FC4B-B53A-7C1B441AE5CE}" type="pres">
      <dgm:prSet presAssocID="{1FCD4499-EF4E-0A4F-9C08-AD17E76337DF}" presName="root2" presStyleCnt="0"/>
      <dgm:spPr/>
    </dgm:pt>
    <dgm:pt modelId="{69626920-BBFC-D84A-AF8A-0B709A94BD82}" type="pres">
      <dgm:prSet presAssocID="{1FCD4499-EF4E-0A4F-9C08-AD17E76337DF}" presName="LevelTwoTextNode" presStyleLbl="node2" presStyleIdx="1" presStyleCnt="2">
        <dgm:presLayoutVars>
          <dgm:chPref val="3"/>
        </dgm:presLayoutVars>
      </dgm:prSet>
      <dgm:spPr/>
    </dgm:pt>
    <dgm:pt modelId="{21EAEECC-65F0-6743-9885-67E6F15D4F12}" type="pres">
      <dgm:prSet presAssocID="{1FCD4499-EF4E-0A4F-9C08-AD17E76337DF}" presName="level3hierChild" presStyleCnt="0"/>
      <dgm:spPr/>
    </dgm:pt>
    <dgm:pt modelId="{4F8F1288-5D25-D342-8223-F7E46324313B}" type="pres">
      <dgm:prSet presAssocID="{F412A2B3-ED18-1941-9241-90E7460FD0BF}" presName="conn2-1" presStyleLbl="parChTrans1D3" presStyleIdx="2" presStyleCnt="4"/>
      <dgm:spPr/>
    </dgm:pt>
    <dgm:pt modelId="{F87AFFAB-87CC-AA42-AC2A-CA2347099B57}" type="pres">
      <dgm:prSet presAssocID="{F412A2B3-ED18-1941-9241-90E7460FD0BF}" presName="connTx" presStyleLbl="parChTrans1D3" presStyleIdx="2" presStyleCnt="4"/>
      <dgm:spPr/>
    </dgm:pt>
    <dgm:pt modelId="{4F3FC01E-85E0-414A-A76F-3542B4A9AF57}" type="pres">
      <dgm:prSet presAssocID="{8D2EB3B5-93E5-E24E-A223-29D6700C585B}" presName="root2" presStyleCnt="0"/>
      <dgm:spPr/>
    </dgm:pt>
    <dgm:pt modelId="{B9E46FAA-BF3F-204A-9393-AB256C44C678}" type="pres">
      <dgm:prSet presAssocID="{8D2EB3B5-93E5-E24E-A223-29D6700C585B}" presName="LevelTwoTextNode" presStyleLbl="node3" presStyleIdx="2" presStyleCnt="4">
        <dgm:presLayoutVars>
          <dgm:chPref val="3"/>
        </dgm:presLayoutVars>
      </dgm:prSet>
      <dgm:spPr/>
    </dgm:pt>
    <dgm:pt modelId="{8E2B3C5B-8433-464D-8658-42A2A0D3D4FF}" type="pres">
      <dgm:prSet presAssocID="{8D2EB3B5-93E5-E24E-A223-29D6700C585B}" presName="level3hierChild" presStyleCnt="0"/>
      <dgm:spPr/>
    </dgm:pt>
    <dgm:pt modelId="{C7005C08-D0C8-2F41-BD0F-B7128BC305C5}" type="pres">
      <dgm:prSet presAssocID="{5621C5B1-466D-B644-9071-63470C4A2874}" presName="conn2-1" presStyleLbl="parChTrans1D4" presStyleIdx="2" presStyleCnt="4"/>
      <dgm:spPr/>
    </dgm:pt>
    <dgm:pt modelId="{F206C71F-0277-3147-9CDB-D19850B27A35}" type="pres">
      <dgm:prSet presAssocID="{5621C5B1-466D-B644-9071-63470C4A2874}" presName="connTx" presStyleLbl="parChTrans1D4" presStyleIdx="2" presStyleCnt="4"/>
      <dgm:spPr/>
    </dgm:pt>
    <dgm:pt modelId="{6B06BE6E-74AE-D74A-9CE8-4336C40FDA00}" type="pres">
      <dgm:prSet presAssocID="{7C45AF91-9D1F-634C-B3BA-0EF796D3E93D}" presName="root2" presStyleCnt="0"/>
      <dgm:spPr/>
    </dgm:pt>
    <dgm:pt modelId="{C339A117-5C10-8D4E-8DAB-975DB17655A6}" type="pres">
      <dgm:prSet presAssocID="{7C45AF91-9D1F-634C-B3BA-0EF796D3E93D}" presName="LevelTwoTextNode" presStyleLbl="node4" presStyleIdx="2" presStyleCnt="4">
        <dgm:presLayoutVars>
          <dgm:chPref val="3"/>
        </dgm:presLayoutVars>
      </dgm:prSet>
      <dgm:spPr/>
    </dgm:pt>
    <dgm:pt modelId="{418F6288-A45A-C040-817C-B6597F250634}" type="pres">
      <dgm:prSet presAssocID="{7C45AF91-9D1F-634C-B3BA-0EF796D3E93D}" presName="level3hierChild" presStyleCnt="0"/>
      <dgm:spPr/>
    </dgm:pt>
    <dgm:pt modelId="{7E3362FC-80E4-CB4A-AF06-9285F4B22C4D}" type="pres">
      <dgm:prSet presAssocID="{CF03B07E-2A9A-A346-8341-EF25A40E4824}" presName="conn2-1" presStyleLbl="parChTrans1D3" presStyleIdx="3" presStyleCnt="4"/>
      <dgm:spPr/>
    </dgm:pt>
    <dgm:pt modelId="{F84425BA-A4F9-3E49-B200-A62519C62282}" type="pres">
      <dgm:prSet presAssocID="{CF03B07E-2A9A-A346-8341-EF25A40E4824}" presName="connTx" presStyleLbl="parChTrans1D3" presStyleIdx="3" presStyleCnt="4"/>
      <dgm:spPr/>
    </dgm:pt>
    <dgm:pt modelId="{31F110DB-E27B-804C-8784-C7B91EA4287F}" type="pres">
      <dgm:prSet presAssocID="{D3BAB8AA-70D0-BB48-9947-DAB361C859AD}" presName="root2" presStyleCnt="0"/>
      <dgm:spPr/>
    </dgm:pt>
    <dgm:pt modelId="{BEF2C089-9584-0841-9C74-AB989DA4A082}" type="pres">
      <dgm:prSet presAssocID="{D3BAB8AA-70D0-BB48-9947-DAB361C859AD}" presName="LevelTwoTextNode" presStyleLbl="node3" presStyleIdx="3" presStyleCnt="4">
        <dgm:presLayoutVars>
          <dgm:chPref val="3"/>
        </dgm:presLayoutVars>
      </dgm:prSet>
      <dgm:spPr/>
    </dgm:pt>
    <dgm:pt modelId="{4D9BBBDD-DB34-F943-8DD6-48713C61E79B}" type="pres">
      <dgm:prSet presAssocID="{D3BAB8AA-70D0-BB48-9947-DAB361C859AD}" presName="level3hierChild" presStyleCnt="0"/>
      <dgm:spPr/>
    </dgm:pt>
    <dgm:pt modelId="{2347CF74-D07B-BF4C-8E1B-06765C18539E}" type="pres">
      <dgm:prSet presAssocID="{D09F4B7B-3608-2A47-8CED-586C281900DD}" presName="conn2-1" presStyleLbl="parChTrans1D4" presStyleIdx="3" presStyleCnt="4"/>
      <dgm:spPr/>
    </dgm:pt>
    <dgm:pt modelId="{AF237573-7DC7-074F-820A-DDF1307C16AD}" type="pres">
      <dgm:prSet presAssocID="{D09F4B7B-3608-2A47-8CED-586C281900DD}" presName="connTx" presStyleLbl="parChTrans1D4" presStyleIdx="3" presStyleCnt="4"/>
      <dgm:spPr/>
    </dgm:pt>
    <dgm:pt modelId="{F8E5CCE6-0453-C844-979B-A740B3608F16}" type="pres">
      <dgm:prSet presAssocID="{8B517AF9-DE75-3C46-B5AB-79D23D13D737}" presName="root2" presStyleCnt="0"/>
      <dgm:spPr/>
    </dgm:pt>
    <dgm:pt modelId="{F45A454C-0544-3242-A370-275A464FB9D6}" type="pres">
      <dgm:prSet presAssocID="{8B517AF9-DE75-3C46-B5AB-79D23D13D737}" presName="LevelTwoTextNode" presStyleLbl="node4" presStyleIdx="3" presStyleCnt="4">
        <dgm:presLayoutVars>
          <dgm:chPref val="3"/>
        </dgm:presLayoutVars>
      </dgm:prSet>
      <dgm:spPr/>
    </dgm:pt>
    <dgm:pt modelId="{433B4D88-706C-9643-9823-E11343A71DE6}" type="pres">
      <dgm:prSet presAssocID="{8B517AF9-DE75-3C46-B5AB-79D23D13D737}" presName="level3hierChild" presStyleCnt="0"/>
      <dgm:spPr/>
    </dgm:pt>
  </dgm:ptLst>
  <dgm:cxnLst>
    <dgm:cxn modelId="{1B8AEE11-D7AC-D440-BE4C-A8DE72B2BDB3}" type="presOf" srcId="{5321B8D8-1C40-3F40-885C-F72CCCB7BF77}" destId="{B0F33AB6-296F-EF44-9F07-9328DF89030E}" srcOrd="1" destOrd="0" presId="urn:microsoft.com/office/officeart/2005/8/layout/hierarchy2"/>
    <dgm:cxn modelId="{16439E12-5482-294B-9C55-2C1F55AF17A4}" type="presOf" srcId="{F9D32284-EE92-8540-AC5E-30285550EAB6}" destId="{7D56D6D5-DFF0-9D4E-A3E9-CAFF75CA19FE}" srcOrd="0" destOrd="0" presId="urn:microsoft.com/office/officeart/2005/8/layout/hierarchy2"/>
    <dgm:cxn modelId="{4229D122-B7E6-E84D-9B14-D4FCB0FFF639}" type="presOf" srcId="{124C1FFD-9801-3F45-A6EC-7E106BE7089A}" destId="{7F0376CA-721D-3E43-BD12-CF27E910C0E2}" srcOrd="0" destOrd="0" presId="urn:microsoft.com/office/officeart/2005/8/layout/hierarchy2"/>
    <dgm:cxn modelId="{2FBFF92A-E929-F248-9202-E6524858306E}" type="presOf" srcId="{442A6B49-04E7-BF44-A4A5-9282EDDCA0F1}" destId="{2365F782-2E60-7246-8CDC-5BB949DA0A86}" srcOrd="1" destOrd="0" presId="urn:microsoft.com/office/officeart/2005/8/layout/hierarchy2"/>
    <dgm:cxn modelId="{548C0B30-47DE-CA4A-B7F3-4E398715ED47}" type="presOf" srcId="{58D8E1AF-CD76-DC49-BC35-B1DA1A4B1209}" destId="{8FC7D95C-798E-2340-9F50-7E24A1A22BC5}" srcOrd="1" destOrd="0" presId="urn:microsoft.com/office/officeart/2005/8/layout/hierarchy2"/>
    <dgm:cxn modelId="{D956933E-4F96-5742-8676-7B7951C54028}" srcId="{B6021ECA-D584-854A-93CF-C7B49F204A20}" destId="{1C3B9F9F-426E-F041-BB5F-3F0E5077EF4C}" srcOrd="0" destOrd="0" parTransId="{B21539D3-E224-494E-AE3E-70DA28E86E94}" sibTransId="{19DE9ACE-C284-4E49-88C1-628A96CE6939}"/>
    <dgm:cxn modelId="{CFA4C340-171E-034B-91DB-02D605734382}" srcId="{0456CFBE-C9E7-A14B-B3AC-944EBCAF49D1}" destId="{1FCD4499-EF4E-0A4F-9C08-AD17E76337DF}" srcOrd="1" destOrd="0" parTransId="{58D8E1AF-CD76-DC49-BC35-B1DA1A4B1209}" sibTransId="{4982B651-3B28-F94A-B753-22AAA6E70654}"/>
    <dgm:cxn modelId="{620A5449-82F1-174F-8E7E-F2E379AC4F86}" type="presOf" srcId="{0456CFBE-C9E7-A14B-B3AC-944EBCAF49D1}" destId="{665AD49C-D03F-8D4C-BDDC-EEA10F910425}" srcOrd="0" destOrd="0" presId="urn:microsoft.com/office/officeart/2005/8/layout/hierarchy2"/>
    <dgm:cxn modelId="{49AAE44A-F385-6647-9187-036AE30CAE9C}" type="presOf" srcId="{D3BAB8AA-70D0-BB48-9947-DAB361C859AD}" destId="{BEF2C089-9584-0841-9C74-AB989DA4A082}" srcOrd="0" destOrd="0" presId="urn:microsoft.com/office/officeart/2005/8/layout/hierarchy2"/>
    <dgm:cxn modelId="{E35C1B4C-64AA-D44A-9EE9-F8E6FA9DC126}" srcId="{8D2EB3B5-93E5-E24E-A223-29D6700C585B}" destId="{7C45AF91-9D1F-634C-B3BA-0EF796D3E93D}" srcOrd="0" destOrd="0" parTransId="{5621C5B1-466D-B644-9071-63470C4A2874}" sibTransId="{A085EC93-47EF-D345-A935-D6E53A17AB35}"/>
    <dgm:cxn modelId="{CECA7357-632A-E34D-8215-ACA33C00AF88}" type="presOf" srcId="{533FAD20-A455-4C42-8E85-CF3AAB39ED57}" destId="{6E1124A6-D0AE-D24D-B97A-33A9AE68885C}" srcOrd="1" destOrd="0" presId="urn:microsoft.com/office/officeart/2005/8/layout/hierarchy2"/>
    <dgm:cxn modelId="{DEAE405C-9898-8F4A-88A4-2B9281ACD0B3}" type="presOf" srcId="{B21539D3-E224-494E-AE3E-70DA28E86E94}" destId="{9EE52E58-4E84-714E-AA97-C0286A5E4AA7}" srcOrd="0" destOrd="0" presId="urn:microsoft.com/office/officeart/2005/8/layout/hierarchy2"/>
    <dgm:cxn modelId="{E8E6F563-2D7F-5C49-B25A-C7096C5EA973}" type="presOf" srcId="{1FCD4499-EF4E-0A4F-9C08-AD17E76337DF}" destId="{69626920-BBFC-D84A-AF8A-0B709A94BD82}" srcOrd="0" destOrd="0" presId="urn:microsoft.com/office/officeart/2005/8/layout/hierarchy2"/>
    <dgm:cxn modelId="{AA6E3465-5970-BF4C-A0A7-63465AB1703A}" srcId="{F9D32284-EE92-8540-AC5E-30285550EAB6}" destId="{2C30BD73-CBBF-0542-A671-9561C34C10F7}" srcOrd="0" destOrd="0" parTransId="{124C1FFD-9801-3F45-A6EC-7E106BE7089A}" sibTransId="{31AAE898-45EA-194C-89E9-D09F1D9F7C23}"/>
    <dgm:cxn modelId="{62EBAB6A-95B6-E94F-93C4-E27A255B7A6E}" type="presOf" srcId="{D09F4B7B-3608-2A47-8CED-586C281900DD}" destId="{AF237573-7DC7-074F-820A-DDF1307C16AD}" srcOrd="1" destOrd="0" presId="urn:microsoft.com/office/officeart/2005/8/layout/hierarchy2"/>
    <dgm:cxn modelId="{54B92D6B-1197-3B41-81F9-AED680116C03}" type="presOf" srcId="{2C30BD73-CBBF-0542-A671-9561C34C10F7}" destId="{4F288F14-A5CB-CB4C-A1AA-C3246DB6971C}" srcOrd="0" destOrd="0" presId="urn:microsoft.com/office/officeart/2005/8/layout/hierarchy2"/>
    <dgm:cxn modelId="{BA4A516F-8C17-B847-84CC-ED2EEED06FBB}" type="presOf" srcId="{B6021ECA-D584-854A-93CF-C7B49F204A20}" destId="{56E5A9C0-3A06-B44C-A19C-9CE714796004}" srcOrd="0" destOrd="0" presId="urn:microsoft.com/office/officeart/2005/8/layout/hierarchy2"/>
    <dgm:cxn modelId="{9BEBAC6F-09EF-1C4B-87DB-27927390218B}" type="presOf" srcId="{5321B8D8-1C40-3F40-885C-F72CCCB7BF77}" destId="{37DFBF7B-1B4C-AA46-8A22-529F564F49E5}" srcOrd="0" destOrd="0" presId="urn:microsoft.com/office/officeart/2005/8/layout/hierarchy2"/>
    <dgm:cxn modelId="{5383F572-DA95-F748-BCA3-0F5953363262}" type="presOf" srcId="{124C1FFD-9801-3F45-A6EC-7E106BE7089A}" destId="{2D3D15D3-B9DE-F44A-AD48-6A0476067457}" srcOrd="1" destOrd="0" presId="urn:microsoft.com/office/officeart/2005/8/layout/hierarchy2"/>
    <dgm:cxn modelId="{683F6475-C26B-7344-BC54-C4313FF9598B}" type="presOf" srcId="{8D2EB3B5-93E5-E24E-A223-29D6700C585B}" destId="{B9E46FAA-BF3F-204A-9393-AB256C44C678}" srcOrd="0" destOrd="0" presId="urn:microsoft.com/office/officeart/2005/8/layout/hierarchy2"/>
    <dgm:cxn modelId="{6C766775-CB0B-894D-9CB5-22D9831214B1}" type="presOf" srcId="{CF03B07E-2A9A-A346-8341-EF25A40E4824}" destId="{7E3362FC-80E4-CB4A-AF06-9285F4B22C4D}" srcOrd="0" destOrd="0" presId="urn:microsoft.com/office/officeart/2005/8/layout/hierarchy2"/>
    <dgm:cxn modelId="{61A54B83-1A2E-3D45-9C1E-13DE847E1D90}" srcId="{20FC9F40-E685-AD4D-9DB7-56A3DCDA8016}" destId="{0456CFBE-C9E7-A14B-B3AC-944EBCAF49D1}" srcOrd="0" destOrd="0" parTransId="{ED2F6AA3-0AAC-1246-805A-044CBE272219}" sibTransId="{73D2CFE8-3B47-3C43-B2BF-C233FE6A7D47}"/>
    <dgm:cxn modelId="{33EF2584-95A8-0544-87E9-48D2E9A27320}" type="presOf" srcId="{5621C5B1-466D-B644-9071-63470C4A2874}" destId="{C7005C08-D0C8-2F41-BD0F-B7128BC305C5}" srcOrd="0" destOrd="0" presId="urn:microsoft.com/office/officeart/2005/8/layout/hierarchy2"/>
    <dgm:cxn modelId="{7C29B989-D9BF-BE45-86E8-3F2BB352CAA2}" type="presOf" srcId="{1C3B9F9F-426E-F041-BB5F-3F0E5077EF4C}" destId="{92CB8FDA-B19F-634A-BEED-FED8A32753A4}" srcOrd="0" destOrd="0" presId="urn:microsoft.com/office/officeart/2005/8/layout/hierarchy2"/>
    <dgm:cxn modelId="{0DF6078B-9D8F-7D45-B1AB-B804758A5AD6}" type="presOf" srcId="{7C45AF91-9D1F-634C-B3BA-0EF796D3E93D}" destId="{C339A117-5C10-8D4E-8DAB-975DB17655A6}" srcOrd="0" destOrd="0" presId="urn:microsoft.com/office/officeart/2005/8/layout/hierarchy2"/>
    <dgm:cxn modelId="{FCCA478B-F3B8-CC42-9E4E-ADE9CED03B59}" srcId="{D3BAB8AA-70D0-BB48-9947-DAB361C859AD}" destId="{8B517AF9-DE75-3C46-B5AB-79D23D13D737}" srcOrd="0" destOrd="0" parTransId="{D09F4B7B-3608-2A47-8CED-586C281900DD}" sibTransId="{120DF5FA-3661-C647-9FB1-22402C6F9C4F}"/>
    <dgm:cxn modelId="{F8CB0597-9606-514F-8215-7DD4F079776F}" type="presOf" srcId="{533FAD20-A455-4C42-8E85-CF3AAB39ED57}" destId="{D0A49F87-8DD6-7C45-8AD5-C389DE7E63EF}" srcOrd="0" destOrd="0" presId="urn:microsoft.com/office/officeart/2005/8/layout/hierarchy2"/>
    <dgm:cxn modelId="{2EA9CEA1-BB03-6444-B630-9F4943E150A0}" type="presOf" srcId="{137DD6DF-0145-5B4B-AC7F-CC09509FF81A}" destId="{07712948-CB2C-F340-8796-B6ECDEF9CF44}" srcOrd="0" destOrd="0" presId="urn:microsoft.com/office/officeart/2005/8/layout/hierarchy2"/>
    <dgm:cxn modelId="{8172B8A3-BC93-354C-8890-49C27482F6D7}" srcId="{0456CFBE-C9E7-A14B-B3AC-944EBCAF49D1}" destId="{137DD6DF-0145-5B4B-AC7F-CC09509FF81A}" srcOrd="0" destOrd="0" parTransId="{442A6B49-04E7-BF44-A4A5-9282EDDCA0F1}" sibTransId="{65C9A289-0DB3-C546-8E3C-AEBA419E8384}"/>
    <dgm:cxn modelId="{CE1C03AF-647C-D241-AE69-0A78D6C8A69B}" type="presOf" srcId="{F412A2B3-ED18-1941-9241-90E7460FD0BF}" destId="{4F8F1288-5D25-D342-8223-F7E46324313B}" srcOrd="0" destOrd="0" presId="urn:microsoft.com/office/officeart/2005/8/layout/hierarchy2"/>
    <dgm:cxn modelId="{B65FA6B0-58D7-8745-B670-DEDC9958E34C}" srcId="{137DD6DF-0145-5B4B-AC7F-CC09509FF81A}" destId="{B6021ECA-D584-854A-93CF-C7B49F204A20}" srcOrd="1" destOrd="0" parTransId="{533FAD20-A455-4C42-8E85-CF3AAB39ED57}" sibTransId="{BC051751-2073-D142-828E-286AE7C16754}"/>
    <dgm:cxn modelId="{0689FAC5-2389-3648-9CED-5E22E8A04D5B}" type="presOf" srcId="{F412A2B3-ED18-1941-9241-90E7460FD0BF}" destId="{F87AFFAB-87CC-AA42-AC2A-CA2347099B57}" srcOrd="1" destOrd="0" presId="urn:microsoft.com/office/officeart/2005/8/layout/hierarchy2"/>
    <dgm:cxn modelId="{A27887C6-F715-6147-B43F-D213BEF333F8}" type="presOf" srcId="{8B517AF9-DE75-3C46-B5AB-79D23D13D737}" destId="{F45A454C-0544-3242-A370-275A464FB9D6}" srcOrd="0" destOrd="0" presId="urn:microsoft.com/office/officeart/2005/8/layout/hierarchy2"/>
    <dgm:cxn modelId="{203BE1C8-6765-DF4D-AB4D-FF7CE11FC20E}" srcId="{1FCD4499-EF4E-0A4F-9C08-AD17E76337DF}" destId="{D3BAB8AA-70D0-BB48-9947-DAB361C859AD}" srcOrd="1" destOrd="0" parTransId="{CF03B07E-2A9A-A346-8341-EF25A40E4824}" sibTransId="{1A34FC5F-D730-3F4D-8F5D-FB1F24209853}"/>
    <dgm:cxn modelId="{CE4FF6CF-0210-F64A-A12E-AF4161E6C835}" type="presOf" srcId="{5621C5B1-466D-B644-9071-63470C4A2874}" destId="{F206C71F-0277-3147-9CDB-D19850B27A35}" srcOrd="1" destOrd="0" presId="urn:microsoft.com/office/officeart/2005/8/layout/hierarchy2"/>
    <dgm:cxn modelId="{15785DD5-CB95-F34B-A995-82AB5DC9C95C}" type="presOf" srcId="{CF03B07E-2A9A-A346-8341-EF25A40E4824}" destId="{F84425BA-A4F9-3E49-B200-A62519C62282}" srcOrd="1" destOrd="0" presId="urn:microsoft.com/office/officeart/2005/8/layout/hierarchy2"/>
    <dgm:cxn modelId="{ED453BD7-1255-5A4D-A8D5-CE5FBDFB06CD}" type="presOf" srcId="{20FC9F40-E685-AD4D-9DB7-56A3DCDA8016}" destId="{601DBC38-5ECD-7E41-93E1-645188C0038C}" srcOrd="0" destOrd="0" presId="urn:microsoft.com/office/officeart/2005/8/layout/hierarchy2"/>
    <dgm:cxn modelId="{EB3AFAE3-CF22-9044-8FD4-0CAE5BEEDE94}" type="presOf" srcId="{B21539D3-E224-494E-AE3E-70DA28E86E94}" destId="{F3580FCD-A8BC-CA42-84D4-665C9A3BEBB7}" srcOrd="1" destOrd="0" presId="urn:microsoft.com/office/officeart/2005/8/layout/hierarchy2"/>
    <dgm:cxn modelId="{413058E5-EF97-A345-84DA-27229A1A4723}" type="presOf" srcId="{58D8E1AF-CD76-DC49-BC35-B1DA1A4B1209}" destId="{E44FE73F-DA1E-D94E-ABCB-A1D58B52826F}" srcOrd="0" destOrd="0" presId="urn:microsoft.com/office/officeart/2005/8/layout/hierarchy2"/>
    <dgm:cxn modelId="{30F794EE-7125-7840-84A2-A4A65471C396}" type="presOf" srcId="{442A6B49-04E7-BF44-A4A5-9282EDDCA0F1}" destId="{9A533138-3824-224C-BD7A-4B61884D3AEA}" srcOrd="0" destOrd="0" presId="urn:microsoft.com/office/officeart/2005/8/layout/hierarchy2"/>
    <dgm:cxn modelId="{7012CBF5-84F9-9649-AC8B-D41FD6EF285C}" srcId="{137DD6DF-0145-5B4B-AC7F-CC09509FF81A}" destId="{F9D32284-EE92-8540-AC5E-30285550EAB6}" srcOrd="0" destOrd="0" parTransId="{5321B8D8-1C40-3F40-885C-F72CCCB7BF77}" sibTransId="{45D53486-DCA1-C240-BDA9-344637C5C044}"/>
    <dgm:cxn modelId="{0F2945F8-E7CC-F34F-8236-F766CFC8BA97}" srcId="{1FCD4499-EF4E-0A4F-9C08-AD17E76337DF}" destId="{8D2EB3B5-93E5-E24E-A223-29D6700C585B}" srcOrd="0" destOrd="0" parTransId="{F412A2B3-ED18-1941-9241-90E7460FD0BF}" sibTransId="{7EADD057-4536-6F46-A176-256E9543C993}"/>
    <dgm:cxn modelId="{57F195F9-EDC3-6B46-B7F8-F657CC57DA2B}" type="presOf" srcId="{D09F4B7B-3608-2A47-8CED-586C281900DD}" destId="{2347CF74-D07B-BF4C-8E1B-06765C18539E}" srcOrd="0" destOrd="0" presId="urn:microsoft.com/office/officeart/2005/8/layout/hierarchy2"/>
    <dgm:cxn modelId="{CFF49A1C-DBCA-9B4D-B35E-4851A94A0702}" type="presParOf" srcId="{601DBC38-5ECD-7E41-93E1-645188C0038C}" destId="{3860D956-A370-B745-85A7-FA0E6FC68C0F}" srcOrd="0" destOrd="0" presId="urn:microsoft.com/office/officeart/2005/8/layout/hierarchy2"/>
    <dgm:cxn modelId="{F582D387-ADB4-C045-AA28-644AED4FDB47}" type="presParOf" srcId="{3860D956-A370-B745-85A7-FA0E6FC68C0F}" destId="{665AD49C-D03F-8D4C-BDDC-EEA10F910425}" srcOrd="0" destOrd="0" presId="urn:microsoft.com/office/officeart/2005/8/layout/hierarchy2"/>
    <dgm:cxn modelId="{541E93DA-3F7C-174F-A98B-D8407824E77D}" type="presParOf" srcId="{3860D956-A370-B745-85A7-FA0E6FC68C0F}" destId="{A328CE35-B340-EC4C-AAB0-8E5F4ADC6083}" srcOrd="1" destOrd="0" presId="urn:microsoft.com/office/officeart/2005/8/layout/hierarchy2"/>
    <dgm:cxn modelId="{07960EF4-CA23-024B-BFEB-9268219ADFD0}" type="presParOf" srcId="{A328CE35-B340-EC4C-AAB0-8E5F4ADC6083}" destId="{9A533138-3824-224C-BD7A-4B61884D3AEA}" srcOrd="0" destOrd="0" presId="urn:microsoft.com/office/officeart/2005/8/layout/hierarchy2"/>
    <dgm:cxn modelId="{4ED25A50-2C08-8C43-85AE-2DED4EF7CBB0}" type="presParOf" srcId="{9A533138-3824-224C-BD7A-4B61884D3AEA}" destId="{2365F782-2E60-7246-8CDC-5BB949DA0A86}" srcOrd="0" destOrd="0" presId="urn:microsoft.com/office/officeart/2005/8/layout/hierarchy2"/>
    <dgm:cxn modelId="{612507C1-F84C-F744-937B-2AA121B32D62}" type="presParOf" srcId="{A328CE35-B340-EC4C-AAB0-8E5F4ADC6083}" destId="{5CE6140B-D28F-5643-9BD3-F7C14B2B1054}" srcOrd="1" destOrd="0" presId="urn:microsoft.com/office/officeart/2005/8/layout/hierarchy2"/>
    <dgm:cxn modelId="{3ABE9187-C4F1-1743-A08A-AFD838EB2E9F}" type="presParOf" srcId="{5CE6140B-D28F-5643-9BD3-F7C14B2B1054}" destId="{07712948-CB2C-F340-8796-B6ECDEF9CF44}" srcOrd="0" destOrd="0" presId="urn:microsoft.com/office/officeart/2005/8/layout/hierarchy2"/>
    <dgm:cxn modelId="{704C5483-3244-624F-B5EB-262C771BEF32}" type="presParOf" srcId="{5CE6140B-D28F-5643-9BD3-F7C14B2B1054}" destId="{E0404594-11AD-D542-869B-CD64FCE88FBE}" srcOrd="1" destOrd="0" presId="urn:microsoft.com/office/officeart/2005/8/layout/hierarchy2"/>
    <dgm:cxn modelId="{88C958A7-3E03-754C-A9D9-4C7085450627}" type="presParOf" srcId="{E0404594-11AD-D542-869B-CD64FCE88FBE}" destId="{37DFBF7B-1B4C-AA46-8A22-529F564F49E5}" srcOrd="0" destOrd="0" presId="urn:microsoft.com/office/officeart/2005/8/layout/hierarchy2"/>
    <dgm:cxn modelId="{7070DD34-D1DE-694D-A912-34F590C99A35}" type="presParOf" srcId="{37DFBF7B-1B4C-AA46-8A22-529F564F49E5}" destId="{B0F33AB6-296F-EF44-9F07-9328DF89030E}" srcOrd="0" destOrd="0" presId="urn:microsoft.com/office/officeart/2005/8/layout/hierarchy2"/>
    <dgm:cxn modelId="{BD5A6C34-F444-2342-B251-2085AD127D94}" type="presParOf" srcId="{E0404594-11AD-D542-869B-CD64FCE88FBE}" destId="{768A3D5E-EC95-7A4D-932D-FC08CFD35592}" srcOrd="1" destOrd="0" presId="urn:microsoft.com/office/officeart/2005/8/layout/hierarchy2"/>
    <dgm:cxn modelId="{FF012BE6-EFE3-EC4D-9D96-8E6C22B11C0C}" type="presParOf" srcId="{768A3D5E-EC95-7A4D-932D-FC08CFD35592}" destId="{7D56D6D5-DFF0-9D4E-A3E9-CAFF75CA19FE}" srcOrd="0" destOrd="0" presId="urn:microsoft.com/office/officeart/2005/8/layout/hierarchy2"/>
    <dgm:cxn modelId="{2806EA27-AF8F-B448-8DAB-C3C7B1DE171C}" type="presParOf" srcId="{768A3D5E-EC95-7A4D-932D-FC08CFD35592}" destId="{CE5561B2-0708-1A46-9E39-1D49E1035EC0}" srcOrd="1" destOrd="0" presId="urn:microsoft.com/office/officeart/2005/8/layout/hierarchy2"/>
    <dgm:cxn modelId="{33B782F8-395A-9648-B20C-789648233C47}" type="presParOf" srcId="{CE5561B2-0708-1A46-9E39-1D49E1035EC0}" destId="{7F0376CA-721D-3E43-BD12-CF27E910C0E2}" srcOrd="0" destOrd="0" presId="urn:microsoft.com/office/officeart/2005/8/layout/hierarchy2"/>
    <dgm:cxn modelId="{EE9F5F33-205A-0149-A39B-2C8D0C64B22B}" type="presParOf" srcId="{7F0376CA-721D-3E43-BD12-CF27E910C0E2}" destId="{2D3D15D3-B9DE-F44A-AD48-6A0476067457}" srcOrd="0" destOrd="0" presId="urn:microsoft.com/office/officeart/2005/8/layout/hierarchy2"/>
    <dgm:cxn modelId="{25CD0ECE-F197-8B4F-82C9-90F8FDF61CB1}" type="presParOf" srcId="{CE5561B2-0708-1A46-9E39-1D49E1035EC0}" destId="{EB7F2AB3-1C78-B749-9717-4000C83F54FE}" srcOrd="1" destOrd="0" presId="urn:microsoft.com/office/officeart/2005/8/layout/hierarchy2"/>
    <dgm:cxn modelId="{BD9933BF-E6CE-4144-83C1-03A0941174E9}" type="presParOf" srcId="{EB7F2AB3-1C78-B749-9717-4000C83F54FE}" destId="{4F288F14-A5CB-CB4C-A1AA-C3246DB6971C}" srcOrd="0" destOrd="0" presId="urn:microsoft.com/office/officeart/2005/8/layout/hierarchy2"/>
    <dgm:cxn modelId="{7AE428F6-30CF-F54B-B942-3CAB7381092E}" type="presParOf" srcId="{EB7F2AB3-1C78-B749-9717-4000C83F54FE}" destId="{F1378EB3-A1D2-FB4E-9B31-481D100DFEC6}" srcOrd="1" destOrd="0" presId="urn:microsoft.com/office/officeart/2005/8/layout/hierarchy2"/>
    <dgm:cxn modelId="{D5B9C2E7-FF11-044A-8A6F-3A3B61F76C2F}" type="presParOf" srcId="{E0404594-11AD-D542-869B-CD64FCE88FBE}" destId="{D0A49F87-8DD6-7C45-8AD5-C389DE7E63EF}" srcOrd="2" destOrd="0" presId="urn:microsoft.com/office/officeart/2005/8/layout/hierarchy2"/>
    <dgm:cxn modelId="{B723D347-B69B-2E42-99FA-12C6888A683E}" type="presParOf" srcId="{D0A49F87-8DD6-7C45-8AD5-C389DE7E63EF}" destId="{6E1124A6-D0AE-D24D-B97A-33A9AE68885C}" srcOrd="0" destOrd="0" presId="urn:microsoft.com/office/officeart/2005/8/layout/hierarchy2"/>
    <dgm:cxn modelId="{588C0125-D0D5-364C-BA0D-C370445152ED}" type="presParOf" srcId="{E0404594-11AD-D542-869B-CD64FCE88FBE}" destId="{B3A77FDC-DE96-4941-B288-FB6111106B0B}" srcOrd="3" destOrd="0" presId="urn:microsoft.com/office/officeart/2005/8/layout/hierarchy2"/>
    <dgm:cxn modelId="{280529F2-0234-F546-A7BD-DF7EE75B1006}" type="presParOf" srcId="{B3A77FDC-DE96-4941-B288-FB6111106B0B}" destId="{56E5A9C0-3A06-B44C-A19C-9CE714796004}" srcOrd="0" destOrd="0" presId="urn:microsoft.com/office/officeart/2005/8/layout/hierarchy2"/>
    <dgm:cxn modelId="{E74D2CD8-D8F6-D249-B29E-40ACBFE57FBC}" type="presParOf" srcId="{B3A77FDC-DE96-4941-B288-FB6111106B0B}" destId="{5E13FA12-A4AA-1541-9BA9-73B6F04DE90D}" srcOrd="1" destOrd="0" presId="urn:microsoft.com/office/officeart/2005/8/layout/hierarchy2"/>
    <dgm:cxn modelId="{2C13A3E0-0006-1A49-8F39-F4FC2AFCF081}" type="presParOf" srcId="{5E13FA12-A4AA-1541-9BA9-73B6F04DE90D}" destId="{9EE52E58-4E84-714E-AA97-C0286A5E4AA7}" srcOrd="0" destOrd="0" presId="urn:microsoft.com/office/officeart/2005/8/layout/hierarchy2"/>
    <dgm:cxn modelId="{CFFC7F65-BDC5-764A-BB02-233876B40D1D}" type="presParOf" srcId="{9EE52E58-4E84-714E-AA97-C0286A5E4AA7}" destId="{F3580FCD-A8BC-CA42-84D4-665C9A3BEBB7}" srcOrd="0" destOrd="0" presId="urn:microsoft.com/office/officeart/2005/8/layout/hierarchy2"/>
    <dgm:cxn modelId="{5BC44559-E83B-5641-B907-9D7947C58BF2}" type="presParOf" srcId="{5E13FA12-A4AA-1541-9BA9-73B6F04DE90D}" destId="{6A97898A-630B-034D-8C01-6889F684C35D}" srcOrd="1" destOrd="0" presId="urn:microsoft.com/office/officeart/2005/8/layout/hierarchy2"/>
    <dgm:cxn modelId="{924EFF5C-0CB8-8A4B-A15E-9EE64B60C6C8}" type="presParOf" srcId="{6A97898A-630B-034D-8C01-6889F684C35D}" destId="{92CB8FDA-B19F-634A-BEED-FED8A32753A4}" srcOrd="0" destOrd="0" presId="urn:microsoft.com/office/officeart/2005/8/layout/hierarchy2"/>
    <dgm:cxn modelId="{AE77BC0A-08C9-134C-859A-CCB5BDB4F7C2}" type="presParOf" srcId="{6A97898A-630B-034D-8C01-6889F684C35D}" destId="{093707FA-E00E-F14C-B4A4-6EC9558FAF5C}" srcOrd="1" destOrd="0" presId="urn:microsoft.com/office/officeart/2005/8/layout/hierarchy2"/>
    <dgm:cxn modelId="{3E2683DA-B107-5A49-B354-E97066DBA60E}" type="presParOf" srcId="{A328CE35-B340-EC4C-AAB0-8E5F4ADC6083}" destId="{E44FE73F-DA1E-D94E-ABCB-A1D58B52826F}" srcOrd="2" destOrd="0" presId="urn:microsoft.com/office/officeart/2005/8/layout/hierarchy2"/>
    <dgm:cxn modelId="{BA345530-B346-B742-9AEA-C7B9FF4B7D69}" type="presParOf" srcId="{E44FE73F-DA1E-D94E-ABCB-A1D58B52826F}" destId="{8FC7D95C-798E-2340-9F50-7E24A1A22BC5}" srcOrd="0" destOrd="0" presId="urn:microsoft.com/office/officeart/2005/8/layout/hierarchy2"/>
    <dgm:cxn modelId="{52DE2E79-7AE8-8740-8217-D07B2CE3034E}" type="presParOf" srcId="{A328CE35-B340-EC4C-AAB0-8E5F4ADC6083}" destId="{6F6F916E-A1EC-FC4B-B53A-7C1B441AE5CE}" srcOrd="3" destOrd="0" presId="urn:microsoft.com/office/officeart/2005/8/layout/hierarchy2"/>
    <dgm:cxn modelId="{E7788DE3-FF75-754A-B9C6-705407A32CA5}" type="presParOf" srcId="{6F6F916E-A1EC-FC4B-B53A-7C1B441AE5CE}" destId="{69626920-BBFC-D84A-AF8A-0B709A94BD82}" srcOrd="0" destOrd="0" presId="urn:microsoft.com/office/officeart/2005/8/layout/hierarchy2"/>
    <dgm:cxn modelId="{0D431FAC-10E9-444E-9E49-C105E91100FF}" type="presParOf" srcId="{6F6F916E-A1EC-FC4B-B53A-7C1B441AE5CE}" destId="{21EAEECC-65F0-6743-9885-67E6F15D4F12}" srcOrd="1" destOrd="0" presId="urn:microsoft.com/office/officeart/2005/8/layout/hierarchy2"/>
    <dgm:cxn modelId="{A96D6518-1123-D74D-B349-D61E530533A6}" type="presParOf" srcId="{21EAEECC-65F0-6743-9885-67E6F15D4F12}" destId="{4F8F1288-5D25-D342-8223-F7E46324313B}" srcOrd="0" destOrd="0" presId="urn:microsoft.com/office/officeart/2005/8/layout/hierarchy2"/>
    <dgm:cxn modelId="{270FEB1B-B06C-3840-85A3-21E02DFB0ED5}" type="presParOf" srcId="{4F8F1288-5D25-D342-8223-F7E46324313B}" destId="{F87AFFAB-87CC-AA42-AC2A-CA2347099B57}" srcOrd="0" destOrd="0" presId="urn:microsoft.com/office/officeart/2005/8/layout/hierarchy2"/>
    <dgm:cxn modelId="{15C5C204-CC8C-564B-944E-B814CE63CDE2}" type="presParOf" srcId="{21EAEECC-65F0-6743-9885-67E6F15D4F12}" destId="{4F3FC01E-85E0-414A-A76F-3542B4A9AF57}" srcOrd="1" destOrd="0" presId="urn:microsoft.com/office/officeart/2005/8/layout/hierarchy2"/>
    <dgm:cxn modelId="{0A887C75-5303-2249-B9A4-54AB703A59B2}" type="presParOf" srcId="{4F3FC01E-85E0-414A-A76F-3542B4A9AF57}" destId="{B9E46FAA-BF3F-204A-9393-AB256C44C678}" srcOrd="0" destOrd="0" presId="urn:microsoft.com/office/officeart/2005/8/layout/hierarchy2"/>
    <dgm:cxn modelId="{25671F85-A2EE-E447-B725-45EC971F53EF}" type="presParOf" srcId="{4F3FC01E-85E0-414A-A76F-3542B4A9AF57}" destId="{8E2B3C5B-8433-464D-8658-42A2A0D3D4FF}" srcOrd="1" destOrd="0" presId="urn:microsoft.com/office/officeart/2005/8/layout/hierarchy2"/>
    <dgm:cxn modelId="{83FE9FAE-C1A0-C044-8BB2-21A81856820A}" type="presParOf" srcId="{8E2B3C5B-8433-464D-8658-42A2A0D3D4FF}" destId="{C7005C08-D0C8-2F41-BD0F-B7128BC305C5}" srcOrd="0" destOrd="0" presId="urn:microsoft.com/office/officeart/2005/8/layout/hierarchy2"/>
    <dgm:cxn modelId="{B1DAE791-BA64-D04F-B303-1BFE13DEC924}" type="presParOf" srcId="{C7005C08-D0C8-2F41-BD0F-B7128BC305C5}" destId="{F206C71F-0277-3147-9CDB-D19850B27A35}" srcOrd="0" destOrd="0" presId="urn:microsoft.com/office/officeart/2005/8/layout/hierarchy2"/>
    <dgm:cxn modelId="{DFD2A120-36F7-954A-9B33-B160BF4909FB}" type="presParOf" srcId="{8E2B3C5B-8433-464D-8658-42A2A0D3D4FF}" destId="{6B06BE6E-74AE-D74A-9CE8-4336C40FDA00}" srcOrd="1" destOrd="0" presId="urn:microsoft.com/office/officeart/2005/8/layout/hierarchy2"/>
    <dgm:cxn modelId="{5853B411-4D44-4D4D-A846-7F71C89A520D}" type="presParOf" srcId="{6B06BE6E-74AE-D74A-9CE8-4336C40FDA00}" destId="{C339A117-5C10-8D4E-8DAB-975DB17655A6}" srcOrd="0" destOrd="0" presId="urn:microsoft.com/office/officeart/2005/8/layout/hierarchy2"/>
    <dgm:cxn modelId="{050E05E0-D7E9-7849-A2CD-96A87385664E}" type="presParOf" srcId="{6B06BE6E-74AE-D74A-9CE8-4336C40FDA00}" destId="{418F6288-A45A-C040-817C-B6597F250634}" srcOrd="1" destOrd="0" presId="urn:microsoft.com/office/officeart/2005/8/layout/hierarchy2"/>
    <dgm:cxn modelId="{FB098BED-EA6C-B84B-9A4E-E537C00FB38D}" type="presParOf" srcId="{21EAEECC-65F0-6743-9885-67E6F15D4F12}" destId="{7E3362FC-80E4-CB4A-AF06-9285F4B22C4D}" srcOrd="2" destOrd="0" presId="urn:microsoft.com/office/officeart/2005/8/layout/hierarchy2"/>
    <dgm:cxn modelId="{7C985B9F-4EE1-BB4B-93D7-0C6A7A4BC7A5}" type="presParOf" srcId="{7E3362FC-80E4-CB4A-AF06-9285F4B22C4D}" destId="{F84425BA-A4F9-3E49-B200-A62519C62282}" srcOrd="0" destOrd="0" presId="urn:microsoft.com/office/officeart/2005/8/layout/hierarchy2"/>
    <dgm:cxn modelId="{85D118CF-7062-CE4C-B2B2-7C9D637D8066}" type="presParOf" srcId="{21EAEECC-65F0-6743-9885-67E6F15D4F12}" destId="{31F110DB-E27B-804C-8784-C7B91EA4287F}" srcOrd="3" destOrd="0" presId="urn:microsoft.com/office/officeart/2005/8/layout/hierarchy2"/>
    <dgm:cxn modelId="{EF6FA088-38E8-194A-92DD-7EDCFDC6668A}" type="presParOf" srcId="{31F110DB-E27B-804C-8784-C7B91EA4287F}" destId="{BEF2C089-9584-0841-9C74-AB989DA4A082}" srcOrd="0" destOrd="0" presId="urn:microsoft.com/office/officeart/2005/8/layout/hierarchy2"/>
    <dgm:cxn modelId="{6FF99C07-5900-744A-A779-07A9CF66A16D}" type="presParOf" srcId="{31F110DB-E27B-804C-8784-C7B91EA4287F}" destId="{4D9BBBDD-DB34-F943-8DD6-48713C61E79B}" srcOrd="1" destOrd="0" presId="urn:microsoft.com/office/officeart/2005/8/layout/hierarchy2"/>
    <dgm:cxn modelId="{548D6AAE-2EE5-BC4D-9DFC-72B7807C0630}" type="presParOf" srcId="{4D9BBBDD-DB34-F943-8DD6-48713C61E79B}" destId="{2347CF74-D07B-BF4C-8E1B-06765C18539E}" srcOrd="0" destOrd="0" presId="urn:microsoft.com/office/officeart/2005/8/layout/hierarchy2"/>
    <dgm:cxn modelId="{DB1A841B-890D-A448-B44A-72844FE8BF9E}" type="presParOf" srcId="{2347CF74-D07B-BF4C-8E1B-06765C18539E}" destId="{AF237573-7DC7-074F-820A-DDF1307C16AD}" srcOrd="0" destOrd="0" presId="urn:microsoft.com/office/officeart/2005/8/layout/hierarchy2"/>
    <dgm:cxn modelId="{293A7EC9-2CCB-CC46-A042-7567B6C1BBB2}" type="presParOf" srcId="{4D9BBBDD-DB34-F943-8DD6-48713C61E79B}" destId="{F8E5CCE6-0453-C844-979B-A740B3608F16}" srcOrd="1" destOrd="0" presId="urn:microsoft.com/office/officeart/2005/8/layout/hierarchy2"/>
    <dgm:cxn modelId="{303AF660-555C-654D-8877-3FE1B31EFEC9}" type="presParOf" srcId="{F8E5CCE6-0453-C844-979B-A740B3608F16}" destId="{F45A454C-0544-3242-A370-275A464FB9D6}" srcOrd="0" destOrd="0" presId="urn:microsoft.com/office/officeart/2005/8/layout/hierarchy2"/>
    <dgm:cxn modelId="{E3A17436-2164-FC4F-815E-9CBBD6DA18FC}" type="presParOf" srcId="{F8E5CCE6-0453-C844-979B-A740B3608F16}" destId="{433B4D88-706C-9643-9823-E11343A71DE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5AD49C-D03F-8D4C-BDDC-EEA10F910425}">
      <dsp:nvSpPr>
        <dsp:cNvPr id="0" name=""/>
        <dsp:cNvSpPr/>
      </dsp:nvSpPr>
      <dsp:spPr>
        <a:xfrm>
          <a:off x="3472" y="1437224"/>
          <a:ext cx="1447766" cy="7238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Garamond" panose="02020404030301010803" pitchFamily="18" charset="0"/>
            </a:rPr>
            <a:t>A</a:t>
          </a:r>
        </a:p>
      </dsp:txBody>
      <dsp:txXfrm>
        <a:off x="24674" y="1458426"/>
        <a:ext cx="1405362" cy="681479"/>
      </dsp:txXfrm>
    </dsp:sp>
    <dsp:sp modelId="{9A533138-3824-224C-BD7A-4B61884D3AEA}">
      <dsp:nvSpPr>
        <dsp:cNvPr id="0" name=""/>
        <dsp:cNvSpPr/>
      </dsp:nvSpPr>
      <dsp:spPr>
        <a:xfrm rot="18289469">
          <a:off x="1233751" y="1364828"/>
          <a:ext cx="1014082" cy="36210"/>
        </a:xfrm>
        <a:custGeom>
          <a:avLst/>
          <a:gdLst/>
          <a:ahLst/>
          <a:cxnLst/>
          <a:rect l="0" t="0" r="0" b="0"/>
          <a:pathLst>
            <a:path>
              <a:moveTo>
                <a:pt x="0" y="18105"/>
              </a:moveTo>
              <a:lnTo>
                <a:pt x="1014082" y="1810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000" kern="1200">
            <a:latin typeface="Garamond" panose="02020404030301010803" pitchFamily="18" charset="0"/>
          </a:endParaRPr>
        </a:p>
      </dsp:txBody>
      <dsp:txXfrm>
        <a:off x="1715440" y="1357581"/>
        <a:ext cx="50704" cy="50704"/>
      </dsp:txXfrm>
    </dsp:sp>
    <dsp:sp modelId="{07712948-CB2C-F340-8796-B6ECDEF9CF44}">
      <dsp:nvSpPr>
        <dsp:cNvPr id="0" name=""/>
        <dsp:cNvSpPr/>
      </dsp:nvSpPr>
      <dsp:spPr>
        <a:xfrm>
          <a:off x="2030346" y="604758"/>
          <a:ext cx="1447766" cy="72388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Garamond" panose="02020404030301010803" pitchFamily="18" charset="0"/>
            </a:rPr>
            <a:t>Si</a:t>
          </a:r>
        </a:p>
      </dsp:txBody>
      <dsp:txXfrm>
        <a:off x="2051548" y="625960"/>
        <a:ext cx="1405362" cy="681479"/>
      </dsp:txXfrm>
    </dsp:sp>
    <dsp:sp modelId="{37DFBF7B-1B4C-AA46-8A22-529F564F49E5}">
      <dsp:nvSpPr>
        <dsp:cNvPr id="0" name=""/>
        <dsp:cNvSpPr/>
      </dsp:nvSpPr>
      <dsp:spPr>
        <a:xfrm rot="19457599">
          <a:off x="3411080" y="740478"/>
          <a:ext cx="713172" cy="36210"/>
        </a:xfrm>
        <a:custGeom>
          <a:avLst/>
          <a:gdLst/>
          <a:ahLst/>
          <a:cxnLst/>
          <a:rect l="0" t="0" r="0" b="0"/>
          <a:pathLst>
            <a:path>
              <a:moveTo>
                <a:pt x="0" y="18105"/>
              </a:moveTo>
              <a:lnTo>
                <a:pt x="713172" y="1810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000" kern="1200">
            <a:latin typeface="Garamond" panose="02020404030301010803" pitchFamily="18" charset="0"/>
          </a:endParaRPr>
        </a:p>
      </dsp:txBody>
      <dsp:txXfrm>
        <a:off x="3749837" y="740754"/>
        <a:ext cx="35658" cy="35658"/>
      </dsp:txXfrm>
    </dsp:sp>
    <dsp:sp modelId="{7D56D6D5-DFF0-9D4E-A3E9-CAFF75CA19FE}">
      <dsp:nvSpPr>
        <dsp:cNvPr id="0" name=""/>
        <dsp:cNvSpPr/>
      </dsp:nvSpPr>
      <dsp:spPr>
        <a:xfrm>
          <a:off x="4057219" y="188525"/>
          <a:ext cx="1447766" cy="72388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Garamond" panose="02020404030301010803" pitchFamily="18" charset="0"/>
            </a:rPr>
            <a:t>Si</a:t>
          </a:r>
        </a:p>
      </dsp:txBody>
      <dsp:txXfrm>
        <a:off x="4078421" y="209727"/>
        <a:ext cx="1405362" cy="681479"/>
      </dsp:txXfrm>
    </dsp:sp>
    <dsp:sp modelId="{7F0376CA-721D-3E43-BD12-CF27E910C0E2}">
      <dsp:nvSpPr>
        <dsp:cNvPr id="0" name=""/>
        <dsp:cNvSpPr/>
      </dsp:nvSpPr>
      <dsp:spPr>
        <a:xfrm>
          <a:off x="5504986" y="532362"/>
          <a:ext cx="579106" cy="36210"/>
        </a:xfrm>
        <a:custGeom>
          <a:avLst/>
          <a:gdLst/>
          <a:ahLst/>
          <a:cxnLst/>
          <a:rect l="0" t="0" r="0" b="0"/>
          <a:pathLst>
            <a:path>
              <a:moveTo>
                <a:pt x="0" y="18105"/>
              </a:moveTo>
              <a:lnTo>
                <a:pt x="579106" y="1810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000" kern="1200">
            <a:latin typeface="Garamond" panose="02020404030301010803" pitchFamily="18" charset="0"/>
          </a:endParaRPr>
        </a:p>
      </dsp:txBody>
      <dsp:txXfrm>
        <a:off x="5780062" y="535989"/>
        <a:ext cx="28955" cy="28955"/>
      </dsp:txXfrm>
    </dsp:sp>
    <dsp:sp modelId="{4F288F14-A5CB-CB4C-A1AA-C3246DB6971C}">
      <dsp:nvSpPr>
        <dsp:cNvPr id="0" name=""/>
        <dsp:cNvSpPr/>
      </dsp:nvSpPr>
      <dsp:spPr>
        <a:xfrm>
          <a:off x="6084093" y="188525"/>
          <a:ext cx="1447766" cy="72388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Garamond" panose="02020404030301010803" pitchFamily="18" charset="0"/>
            </a:rPr>
            <a:t>35,25</a:t>
          </a:r>
        </a:p>
      </dsp:txBody>
      <dsp:txXfrm>
        <a:off x="6105295" y="209727"/>
        <a:ext cx="1405362" cy="681479"/>
      </dsp:txXfrm>
    </dsp:sp>
    <dsp:sp modelId="{D0A49F87-8DD6-7C45-8AD5-C389DE7E63EF}">
      <dsp:nvSpPr>
        <dsp:cNvPr id="0" name=""/>
        <dsp:cNvSpPr/>
      </dsp:nvSpPr>
      <dsp:spPr>
        <a:xfrm rot="2142401">
          <a:off x="3411080" y="1156711"/>
          <a:ext cx="713172" cy="36210"/>
        </a:xfrm>
        <a:custGeom>
          <a:avLst/>
          <a:gdLst/>
          <a:ahLst/>
          <a:cxnLst/>
          <a:rect l="0" t="0" r="0" b="0"/>
          <a:pathLst>
            <a:path>
              <a:moveTo>
                <a:pt x="0" y="18105"/>
              </a:moveTo>
              <a:lnTo>
                <a:pt x="713172" y="1810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000" kern="1200">
            <a:latin typeface="Garamond" panose="02020404030301010803" pitchFamily="18" charset="0"/>
          </a:endParaRPr>
        </a:p>
      </dsp:txBody>
      <dsp:txXfrm>
        <a:off x="3749837" y="1156987"/>
        <a:ext cx="35658" cy="35658"/>
      </dsp:txXfrm>
    </dsp:sp>
    <dsp:sp modelId="{56E5A9C0-3A06-B44C-A19C-9CE714796004}">
      <dsp:nvSpPr>
        <dsp:cNvPr id="0" name=""/>
        <dsp:cNvSpPr/>
      </dsp:nvSpPr>
      <dsp:spPr>
        <a:xfrm>
          <a:off x="4057219" y="1020991"/>
          <a:ext cx="1447766" cy="72388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Garamond" panose="02020404030301010803" pitchFamily="18" charset="0"/>
            </a:rPr>
            <a:t>No</a:t>
          </a:r>
        </a:p>
      </dsp:txBody>
      <dsp:txXfrm>
        <a:off x="4078421" y="1042193"/>
        <a:ext cx="1405362" cy="681479"/>
      </dsp:txXfrm>
    </dsp:sp>
    <dsp:sp modelId="{9EE52E58-4E84-714E-AA97-C0286A5E4AA7}">
      <dsp:nvSpPr>
        <dsp:cNvPr id="0" name=""/>
        <dsp:cNvSpPr/>
      </dsp:nvSpPr>
      <dsp:spPr>
        <a:xfrm>
          <a:off x="5504986" y="1364828"/>
          <a:ext cx="579106" cy="36210"/>
        </a:xfrm>
        <a:custGeom>
          <a:avLst/>
          <a:gdLst/>
          <a:ahLst/>
          <a:cxnLst/>
          <a:rect l="0" t="0" r="0" b="0"/>
          <a:pathLst>
            <a:path>
              <a:moveTo>
                <a:pt x="0" y="18105"/>
              </a:moveTo>
              <a:lnTo>
                <a:pt x="579106" y="1810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000" kern="1200">
            <a:latin typeface="Garamond" panose="02020404030301010803" pitchFamily="18" charset="0"/>
          </a:endParaRPr>
        </a:p>
      </dsp:txBody>
      <dsp:txXfrm>
        <a:off x="5780062" y="1368455"/>
        <a:ext cx="28955" cy="28955"/>
      </dsp:txXfrm>
    </dsp:sp>
    <dsp:sp modelId="{92CB8FDA-B19F-634A-BEED-FED8A32753A4}">
      <dsp:nvSpPr>
        <dsp:cNvPr id="0" name=""/>
        <dsp:cNvSpPr/>
      </dsp:nvSpPr>
      <dsp:spPr>
        <a:xfrm>
          <a:off x="6084093" y="1020991"/>
          <a:ext cx="1447766" cy="72388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Garamond" panose="02020404030301010803" pitchFamily="18" charset="0"/>
            </a:rPr>
            <a:t>25,20</a:t>
          </a:r>
        </a:p>
      </dsp:txBody>
      <dsp:txXfrm>
        <a:off x="6105295" y="1042193"/>
        <a:ext cx="1405362" cy="681479"/>
      </dsp:txXfrm>
    </dsp:sp>
    <dsp:sp modelId="{E44FE73F-DA1E-D94E-ABCB-A1D58B52826F}">
      <dsp:nvSpPr>
        <dsp:cNvPr id="0" name=""/>
        <dsp:cNvSpPr/>
      </dsp:nvSpPr>
      <dsp:spPr>
        <a:xfrm rot="3310531">
          <a:off x="1233751" y="2197293"/>
          <a:ext cx="1014082" cy="36210"/>
        </a:xfrm>
        <a:custGeom>
          <a:avLst/>
          <a:gdLst/>
          <a:ahLst/>
          <a:cxnLst/>
          <a:rect l="0" t="0" r="0" b="0"/>
          <a:pathLst>
            <a:path>
              <a:moveTo>
                <a:pt x="0" y="18105"/>
              </a:moveTo>
              <a:lnTo>
                <a:pt x="1014082" y="1810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000" kern="1200">
            <a:latin typeface="Garamond" panose="02020404030301010803" pitchFamily="18" charset="0"/>
          </a:endParaRPr>
        </a:p>
      </dsp:txBody>
      <dsp:txXfrm>
        <a:off x="1715440" y="2190047"/>
        <a:ext cx="50704" cy="50704"/>
      </dsp:txXfrm>
    </dsp:sp>
    <dsp:sp modelId="{69626920-BBFC-D84A-AF8A-0B709A94BD82}">
      <dsp:nvSpPr>
        <dsp:cNvPr id="0" name=""/>
        <dsp:cNvSpPr/>
      </dsp:nvSpPr>
      <dsp:spPr>
        <a:xfrm>
          <a:off x="2030346" y="2269690"/>
          <a:ext cx="1447766" cy="72388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Garamond" panose="02020404030301010803" pitchFamily="18" charset="0"/>
            </a:rPr>
            <a:t>No</a:t>
          </a:r>
        </a:p>
      </dsp:txBody>
      <dsp:txXfrm>
        <a:off x="2051548" y="2290892"/>
        <a:ext cx="1405362" cy="681479"/>
      </dsp:txXfrm>
    </dsp:sp>
    <dsp:sp modelId="{4F8F1288-5D25-D342-8223-F7E46324313B}">
      <dsp:nvSpPr>
        <dsp:cNvPr id="0" name=""/>
        <dsp:cNvSpPr/>
      </dsp:nvSpPr>
      <dsp:spPr>
        <a:xfrm rot="19457599">
          <a:off x="3411080" y="2405410"/>
          <a:ext cx="713172" cy="36210"/>
        </a:xfrm>
        <a:custGeom>
          <a:avLst/>
          <a:gdLst/>
          <a:ahLst/>
          <a:cxnLst/>
          <a:rect l="0" t="0" r="0" b="0"/>
          <a:pathLst>
            <a:path>
              <a:moveTo>
                <a:pt x="0" y="18105"/>
              </a:moveTo>
              <a:lnTo>
                <a:pt x="713172" y="1810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000" kern="1200">
            <a:latin typeface="Garamond" panose="02020404030301010803" pitchFamily="18" charset="0"/>
          </a:endParaRPr>
        </a:p>
      </dsp:txBody>
      <dsp:txXfrm>
        <a:off x="3749837" y="2405686"/>
        <a:ext cx="35658" cy="35658"/>
      </dsp:txXfrm>
    </dsp:sp>
    <dsp:sp modelId="{B9E46FAA-BF3F-204A-9393-AB256C44C678}">
      <dsp:nvSpPr>
        <dsp:cNvPr id="0" name=""/>
        <dsp:cNvSpPr/>
      </dsp:nvSpPr>
      <dsp:spPr>
        <a:xfrm>
          <a:off x="4057219" y="1853457"/>
          <a:ext cx="1447766" cy="72388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Garamond" panose="02020404030301010803" pitchFamily="18" charset="0"/>
            </a:rPr>
            <a:t>Si</a:t>
          </a:r>
        </a:p>
      </dsp:txBody>
      <dsp:txXfrm>
        <a:off x="4078421" y="1874659"/>
        <a:ext cx="1405362" cy="681479"/>
      </dsp:txXfrm>
    </dsp:sp>
    <dsp:sp modelId="{C7005C08-D0C8-2F41-BD0F-B7128BC305C5}">
      <dsp:nvSpPr>
        <dsp:cNvPr id="0" name=""/>
        <dsp:cNvSpPr/>
      </dsp:nvSpPr>
      <dsp:spPr>
        <a:xfrm>
          <a:off x="5504986" y="2197293"/>
          <a:ext cx="579106" cy="36210"/>
        </a:xfrm>
        <a:custGeom>
          <a:avLst/>
          <a:gdLst/>
          <a:ahLst/>
          <a:cxnLst/>
          <a:rect l="0" t="0" r="0" b="0"/>
          <a:pathLst>
            <a:path>
              <a:moveTo>
                <a:pt x="0" y="18105"/>
              </a:moveTo>
              <a:lnTo>
                <a:pt x="579106" y="1810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000" kern="1200">
            <a:latin typeface="Garamond" panose="02020404030301010803" pitchFamily="18" charset="0"/>
          </a:endParaRPr>
        </a:p>
      </dsp:txBody>
      <dsp:txXfrm>
        <a:off x="5780062" y="2200921"/>
        <a:ext cx="28955" cy="28955"/>
      </dsp:txXfrm>
    </dsp:sp>
    <dsp:sp modelId="{C339A117-5C10-8D4E-8DAB-975DB17655A6}">
      <dsp:nvSpPr>
        <dsp:cNvPr id="0" name=""/>
        <dsp:cNvSpPr/>
      </dsp:nvSpPr>
      <dsp:spPr>
        <a:xfrm>
          <a:off x="6084093" y="1853457"/>
          <a:ext cx="1447766" cy="72388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Garamond" panose="02020404030301010803" pitchFamily="18" charset="0"/>
            </a:rPr>
            <a:t>30,20</a:t>
          </a:r>
        </a:p>
      </dsp:txBody>
      <dsp:txXfrm>
        <a:off x="6105295" y="1874659"/>
        <a:ext cx="1405362" cy="681479"/>
      </dsp:txXfrm>
    </dsp:sp>
    <dsp:sp modelId="{7E3362FC-80E4-CB4A-AF06-9285F4B22C4D}">
      <dsp:nvSpPr>
        <dsp:cNvPr id="0" name=""/>
        <dsp:cNvSpPr/>
      </dsp:nvSpPr>
      <dsp:spPr>
        <a:xfrm rot="2142401">
          <a:off x="3411080" y="2821643"/>
          <a:ext cx="713172" cy="36210"/>
        </a:xfrm>
        <a:custGeom>
          <a:avLst/>
          <a:gdLst/>
          <a:ahLst/>
          <a:cxnLst/>
          <a:rect l="0" t="0" r="0" b="0"/>
          <a:pathLst>
            <a:path>
              <a:moveTo>
                <a:pt x="0" y="18105"/>
              </a:moveTo>
              <a:lnTo>
                <a:pt x="713172" y="1810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000" kern="1200">
            <a:latin typeface="Garamond" panose="02020404030301010803" pitchFamily="18" charset="0"/>
          </a:endParaRPr>
        </a:p>
      </dsp:txBody>
      <dsp:txXfrm>
        <a:off x="3749837" y="2821919"/>
        <a:ext cx="35658" cy="35658"/>
      </dsp:txXfrm>
    </dsp:sp>
    <dsp:sp modelId="{BEF2C089-9584-0841-9C74-AB989DA4A082}">
      <dsp:nvSpPr>
        <dsp:cNvPr id="0" name=""/>
        <dsp:cNvSpPr/>
      </dsp:nvSpPr>
      <dsp:spPr>
        <a:xfrm>
          <a:off x="4057219" y="2685923"/>
          <a:ext cx="1447766" cy="72388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Garamond" panose="02020404030301010803" pitchFamily="18" charset="0"/>
            </a:rPr>
            <a:t>No</a:t>
          </a:r>
        </a:p>
      </dsp:txBody>
      <dsp:txXfrm>
        <a:off x="4078421" y="2707125"/>
        <a:ext cx="1405362" cy="681479"/>
      </dsp:txXfrm>
    </dsp:sp>
    <dsp:sp modelId="{2347CF74-D07B-BF4C-8E1B-06765C18539E}">
      <dsp:nvSpPr>
        <dsp:cNvPr id="0" name=""/>
        <dsp:cNvSpPr/>
      </dsp:nvSpPr>
      <dsp:spPr>
        <a:xfrm>
          <a:off x="5504986" y="3029759"/>
          <a:ext cx="579106" cy="36210"/>
        </a:xfrm>
        <a:custGeom>
          <a:avLst/>
          <a:gdLst/>
          <a:ahLst/>
          <a:cxnLst/>
          <a:rect l="0" t="0" r="0" b="0"/>
          <a:pathLst>
            <a:path>
              <a:moveTo>
                <a:pt x="0" y="18105"/>
              </a:moveTo>
              <a:lnTo>
                <a:pt x="579106" y="1810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000" kern="1200">
            <a:latin typeface="Garamond" panose="02020404030301010803" pitchFamily="18" charset="0"/>
          </a:endParaRPr>
        </a:p>
      </dsp:txBody>
      <dsp:txXfrm>
        <a:off x="5780062" y="3033387"/>
        <a:ext cx="28955" cy="28955"/>
      </dsp:txXfrm>
    </dsp:sp>
    <dsp:sp modelId="{F45A454C-0544-3242-A370-275A464FB9D6}">
      <dsp:nvSpPr>
        <dsp:cNvPr id="0" name=""/>
        <dsp:cNvSpPr/>
      </dsp:nvSpPr>
      <dsp:spPr>
        <a:xfrm>
          <a:off x="6084093" y="2685923"/>
          <a:ext cx="1447766" cy="72388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Garamond" panose="02020404030301010803" pitchFamily="18" charset="0"/>
            </a:rPr>
            <a:t>30,15</a:t>
          </a:r>
        </a:p>
      </dsp:txBody>
      <dsp:txXfrm>
        <a:off x="6105295" y="2707125"/>
        <a:ext cx="1405362" cy="6814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EA68F-4298-8040-BAED-F6664FA10508}" type="datetimeFigureOut">
              <a:rPr lang="es-ES_tradnl" smtClean="0"/>
              <a:t>20/8/25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CDC86-DC1F-2043-ACEE-047FAA111A1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66013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33E1E-D674-FE49-A7A3-D76116E02B16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08219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007462-4AD4-4A4D-A300-648460E995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BEE61FD-3E6E-1144-89AF-9363129E9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A70B03-0D91-8A42-9E38-093785030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9339-C2CF-BD47-AD09-FF21F5CDCE09}" type="datetimeFigureOut">
              <a:rPr lang="es-ES_tradnl" smtClean="0"/>
              <a:t>20/8/25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7EAD07-CAE5-5943-9B00-8EBFDA284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01756D-2E8B-D14D-9393-513A3DC18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F4C0-1AC1-CB4F-AC5B-39311FA759D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430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F47228-21B4-B944-A67A-B91820B74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1DABFF-95B0-9D41-BFA9-6A1C87A297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C63AE-4E7E-1A49-AB05-0C60F524F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9339-C2CF-BD47-AD09-FF21F5CDCE09}" type="datetimeFigureOut">
              <a:rPr lang="es-ES_tradnl" smtClean="0"/>
              <a:t>20/8/25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ED21B3-584B-8544-9740-F312CAF15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F423F1-CF3D-7743-9D0B-E20DB8F06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F4C0-1AC1-CB4F-AC5B-39311FA759D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63539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4D6F12E-9DC3-2F46-ACF5-FFFF0944B0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37C9019-A9F2-914D-A69E-F9ECF28E7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835BAA-2C21-5D47-865B-C25D4193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9339-C2CF-BD47-AD09-FF21F5CDCE09}" type="datetimeFigureOut">
              <a:rPr lang="es-ES_tradnl" smtClean="0"/>
              <a:t>20/8/25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2D789B-079F-8946-A305-FC792F83E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4C5FA2-EFD4-924F-BB65-861D8A891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F4C0-1AC1-CB4F-AC5B-39311FA759D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5159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74AEB3-BFCC-B042-B227-38FE58D69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977F16-EA93-5543-BA1E-4638E2004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938C8F-1719-764B-9B90-EB98964FA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9339-C2CF-BD47-AD09-FF21F5CDCE09}" type="datetimeFigureOut">
              <a:rPr lang="es-ES_tradnl" smtClean="0"/>
              <a:t>20/8/25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525172-546C-C042-AA63-7692165EF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CB6638-20A2-F042-9BF6-945FDFF0B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F4C0-1AC1-CB4F-AC5B-39311FA759D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90114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BC21F9-EF7C-A044-9570-7F30BA903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9E8FC0-B7EB-0142-BE68-B1959791E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87072B-FDCA-2445-B19D-227E402F7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9339-C2CF-BD47-AD09-FF21F5CDCE09}" type="datetimeFigureOut">
              <a:rPr lang="es-ES_tradnl" smtClean="0"/>
              <a:t>20/8/25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A44363-33CF-8145-8717-3B01E7109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9B0F76-DCA4-9B41-A3C7-F50A47CB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F4C0-1AC1-CB4F-AC5B-39311FA759D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20118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F0A157-575B-4947-8E60-F0FB3A134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197137-6490-CE4A-A8C3-E09F2432CC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95EDB40-BBA1-7744-BB1B-290A57C80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521F3D5-AEFB-B045-B441-70440A69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9339-C2CF-BD47-AD09-FF21F5CDCE09}" type="datetimeFigureOut">
              <a:rPr lang="es-ES_tradnl" smtClean="0"/>
              <a:t>20/8/25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FDA238-F854-0D44-BDBA-5617EE73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F5ABA28-738E-A74A-B4F7-7CA3F2993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F4C0-1AC1-CB4F-AC5B-39311FA759D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45799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3B3F5B-5194-9844-B1F3-05EC8C316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0A02AF-9F39-444A-9107-50209AE1E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F44B195-0DAC-EA4C-BFC6-678889ACDD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C01B041-1B65-7548-BFE6-D4EBD811AF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F35A741-755B-A947-BD04-2CD24FAE7F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204D3D5-DBE5-5F4B-B218-BDC3A37FB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9339-C2CF-BD47-AD09-FF21F5CDCE09}" type="datetimeFigureOut">
              <a:rPr lang="es-ES_tradnl" smtClean="0"/>
              <a:t>20/8/25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110CA0-D1A2-C341-8CB5-ED8E21061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803888B-A0CE-4F49-9297-2969B543D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F4C0-1AC1-CB4F-AC5B-39311FA759D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12460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B15C34-1709-9746-9B3A-EEB7A5C49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5AB3655-A167-7045-B695-3F712E337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9339-C2CF-BD47-AD09-FF21F5CDCE09}" type="datetimeFigureOut">
              <a:rPr lang="es-ES_tradnl" smtClean="0"/>
              <a:t>20/8/25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99131A1-ACAE-5544-9EBC-63CF5ADCC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ACC559E-FF79-4C47-B554-841912C50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F4C0-1AC1-CB4F-AC5B-39311FA759D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98239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70FD0D6-D803-AC43-83F2-C46607111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9339-C2CF-BD47-AD09-FF21F5CDCE09}" type="datetimeFigureOut">
              <a:rPr lang="es-ES_tradnl" smtClean="0"/>
              <a:t>20/8/25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129794C-2414-C346-B46C-7FACAE35B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8DAC19D-113E-264E-8FC0-C2EBA0CDD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F4C0-1AC1-CB4F-AC5B-39311FA759D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72754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67798D-B04C-7149-85D2-371348B4C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FBC317-3D21-6742-B654-A0ED82263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C00FAC5-0093-9E4A-BE61-4C578957B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05D0EF1-C5CC-4643-A9EA-AF595230F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9339-C2CF-BD47-AD09-FF21F5CDCE09}" type="datetimeFigureOut">
              <a:rPr lang="es-ES_tradnl" smtClean="0"/>
              <a:t>20/8/25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2B03CB-08A4-8142-A0D9-DA3EC263B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F20910-DAFE-2246-BBF3-D05698E52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F4C0-1AC1-CB4F-AC5B-39311FA759D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30696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9DE9BC-749E-994B-820D-6AC0F90EB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7ADAD5D-24D1-7440-AABD-DAA8FF9D43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0A85541-8EC4-9648-AAC6-EB41EB66B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FF5388B-3973-5E4B-8C85-7009F9EFF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9339-C2CF-BD47-AD09-FF21F5CDCE09}" type="datetimeFigureOut">
              <a:rPr lang="es-ES_tradnl" smtClean="0"/>
              <a:t>20/8/25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CBDEDF-115D-CC41-9B9A-1F6A57E46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525B0B6-7C78-4245-806D-B9F5B3EDD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F4C0-1AC1-CB4F-AC5B-39311FA759D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18407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8BF3B3B-59A6-B34A-82D8-9CA1E4E5C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02B1AC-1F52-6340-9BC1-1A6D658FD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19FC21-8187-8147-9DBF-4341A9BF6E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B9339-C2CF-BD47-AD09-FF21F5CDCE09}" type="datetimeFigureOut">
              <a:rPr lang="es-ES_tradnl" smtClean="0"/>
              <a:t>20/8/25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BCBE38-11C7-0A4C-8AD8-F4EAF0EB06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5056FE-29F2-3243-9CB3-D5FC88A6F9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FF4C0-1AC1-CB4F-AC5B-39311FA759D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6405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A10D64-5825-914E-8F9B-F0C839EA7D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1140" y="2911264"/>
            <a:ext cx="8789720" cy="1035471"/>
          </a:xfrm>
        </p:spPr>
        <p:txBody>
          <a:bodyPr>
            <a:normAutofit/>
          </a:bodyPr>
          <a:lstStyle/>
          <a:p>
            <a:r>
              <a:rPr lang="es-ES_tradnl" sz="4800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Organización Industrial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45255F-1551-E84C-BD55-C9971687BE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9459" y="4379811"/>
            <a:ext cx="6993082" cy="2207989"/>
          </a:xfrm>
        </p:spPr>
        <p:txBody>
          <a:bodyPr>
            <a:normAutofit/>
          </a:bodyPr>
          <a:lstStyle/>
          <a:p>
            <a:r>
              <a:rPr lang="es-ES_tradnl" dirty="0">
                <a:latin typeface="Garamond" panose="02020404030301010803" pitchFamily="18" charset="0"/>
                <a:cs typeface="Arial" panose="020B0604020202020204" pitchFamily="34" charset="0"/>
              </a:rPr>
              <a:t>ICM-323 Ingeniería Comercial</a:t>
            </a:r>
          </a:p>
          <a:p>
            <a:r>
              <a:rPr lang="es-ES_tradnl" dirty="0">
                <a:latin typeface="Garamond" panose="02020404030301010803" pitchFamily="18" charset="0"/>
                <a:cs typeface="Arial" panose="020B0604020202020204" pitchFamily="34" charset="0"/>
              </a:rPr>
              <a:t>Unidad I - Clase 2: </a:t>
            </a:r>
          </a:p>
          <a:p>
            <a:r>
              <a:rPr lang="es-ES_tradnl" dirty="0">
                <a:latin typeface="Garamond" panose="02020404030301010803" pitchFamily="18" charset="0"/>
                <a:cs typeface="Arial" panose="020B0604020202020204" pitchFamily="34" charset="0"/>
              </a:rPr>
              <a:t>Equilibrios de Nash</a:t>
            </a:r>
          </a:p>
          <a:p>
            <a:r>
              <a:rPr lang="es-ES_tradnl" sz="1800" b="1" dirty="0">
                <a:latin typeface="Garamond" panose="02020404030301010803" pitchFamily="18" charset="0"/>
                <a:cs typeface="Arial" panose="020B0604020202020204" pitchFamily="34" charset="0"/>
              </a:rPr>
              <a:t>Erik Muñoz Henríquez</a:t>
            </a:r>
          </a:p>
        </p:txBody>
      </p:sp>
      <p:pic>
        <p:nvPicPr>
          <p:cNvPr id="5" name="Imagen 4" descr="logo ucm nuevo vectorizado.pdf">
            <a:extLst>
              <a:ext uri="{FF2B5EF4-FFF2-40B4-BE49-F238E27FC236}">
                <a16:creationId xmlns:a16="http://schemas.microsoft.com/office/drawing/2014/main" id="{C817DD40-712E-D24E-84B5-9568529434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7" t="15438" r="10727" b="19478"/>
          <a:stretch/>
        </p:blipFill>
        <p:spPr>
          <a:xfrm>
            <a:off x="4427390" y="967068"/>
            <a:ext cx="3337220" cy="130069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0D8AA75-712D-B82A-97D4-6D290EAB8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3348673" y="3357538"/>
            <a:ext cx="6849135" cy="15178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167E595-B8F1-C1F2-10AF-CBA47140B3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3196884" y="3357538"/>
            <a:ext cx="6849135" cy="15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89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Juego de Suma Cero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B57C85E2-F64B-EAEE-B819-F8572B98B8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278535"/>
              </p:ext>
            </p:extLst>
          </p:nvPr>
        </p:nvGraphicFramePr>
        <p:xfrm>
          <a:off x="2288746" y="4064223"/>
          <a:ext cx="761451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902">
                  <a:extLst>
                    <a:ext uri="{9D8B030D-6E8A-4147-A177-3AD203B41FA5}">
                      <a16:colId xmlns:a16="http://schemas.microsoft.com/office/drawing/2014/main" val="4150497899"/>
                    </a:ext>
                  </a:extLst>
                </a:gridCol>
                <a:gridCol w="1522902">
                  <a:extLst>
                    <a:ext uri="{9D8B030D-6E8A-4147-A177-3AD203B41FA5}">
                      <a16:colId xmlns:a16="http://schemas.microsoft.com/office/drawing/2014/main" val="654823389"/>
                    </a:ext>
                  </a:extLst>
                </a:gridCol>
                <a:gridCol w="1522902">
                  <a:extLst>
                    <a:ext uri="{9D8B030D-6E8A-4147-A177-3AD203B41FA5}">
                      <a16:colId xmlns:a16="http://schemas.microsoft.com/office/drawing/2014/main" val="2935519598"/>
                    </a:ext>
                  </a:extLst>
                </a:gridCol>
                <a:gridCol w="1522902">
                  <a:extLst>
                    <a:ext uri="{9D8B030D-6E8A-4147-A177-3AD203B41FA5}">
                      <a16:colId xmlns:a16="http://schemas.microsoft.com/office/drawing/2014/main" val="1669491456"/>
                    </a:ext>
                  </a:extLst>
                </a:gridCol>
                <a:gridCol w="1522902">
                  <a:extLst>
                    <a:ext uri="{9D8B030D-6E8A-4147-A177-3AD203B41FA5}">
                      <a16:colId xmlns:a16="http://schemas.microsoft.com/office/drawing/2014/main" val="2227745023"/>
                    </a:ext>
                  </a:extLst>
                </a:gridCol>
              </a:tblGrid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s-CL" dirty="0"/>
                        <a:t>Jugador 1</a:t>
                      </a: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CL" dirty="0"/>
                        <a:t>Jugador 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s-CL" dirty="0"/>
                        <a:t>Prisionero 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56556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r>
                        <a:rPr lang="es-CL" dirty="0"/>
                        <a:t>Prisionero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87967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(-1,3)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(-1,1)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(2,-2)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79975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(1,-1)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(2,-2)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(-2,2)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944139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B113F46C-BF7C-8F25-285A-33E50764E06E}"/>
              </a:ext>
            </a:extLst>
          </p:cNvPr>
          <p:cNvSpPr txBox="1"/>
          <p:nvPr/>
        </p:nvSpPr>
        <p:spPr>
          <a:xfrm>
            <a:off x="838199" y="1690688"/>
            <a:ext cx="100975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00B0F0"/>
              </a:buClr>
              <a:buSzPct val="90000"/>
              <a:buFont typeface="Wingdings" pitchFamily="2" charset="2"/>
              <a:buChar char="§"/>
            </a:pPr>
            <a:r>
              <a:rPr lang="es-CL" sz="2000" dirty="0">
                <a:latin typeface="Garamond" panose="02020404030301010803" pitchFamily="18" charset="0"/>
              </a:rPr>
              <a:t>En un juego de suma cero las preferencia de los jugadores son diametralmente opuestas.</a:t>
            </a:r>
          </a:p>
          <a:p>
            <a:pPr marL="342900" indent="-342900" algn="just">
              <a:buClr>
                <a:srgbClr val="00B0F0"/>
              </a:buClr>
              <a:buSzPct val="90000"/>
              <a:buFont typeface="Wingdings" pitchFamily="2" charset="2"/>
              <a:buChar char="§"/>
            </a:pPr>
            <a:r>
              <a:rPr lang="es-CL" sz="2000" dirty="0">
                <a:latin typeface="Garamond" panose="02020404030301010803" pitchFamily="18" charset="0"/>
              </a:rPr>
              <a:t>Esto ocurre cuando la suma de las utilidades de los jugadores es una constante fija (por ejemplo, cero).</a:t>
            </a:r>
          </a:p>
          <a:p>
            <a:pPr marL="342900" indent="-342900" algn="just">
              <a:buClr>
                <a:srgbClr val="00B0F0"/>
              </a:buClr>
              <a:buSzPct val="90000"/>
              <a:buFont typeface="Wingdings" pitchFamily="2" charset="2"/>
              <a:buChar char="§"/>
            </a:pPr>
            <a:r>
              <a:rPr lang="es-CL" sz="2000" dirty="0">
                <a:latin typeface="Garamond" panose="02020404030301010803" pitchFamily="18" charset="0"/>
              </a:rPr>
              <a:t>En este caso, maximizar la utilidad de un jugador implica minimizar la utilidad del otro.</a:t>
            </a:r>
          </a:p>
          <a:p>
            <a:pPr marL="342900" indent="-342900" algn="just">
              <a:buClr>
                <a:srgbClr val="00B0F0"/>
              </a:buClr>
              <a:buSzPct val="90000"/>
              <a:buFont typeface="Wingdings" pitchFamily="2" charset="2"/>
              <a:buChar char="§"/>
            </a:pPr>
            <a:r>
              <a:rPr lang="es-CL" sz="2000" dirty="0">
                <a:latin typeface="Garamond" panose="02020404030301010803" pitchFamily="18" charset="0"/>
              </a:rPr>
              <a:t>Encontrar un equilibrio en juegos de este tipo es complicado, ya que un jugador minimiza y el otro maximiza la misma función objetivo.</a:t>
            </a:r>
          </a:p>
          <a:p>
            <a:pPr algn="just"/>
            <a:r>
              <a:rPr lang="es-CL" sz="2000" dirty="0">
                <a:latin typeface="Garamond" panose="02020404030301010803" pitchFamily="18" charset="0"/>
              </a:rPr>
              <a:t>Ejemplo: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578920D-53EF-C77D-9BCC-37BEA9B67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48673" y="3357538"/>
            <a:ext cx="6849135" cy="15178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107CE5B-AADE-7117-BA69-C7C59577C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6884" y="3357538"/>
            <a:ext cx="6849135" cy="15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767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Juego de Coordinación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113F46C-BF7C-8F25-285A-33E50764E06E}"/>
              </a:ext>
            </a:extLst>
          </p:cNvPr>
          <p:cNvSpPr txBox="1"/>
          <p:nvPr/>
        </p:nvSpPr>
        <p:spPr>
          <a:xfrm>
            <a:off x="838199" y="1690688"/>
            <a:ext cx="100975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dirty="0">
                <a:latin typeface="Garamond" panose="02020404030301010803" pitchFamily="18" charset="0"/>
              </a:rPr>
              <a:t>Bodoque y Patana acordaron juntarse en el mall a las 7 de la tarde. No mencionaron si era en el Mall del Centro o en el Mall Plaza del Maule.</a:t>
            </a:r>
          </a:p>
          <a:p>
            <a:pPr algn="just"/>
            <a:r>
              <a:rPr lang="es-CL" sz="2000" dirty="0">
                <a:latin typeface="Garamond" panose="02020404030301010803" pitchFamily="18" charset="0"/>
              </a:rPr>
              <a:t>Sin embargo, dado que viven más cerca, ambos deberían preferir la tienda del centro.</a:t>
            </a:r>
          </a:p>
          <a:p>
            <a:pPr marL="342900" indent="-342900" algn="just">
              <a:buClr>
                <a:srgbClr val="00B0F0"/>
              </a:buClr>
              <a:buSzPct val="90000"/>
              <a:buFont typeface="Wingdings" pitchFamily="2" charset="2"/>
              <a:buChar char="§"/>
            </a:pPr>
            <a:r>
              <a:rPr lang="es-CL" sz="2000" dirty="0">
                <a:latin typeface="Garamond" panose="02020404030301010803" pitchFamily="18" charset="0"/>
              </a:rPr>
              <a:t>¿Cuál sería el comportamiento esperado? </a:t>
            </a:r>
          </a:p>
          <a:p>
            <a:pPr algn="just"/>
            <a:r>
              <a:rPr lang="es-CL" sz="2000" dirty="0">
                <a:latin typeface="Garamond" panose="02020404030301010803" pitchFamily="18" charset="0"/>
              </a:rPr>
              <a:t>Ejemplo: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7CD696A2-895B-8E81-BFC6-68FAB0DBCD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148904"/>
              </p:ext>
            </p:extLst>
          </p:nvPr>
        </p:nvGraphicFramePr>
        <p:xfrm>
          <a:off x="2288746" y="3683952"/>
          <a:ext cx="761450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3627">
                  <a:extLst>
                    <a:ext uri="{9D8B030D-6E8A-4147-A177-3AD203B41FA5}">
                      <a16:colId xmlns:a16="http://schemas.microsoft.com/office/drawing/2014/main" val="4150497899"/>
                    </a:ext>
                  </a:extLst>
                </a:gridCol>
                <a:gridCol w="1903627">
                  <a:extLst>
                    <a:ext uri="{9D8B030D-6E8A-4147-A177-3AD203B41FA5}">
                      <a16:colId xmlns:a16="http://schemas.microsoft.com/office/drawing/2014/main" val="654823389"/>
                    </a:ext>
                  </a:extLst>
                </a:gridCol>
                <a:gridCol w="1903627">
                  <a:extLst>
                    <a:ext uri="{9D8B030D-6E8A-4147-A177-3AD203B41FA5}">
                      <a16:colId xmlns:a16="http://schemas.microsoft.com/office/drawing/2014/main" val="2935519598"/>
                    </a:ext>
                  </a:extLst>
                </a:gridCol>
                <a:gridCol w="1903627">
                  <a:extLst>
                    <a:ext uri="{9D8B030D-6E8A-4147-A177-3AD203B41FA5}">
                      <a16:colId xmlns:a16="http://schemas.microsoft.com/office/drawing/2014/main" val="1669491456"/>
                    </a:ext>
                  </a:extLst>
                </a:gridCol>
              </a:tblGrid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s-CL" dirty="0"/>
                        <a:t>Bodoque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CL" dirty="0"/>
                        <a:t>Patana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s-CL" dirty="0"/>
                        <a:t>Prisionero 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56556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r>
                        <a:rPr lang="es-CL" dirty="0"/>
                        <a:t>Prisionero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Mall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Centro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87967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Mall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(0,0)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79975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Centro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(0,0)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(1,1)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944139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8C3C2608-6E58-ED81-107E-78CD82729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48673" y="3357538"/>
            <a:ext cx="6849135" cy="15178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7DF25BA-CC3D-6D08-97EB-B0F1691FB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6884" y="3357538"/>
            <a:ext cx="6849135" cy="15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4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Equilibrio de Nash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FF2246BC-3B05-E0B3-C07E-7F2511BB2A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777737"/>
              </p:ext>
            </p:extLst>
          </p:nvPr>
        </p:nvGraphicFramePr>
        <p:xfrm>
          <a:off x="3073400" y="2697480"/>
          <a:ext cx="60452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1300">
                  <a:extLst>
                    <a:ext uri="{9D8B030D-6E8A-4147-A177-3AD203B41FA5}">
                      <a16:colId xmlns:a16="http://schemas.microsoft.com/office/drawing/2014/main" val="2346584884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1909529674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1749571797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1514523206"/>
                    </a:ext>
                  </a:extLst>
                </a:gridCol>
              </a:tblGrid>
              <a:tr h="351790">
                <a:tc rowSpan="4">
                  <a:txBody>
                    <a:bodyPr/>
                    <a:lstStyle/>
                    <a:p>
                      <a:r>
                        <a:rPr lang="es-CL" dirty="0"/>
                        <a:t>Esposo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CL" dirty="0"/>
                        <a:t>Esposa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s-CL" dirty="0"/>
                        <a:t>Individuo B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14411"/>
                  </a:ext>
                </a:extLst>
              </a:tr>
              <a:tr h="351790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Montaña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Playa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034209"/>
                  </a:ext>
                </a:extLst>
              </a:tr>
              <a:tr h="351790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Montaña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2,1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406692"/>
                  </a:ext>
                </a:extLst>
              </a:tr>
              <a:tr h="351790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Playa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1,2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358015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FC3A556A-3BEE-469B-D48A-360BA7D47C48}"/>
              </a:ext>
            </a:extLst>
          </p:cNvPr>
          <p:cNvSpPr txBox="1"/>
          <p:nvPr/>
        </p:nvSpPr>
        <p:spPr>
          <a:xfrm>
            <a:off x="838200" y="1879600"/>
            <a:ext cx="10515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latin typeface="Garamond" panose="02020404030301010803" pitchFamily="18" charset="0"/>
              </a:rPr>
              <a:t>Una pareja de casados, deben decidir sus vacaciones, donde el marido quiere ir a la montaña y la esposa quiere ir a la playa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B5C7A06-EEF6-A423-F365-94D29EF5A741}"/>
              </a:ext>
            </a:extLst>
          </p:cNvPr>
          <p:cNvSpPr txBox="1"/>
          <p:nvPr/>
        </p:nvSpPr>
        <p:spPr>
          <a:xfrm>
            <a:off x="838200" y="4461934"/>
            <a:ext cx="10515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latin typeface="Garamond" panose="02020404030301010803" pitchFamily="18" charset="0"/>
              </a:rPr>
              <a:t>¿Qué estrategia es el equilibrio de Nash?</a:t>
            </a:r>
          </a:p>
          <a:p>
            <a:r>
              <a:rPr lang="es-CL" sz="2000" dirty="0">
                <a:latin typeface="Garamond" panose="02020404030301010803" pitchFamily="18" charset="0"/>
              </a:rPr>
              <a:t>¿Cuántos equilibrios existen?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B79D5FD-B658-F398-A6CE-687B745C6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48673" y="3357538"/>
            <a:ext cx="6849135" cy="15178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B14BF12-2F92-353B-BDE3-C95EFB7FB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6884" y="3357538"/>
            <a:ext cx="6849135" cy="15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278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Equilibrio de Nash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FF2246BC-3B05-E0B3-C07E-7F2511BB2A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516437"/>
              </p:ext>
            </p:extLst>
          </p:nvPr>
        </p:nvGraphicFramePr>
        <p:xfrm>
          <a:off x="3073400" y="2697480"/>
          <a:ext cx="60452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1300">
                  <a:extLst>
                    <a:ext uri="{9D8B030D-6E8A-4147-A177-3AD203B41FA5}">
                      <a16:colId xmlns:a16="http://schemas.microsoft.com/office/drawing/2014/main" val="2346584884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1909529674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1749571797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1514523206"/>
                    </a:ext>
                  </a:extLst>
                </a:gridCol>
              </a:tblGrid>
              <a:tr h="351790">
                <a:tc rowSpan="4">
                  <a:txBody>
                    <a:bodyPr/>
                    <a:lstStyle/>
                    <a:p>
                      <a:r>
                        <a:rPr lang="es-CL" dirty="0"/>
                        <a:t>País A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CL" dirty="0"/>
                        <a:t>País B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s-CL" dirty="0"/>
                        <a:t>Individuo B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14411"/>
                  </a:ext>
                </a:extLst>
              </a:tr>
              <a:tr h="351790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Reducir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No Reducir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034209"/>
                  </a:ext>
                </a:extLst>
              </a:tr>
              <a:tr h="351790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Reducir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50,50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-40,60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406692"/>
                  </a:ext>
                </a:extLst>
              </a:tr>
              <a:tr h="351790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No reducir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60,-40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-30,-30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358015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FC3A556A-3BEE-469B-D48A-360BA7D47C48}"/>
              </a:ext>
            </a:extLst>
          </p:cNvPr>
          <p:cNvSpPr txBox="1"/>
          <p:nvPr/>
        </p:nvSpPr>
        <p:spPr>
          <a:xfrm>
            <a:off x="838200" y="1879600"/>
            <a:ext cx="10515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latin typeface="Garamond" panose="02020404030301010803" pitchFamily="18" charset="0"/>
              </a:rPr>
              <a:t>Asumiendo que existen dos países, los cuales deben decidir su inversión para reducir la contaminación: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B5C7A06-EEF6-A423-F365-94D29EF5A741}"/>
              </a:ext>
            </a:extLst>
          </p:cNvPr>
          <p:cNvSpPr txBox="1"/>
          <p:nvPr/>
        </p:nvSpPr>
        <p:spPr>
          <a:xfrm>
            <a:off x="838200" y="4461934"/>
            <a:ext cx="10515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latin typeface="Garamond" panose="02020404030301010803" pitchFamily="18" charset="0"/>
              </a:rPr>
              <a:t>Por intuición, ¿Cuál debería ser el equilibrio de Nash?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6CDC958-12F4-B0A4-16B5-5BC10C425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48673" y="3357538"/>
            <a:ext cx="6849135" cy="15178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2712745-E23F-3AF0-26AD-9C0AC92F1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6884" y="3357538"/>
            <a:ext cx="6849135" cy="15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39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Equilibrio de Nash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FF2246BC-3B05-E0B3-C07E-7F2511BB2A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417099"/>
              </p:ext>
            </p:extLst>
          </p:nvPr>
        </p:nvGraphicFramePr>
        <p:xfrm>
          <a:off x="3073400" y="2697480"/>
          <a:ext cx="60452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9040">
                  <a:extLst>
                    <a:ext uri="{9D8B030D-6E8A-4147-A177-3AD203B41FA5}">
                      <a16:colId xmlns:a16="http://schemas.microsoft.com/office/drawing/2014/main" val="2346584884"/>
                    </a:ext>
                  </a:extLst>
                </a:gridCol>
                <a:gridCol w="1209040">
                  <a:extLst>
                    <a:ext uri="{9D8B030D-6E8A-4147-A177-3AD203B41FA5}">
                      <a16:colId xmlns:a16="http://schemas.microsoft.com/office/drawing/2014/main" val="1909529674"/>
                    </a:ext>
                  </a:extLst>
                </a:gridCol>
                <a:gridCol w="1209040">
                  <a:extLst>
                    <a:ext uri="{9D8B030D-6E8A-4147-A177-3AD203B41FA5}">
                      <a16:colId xmlns:a16="http://schemas.microsoft.com/office/drawing/2014/main" val="1749571797"/>
                    </a:ext>
                  </a:extLst>
                </a:gridCol>
                <a:gridCol w="1209040">
                  <a:extLst>
                    <a:ext uri="{9D8B030D-6E8A-4147-A177-3AD203B41FA5}">
                      <a16:colId xmlns:a16="http://schemas.microsoft.com/office/drawing/2014/main" val="1514523206"/>
                    </a:ext>
                  </a:extLst>
                </a:gridCol>
                <a:gridCol w="1209040">
                  <a:extLst>
                    <a:ext uri="{9D8B030D-6E8A-4147-A177-3AD203B41FA5}">
                      <a16:colId xmlns:a16="http://schemas.microsoft.com/office/drawing/2014/main" val="2302747895"/>
                    </a:ext>
                  </a:extLst>
                </a:gridCol>
              </a:tblGrid>
              <a:tr h="351790">
                <a:tc rowSpan="5">
                  <a:txBody>
                    <a:bodyPr/>
                    <a:lstStyle/>
                    <a:p>
                      <a:r>
                        <a:rPr lang="es-CL" dirty="0">
                          <a:latin typeface="Garamond" panose="02020404030301010803" pitchFamily="18" charset="0"/>
                        </a:rPr>
                        <a:t>Jugador A</a:t>
                      </a: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Jugador B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s-CL" dirty="0"/>
                        <a:t>Individuo B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14411"/>
                  </a:ext>
                </a:extLst>
              </a:tr>
              <a:tr h="351790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Piedra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Tijera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Papel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034209"/>
                  </a:ext>
                </a:extLst>
              </a:tr>
              <a:tr h="351790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>
                          <a:latin typeface="Garamond" panose="02020404030301010803" pitchFamily="18" charset="0"/>
                        </a:rPr>
                        <a:t>Piedra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1,-1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-1,1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406692"/>
                  </a:ext>
                </a:extLst>
              </a:tr>
              <a:tr h="351790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>
                          <a:latin typeface="Garamond" panose="02020404030301010803" pitchFamily="18" charset="0"/>
                        </a:rPr>
                        <a:t>Tijera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-1,1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1,-1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358015"/>
                  </a:ext>
                </a:extLst>
              </a:tr>
              <a:tr h="351790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dirty="0">
                          <a:latin typeface="Garamond" panose="02020404030301010803" pitchFamily="18" charset="0"/>
                        </a:rPr>
                        <a:t>Papel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1,-1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-1,1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36932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FC3A556A-3BEE-469B-D48A-360BA7D47C48}"/>
              </a:ext>
            </a:extLst>
          </p:cNvPr>
          <p:cNvSpPr txBox="1"/>
          <p:nvPr/>
        </p:nvSpPr>
        <p:spPr>
          <a:xfrm>
            <a:off x="838200" y="1879600"/>
            <a:ext cx="10515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latin typeface="Garamond" panose="02020404030301010803" pitchFamily="18" charset="0"/>
              </a:rPr>
              <a:t>Asumamos el caso con una matriz de 3x3 con el juego de piedra – papel – tijera.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B5C7A06-EEF6-A423-F365-94D29EF5A741}"/>
              </a:ext>
            </a:extLst>
          </p:cNvPr>
          <p:cNvSpPr txBox="1"/>
          <p:nvPr/>
        </p:nvSpPr>
        <p:spPr>
          <a:xfrm>
            <a:off x="838200" y="4578291"/>
            <a:ext cx="10515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latin typeface="Garamond" panose="02020404030301010803" pitchFamily="18" charset="0"/>
              </a:rPr>
              <a:t>Por intuición, ¿Cuál debería ser el equilibrio de Nash?</a:t>
            </a:r>
          </a:p>
          <a:p>
            <a:r>
              <a:rPr lang="es-CL" sz="2000" dirty="0">
                <a:latin typeface="Garamond" panose="02020404030301010803" pitchFamily="18" charset="0"/>
              </a:rPr>
              <a:t>¿Cuál es el equilibrio de Nash?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B009026-E714-CC6F-9402-E9201EE52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48673" y="3357538"/>
            <a:ext cx="6849135" cy="15178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B0A9AD7-E493-7AB6-EAB8-7BD271D96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6884" y="3357538"/>
            <a:ext cx="6849135" cy="15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276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696" y="3095889"/>
            <a:ext cx="8567803" cy="666221"/>
          </a:xfrm>
        </p:spPr>
        <p:txBody>
          <a:bodyPr>
            <a:noAutofit/>
          </a:bodyPr>
          <a:lstStyle/>
          <a:p>
            <a:pPr algn="ctr"/>
            <a:r>
              <a:rPr lang="es-ES_tradnl" sz="3200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Eliminación de Estrategias Dominadas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0A6353C-351E-022B-D71B-3200D2A62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098" y="2811072"/>
            <a:ext cx="8567803" cy="18987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61914AF-353E-DD17-F26B-0A6B912C5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097" y="3762110"/>
            <a:ext cx="8567803" cy="18987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489C9AF-CD33-AECF-EECB-5A971E46F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48673" y="3357538"/>
            <a:ext cx="6849135" cy="15178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672B355-1B26-6ED1-8F6F-CBDE35056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6884" y="3357538"/>
            <a:ext cx="6849135" cy="15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804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Eliminación de Estrategias Dominadas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FF2246BC-3B05-E0B3-C07E-7F2511BB2A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330373"/>
              </p:ext>
            </p:extLst>
          </p:nvPr>
        </p:nvGraphicFramePr>
        <p:xfrm>
          <a:off x="3073400" y="2697480"/>
          <a:ext cx="60452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9040">
                  <a:extLst>
                    <a:ext uri="{9D8B030D-6E8A-4147-A177-3AD203B41FA5}">
                      <a16:colId xmlns:a16="http://schemas.microsoft.com/office/drawing/2014/main" val="2346584884"/>
                    </a:ext>
                  </a:extLst>
                </a:gridCol>
                <a:gridCol w="1209040">
                  <a:extLst>
                    <a:ext uri="{9D8B030D-6E8A-4147-A177-3AD203B41FA5}">
                      <a16:colId xmlns:a16="http://schemas.microsoft.com/office/drawing/2014/main" val="1909529674"/>
                    </a:ext>
                  </a:extLst>
                </a:gridCol>
                <a:gridCol w="1209040">
                  <a:extLst>
                    <a:ext uri="{9D8B030D-6E8A-4147-A177-3AD203B41FA5}">
                      <a16:colId xmlns:a16="http://schemas.microsoft.com/office/drawing/2014/main" val="1749571797"/>
                    </a:ext>
                  </a:extLst>
                </a:gridCol>
                <a:gridCol w="1209040">
                  <a:extLst>
                    <a:ext uri="{9D8B030D-6E8A-4147-A177-3AD203B41FA5}">
                      <a16:colId xmlns:a16="http://schemas.microsoft.com/office/drawing/2014/main" val="1514523206"/>
                    </a:ext>
                  </a:extLst>
                </a:gridCol>
                <a:gridCol w="1209040">
                  <a:extLst>
                    <a:ext uri="{9D8B030D-6E8A-4147-A177-3AD203B41FA5}">
                      <a16:colId xmlns:a16="http://schemas.microsoft.com/office/drawing/2014/main" val="2302747895"/>
                    </a:ext>
                  </a:extLst>
                </a:gridCol>
              </a:tblGrid>
              <a:tr h="351790">
                <a:tc rowSpan="5">
                  <a:txBody>
                    <a:bodyPr/>
                    <a:lstStyle/>
                    <a:p>
                      <a:r>
                        <a:rPr lang="es-CL" dirty="0">
                          <a:latin typeface="Garamond" panose="02020404030301010803" pitchFamily="18" charset="0"/>
                        </a:rPr>
                        <a:t>Jugador A</a:t>
                      </a: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Jugador B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s-CL" dirty="0"/>
                        <a:t>Individuo B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14411"/>
                  </a:ext>
                </a:extLst>
              </a:tr>
              <a:tr h="351790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034209"/>
                  </a:ext>
                </a:extLst>
              </a:tr>
              <a:tr h="351790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>
                          <a:latin typeface="Garamond" panose="02020404030301010803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2,-1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406692"/>
                  </a:ext>
                </a:extLst>
              </a:tr>
              <a:tr h="351790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>
                          <a:latin typeface="Garamond" panose="02020404030301010803" pitchFamily="18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4,3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358015"/>
                  </a:ext>
                </a:extLst>
              </a:tr>
              <a:tr h="351790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dirty="0">
                          <a:latin typeface="Garamond" panose="02020404030301010803" pitchFamily="18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2,2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3,2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36932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FC3A556A-3BEE-469B-D48A-360BA7D47C48}"/>
              </a:ext>
            </a:extLst>
          </p:cNvPr>
          <p:cNvSpPr txBox="1"/>
          <p:nvPr/>
        </p:nvSpPr>
        <p:spPr>
          <a:xfrm>
            <a:off x="838200" y="1879600"/>
            <a:ext cx="10515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latin typeface="Garamond" panose="02020404030301010803" pitchFamily="18" charset="0"/>
              </a:rPr>
              <a:t>Ejercicio 1: </a:t>
            </a:r>
            <a:r>
              <a:rPr lang="es-CL" sz="2000" dirty="0">
                <a:latin typeface="Garamond" panose="02020404030301010803" pitchFamily="18" charset="0"/>
              </a:rPr>
              <a:t>Considere el siguiente juego y determine el la matriz de pago resultante con la eliminación de estrategias dominadas.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B009026-E714-CC6F-9402-E9201EE52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48673" y="3357538"/>
            <a:ext cx="6849135" cy="15178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B0A9AD7-E493-7AB6-EAB8-7BD271D96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6884" y="3357538"/>
            <a:ext cx="6849135" cy="15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47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Eliminación de Estrategias Dominadas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FF2246BC-3B05-E0B3-C07E-7F2511BB2A47}"/>
              </a:ext>
            </a:extLst>
          </p:cNvPr>
          <p:cNvGraphicFramePr>
            <a:graphicFrameLocks noGrp="1"/>
          </p:cNvGraphicFramePr>
          <p:nvPr/>
        </p:nvGraphicFramePr>
        <p:xfrm>
          <a:off x="3073400" y="2697480"/>
          <a:ext cx="60452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9040">
                  <a:extLst>
                    <a:ext uri="{9D8B030D-6E8A-4147-A177-3AD203B41FA5}">
                      <a16:colId xmlns:a16="http://schemas.microsoft.com/office/drawing/2014/main" val="2346584884"/>
                    </a:ext>
                  </a:extLst>
                </a:gridCol>
                <a:gridCol w="1209040">
                  <a:extLst>
                    <a:ext uri="{9D8B030D-6E8A-4147-A177-3AD203B41FA5}">
                      <a16:colId xmlns:a16="http://schemas.microsoft.com/office/drawing/2014/main" val="1909529674"/>
                    </a:ext>
                  </a:extLst>
                </a:gridCol>
                <a:gridCol w="1209040">
                  <a:extLst>
                    <a:ext uri="{9D8B030D-6E8A-4147-A177-3AD203B41FA5}">
                      <a16:colId xmlns:a16="http://schemas.microsoft.com/office/drawing/2014/main" val="1749571797"/>
                    </a:ext>
                  </a:extLst>
                </a:gridCol>
                <a:gridCol w="1209040">
                  <a:extLst>
                    <a:ext uri="{9D8B030D-6E8A-4147-A177-3AD203B41FA5}">
                      <a16:colId xmlns:a16="http://schemas.microsoft.com/office/drawing/2014/main" val="1514523206"/>
                    </a:ext>
                  </a:extLst>
                </a:gridCol>
                <a:gridCol w="1209040">
                  <a:extLst>
                    <a:ext uri="{9D8B030D-6E8A-4147-A177-3AD203B41FA5}">
                      <a16:colId xmlns:a16="http://schemas.microsoft.com/office/drawing/2014/main" val="2302747895"/>
                    </a:ext>
                  </a:extLst>
                </a:gridCol>
              </a:tblGrid>
              <a:tr h="351790">
                <a:tc rowSpan="5">
                  <a:txBody>
                    <a:bodyPr/>
                    <a:lstStyle/>
                    <a:p>
                      <a:r>
                        <a:rPr lang="es-CL" dirty="0">
                          <a:latin typeface="Garamond" panose="02020404030301010803" pitchFamily="18" charset="0"/>
                        </a:rPr>
                        <a:t>Jugador A</a:t>
                      </a: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Jugador B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s-CL" dirty="0"/>
                        <a:t>Individuo B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14411"/>
                  </a:ext>
                </a:extLst>
              </a:tr>
              <a:tr h="351790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034209"/>
                  </a:ext>
                </a:extLst>
              </a:tr>
              <a:tr h="351790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>
                          <a:latin typeface="Garamond" panose="02020404030301010803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2,-1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406692"/>
                  </a:ext>
                </a:extLst>
              </a:tr>
              <a:tr h="351790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>
                          <a:latin typeface="Garamond" panose="02020404030301010803" pitchFamily="18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4,3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358015"/>
                  </a:ext>
                </a:extLst>
              </a:tr>
              <a:tr h="351790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dirty="0">
                          <a:latin typeface="Garamond" panose="02020404030301010803" pitchFamily="18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2,2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3,2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36932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FC3A556A-3BEE-469B-D48A-360BA7D47C48}"/>
              </a:ext>
            </a:extLst>
          </p:cNvPr>
          <p:cNvSpPr txBox="1"/>
          <p:nvPr/>
        </p:nvSpPr>
        <p:spPr>
          <a:xfrm>
            <a:off x="838200" y="1879600"/>
            <a:ext cx="10515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latin typeface="Garamond" panose="02020404030301010803" pitchFamily="18" charset="0"/>
              </a:rPr>
              <a:t>Ejercicio 1: </a:t>
            </a:r>
            <a:r>
              <a:rPr lang="es-CL" sz="2000" dirty="0">
                <a:latin typeface="Garamond" panose="02020404030301010803" pitchFamily="18" charset="0"/>
              </a:rPr>
              <a:t>Considere el siguiente juego y determine el la matriz de pago resultante con la eliminación de estrategias dominadas.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B009026-E714-CC6F-9402-E9201EE52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48673" y="3357538"/>
            <a:ext cx="6849135" cy="15178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B0A9AD7-E493-7AB6-EAB8-7BD271D96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6884" y="3357538"/>
            <a:ext cx="6849135" cy="151789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0D99CABE-1B2C-E887-4337-C4B78DA60C42}"/>
              </a:ext>
            </a:extLst>
          </p:cNvPr>
          <p:cNvCxnSpPr>
            <a:cxnSpLocks/>
          </p:cNvCxnSpPr>
          <p:nvPr/>
        </p:nvCxnSpPr>
        <p:spPr>
          <a:xfrm>
            <a:off x="5524500" y="3619500"/>
            <a:ext cx="33401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C44147AC-B16F-12C6-18BD-2C56A33FC2C0}"/>
              </a:ext>
            </a:extLst>
          </p:cNvPr>
          <p:cNvCxnSpPr>
            <a:cxnSpLocks/>
            <a:endCxn id="5" idx="2"/>
          </p:cNvCxnSpPr>
          <p:nvPr/>
        </p:nvCxnSpPr>
        <p:spPr>
          <a:xfrm>
            <a:off x="6096000" y="3429000"/>
            <a:ext cx="0" cy="10972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FB0B28DA-66A1-6DD0-BC1C-DEED305760AD}"/>
              </a:ext>
            </a:extLst>
          </p:cNvPr>
          <p:cNvCxnSpPr>
            <a:cxnSpLocks/>
          </p:cNvCxnSpPr>
          <p:nvPr/>
        </p:nvCxnSpPr>
        <p:spPr>
          <a:xfrm>
            <a:off x="5524500" y="4330700"/>
            <a:ext cx="33401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947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Eliminación de Estrategias Dominadas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FF2246BC-3B05-E0B3-C07E-7F2511BB2A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594263"/>
              </p:ext>
            </p:extLst>
          </p:nvPr>
        </p:nvGraphicFramePr>
        <p:xfrm>
          <a:off x="3073400" y="2697480"/>
          <a:ext cx="60452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9040">
                  <a:extLst>
                    <a:ext uri="{9D8B030D-6E8A-4147-A177-3AD203B41FA5}">
                      <a16:colId xmlns:a16="http://schemas.microsoft.com/office/drawing/2014/main" val="2346584884"/>
                    </a:ext>
                  </a:extLst>
                </a:gridCol>
                <a:gridCol w="1209040">
                  <a:extLst>
                    <a:ext uri="{9D8B030D-6E8A-4147-A177-3AD203B41FA5}">
                      <a16:colId xmlns:a16="http://schemas.microsoft.com/office/drawing/2014/main" val="1909529674"/>
                    </a:ext>
                  </a:extLst>
                </a:gridCol>
                <a:gridCol w="1209040">
                  <a:extLst>
                    <a:ext uri="{9D8B030D-6E8A-4147-A177-3AD203B41FA5}">
                      <a16:colId xmlns:a16="http://schemas.microsoft.com/office/drawing/2014/main" val="1749571797"/>
                    </a:ext>
                  </a:extLst>
                </a:gridCol>
                <a:gridCol w="1209040">
                  <a:extLst>
                    <a:ext uri="{9D8B030D-6E8A-4147-A177-3AD203B41FA5}">
                      <a16:colId xmlns:a16="http://schemas.microsoft.com/office/drawing/2014/main" val="1514523206"/>
                    </a:ext>
                  </a:extLst>
                </a:gridCol>
                <a:gridCol w="1209040">
                  <a:extLst>
                    <a:ext uri="{9D8B030D-6E8A-4147-A177-3AD203B41FA5}">
                      <a16:colId xmlns:a16="http://schemas.microsoft.com/office/drawing/2014/main" val="2302747895"/>
                    </a:ext>
                  </a:extLst>
                </a:gridCol>
              </a:tblGrid>
              <a:tr h="351790">
                <a:tc rowSpan="5">
                  <a:txBody>
                    <a:bodyPr/>
                    <a:lstStyle/>
                    <a:p>
                      <a:r>
                        <a:rPr lang="es-CL" dirty="0">
                          <a:latin typeface="Garamond" panose="02020404030301010803" pitchFamily="18" charset="0"/>
                        </a:rPr>
                        <a:t>Jugador A</a:t>
                      </a: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Jugador B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s-CL" dirty="0"/>
                        <a:t>Individuo B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14411"/>
                  </a:ext>
                </a:extLst>
              </a:tr>
              <a:tr h="351790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C2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C3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034209"/>
                  </a:ext>
                </a:extLst>
              </a:tr>
              <a:tr h="351790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>
                          <a:latin typeface="Garamond" panose="02020404030301010803" pitchFamily="18" charset="0"/>
                        </a:rPr>
                        <a:t>F1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8,2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4,0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406692"/>
                  </a:ext>
                </a:extLst>
              </a:tr>
              <a:tr h="351790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>
                          <a:latin typeface="Garamond" panose="02020404030301010803" pitchFamily="18" charset="0"/>
                        </a:rPr>
                        <a:t>F2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5,1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1,0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358015"/>
                  </a:ext>
                </a:extLst>
              </a:tr>
              <a:tr h="351790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dirty="0">
                          <a:latin typeface="Garamond" panose="02020404030301010803" pitchFamily="18" charset="0"/>
                        </a:rPr>
                        <a:t>F3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0,100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9,0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36932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FC3A556A-3BEE-469B-D48A-360BA7D47C48}"/>
              </a:ext>
            </a:extLst>
          </p:cNvPr>
          <p:cNvSpPr txBox="1"/>
          <p:nvPr/>
        </p:nvSpPr>
        <p:spPr>
          <a:xfrm>
            <a:off x="838200" y="1879600"/>
            <a:ext cx="10515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latin typeface="Garamond" panose="02020404030301010803" pitchFamily="18" charset="0"/>
              </a:rPr>
              <a:t>Ejercicio 2: </a:t>
            </a:r>
            <a:r>
              <a:rPr lang="es-CL" sz="2000" dirty="0">
                <a:latin typeface="Garamond" panose="02020404030301010803" pitchFamily="18" charset="0"/>
              </a:rPr>
              <a:t>Considere el siguiente juego y determine el la matriz de pago resultante con la eliminación de estrategias dominadas.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B009026-E714-CC6F-9402-E9201EE52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48673" y="3357538"/>
            <a:ext cx="6849135" cy="15178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B0A9AD7-E493-7AB6-EAB8-7BD271D96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6884" y="3357538"/>
            <a:ext cx="6849135" cy="15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490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Eliminación de Estrategias Dominadas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FF2246BC-3B05-E0B3-C07E-7F2511BB2A47}"/>
              </a:ext>
            </a:extLst>
          </p:cNvPr>
          <p:cNvGraphicFramePr>
            <a:graphicFrameLocks noGrp="1"/>
          </p:cNvGraphicFramePr>
          <p:nvPr/>
        </p:nvGraphicFramePr>
        <p:xfrm>
          <a:off x="3073400" y="2697480"/>
          <a:ext cx="60452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9040">
                  <a:extLst>
                    <a:ext uri="{9D8B030D-6E8A-4147-A177-3AD203B41FA5}">
                      <a16:colId xmlns:a16="http://schemas.microsoft.com/office/drawing/2014/main" val="2346584884"/>
                    </a:ext>
                  </a:extLst>
                </a:gridCol>
                <a:gridCol w="1209040">
                  <a:extLst>
                    <a:ext uri="{9D8B030D-6E8A-4147-A177-3AD203B41FA5}">
                      <a16:colId xmlns:a16="http://schemas.microsoft.com/office/drawing/2014/main" val="1909529674"/>
                    </a:ext>
                  </a:extLst>
                </a:gridCol>
                <a:gridCol w="1209040">
                  <a:extLst>
                    <a:ext uri="{9D8B030D-6E8A-4147-A177-3AD203B41FA5}">
                      <a16:colId xmlns:a16="http://schemas.microsoft.com/office/drawing/2014/main" val="1749571797"/>
                    </a:ext>
                  </a:extLst>
                </a:gridCol>
                <a:gridCol w="1209040">
                  <a:extLst>
                    <a:ext uri="{9D8B030D-6E8A-4147-A177-3AD203B41FA5}">
                      <a16:colId xmlns:a16="http://schemas.microsoft.com/office/drawing/2014/main" val="1514523206"/>
                    </a:ext>
                  </a:extLst>
                </a:gridCol>
                <a:gridCol w="1209040">
                  <a:extLst>
                    <a:ext uri="{9D8B030D-6E8A-4147-A177-3AD203B41FA5}">
                      <a16:colId xmlns:a16="http://schemas.microsoft.com/office/drawing/2014/main" val="2302747895"/>
                    </a:ext>
                  </a:extLst>
                </a:gridCol>
              </a:tblGrid>
              <a:tr h="351790">
                <a:tc rowSpan="5">
                  <a:txBody>
                    <a:bodyPr/>
                    <a:lstStyle/>
                    <a:p>
                      <a:r>
                        <a:rPr lang="es-CL" dirty="0">
                          <a:latin typeface="Garamond" panose="02020404030301010803" pitchFamily="18" charset="0"/>
                        </a:rPr>
                        <a:t>Jugador A</a:t>
                      </a: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Jugador B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s-CL" dirty="0"/>
                        <a:t>Individuo B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14411"/>
                  </a:ext>
                </a:extLst>
              </a:tr>
              <a:tr h="351790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C2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C3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034209"/>
                  </a:ext>
                </a:extLst>
              </a:tr>
              <a:tr h="351790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>
                          <a:latin typeface="Garamond" panose="02020404030301010803" pitchFamily="18" charset="0"/>
                        </a:rPr>
                        <a:t>F1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8,2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4,0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406692"/>
                  </a:ext>
                </a:extLst>
              </a:tr>
              <a:tr h="351790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>
                          <a:latin typeface="Garamond" panose="02020404030301010803" pitchFamily="18" charset="0"/>
                        </a:rPr>
                        <a:t>F2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5,1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1,0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358015"/>
                  </a:ext>
                </a:extLst>
              </a:tr>
              <a:tr h="351790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dirty="0">
                          <a:latin typeface="Garamond" panose="02020404030301010803" pitchFamily="18" charset="0"/>
                        </a:rPr>
                        <a:t>F3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0,100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9,0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36932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FC3A556A-3BEE-469B-D48A-360BA7D47C48}"/>
              </a:ext>
            </a:extLst>
          </p:cNvPr>
          <p:cNvSpPr txBox="1"/>
          <p:nvPr/>
        </p:nvSpPr>
        <p:spPr>
          <a:xfrm>
            <a:off x="838200" y="1879600"/>
            <a:ext cx="10515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latin typeface="Garamond" panose="02020404030301010803" pitchFamily="18" charset="0"/>
              </a:rPr>
              <a:t>Ejercicio 2: </a:t>
            </a:r>
            <a:r>
              <a:rPr lang="es-CL" sz="2000" dirty="0">
                <a:latin typeface="Garamond" panose="02020404030301010803" pitchFamily="18" charset="0"/>
              </a:rPr>
              <a:t>Considere el siguiente juego y determine el la matriz de pago resultante con la eliminación de estrategias dominadas.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B009026-E714-CC6F-9402-E9201EE52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48673" y="3357538"/>
            <a:ext cx="6849135" cy="15178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B0A9AD7-E493-7AB6-EAB8-7BD271D96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6884" y="3357538"/>
            <a:ext cx="6849135" cy="151789"/>
          </a:xfrm>
          <a:prstGeom prst="rect">
            <a:avLst/>
          </a:prstGeom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163E2EC7-2A62-2B56-45AF-F9837D694152}"/>
              </a:ext>
            </a:extLst>
          </p:cNvPr>
          <p:cNvCxnSpPr>
            <a:cxnSpLocks/>
          </p:cNvCxnSpPr>
          <p:nvPr/>
        </p:nvCxnSpPr>
        <p:spPr>
          <a:xfrm>
            <a:off x="8521700" y="3429000"/>
            <a:ext cx="0" cy="10972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8BFDBA7F-DC63-AB17-CB2B-CE890F16A0CA}"/>
              </a:ext>
            </a:extLst>
          </p:cNvPr>
          <p:cNvCxnSpPr>
            <a:cxnSpLocks/>
          </p:cNvCxnSpPr>
          <p:nvPr/>
        </p:nvCxnSpPr>
        <p:spPr>
          <a:xfrm>
            <a:off x="5524500" y="4330700"/>
            <a:ext cx="33401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9E20060D-6F02-C770-37E7-F226BEBAA670}"/>
              </a:ext>
            </a:extLst>
          </p:cNvPr>
          <p:cNvCxnSpPr>
            <a:cxnSpLocks/>
          </p:cNvCxnSpPr>
          <p:nvPr/>
        </p:nvCxnSpPr>
        <p:spPr>
          <a:xfrm>
            <a:off x="7289800" y="3429000"/>
            <a:ext cx="0" cy="10972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482B4E26-E6D4-E90A-8DDA-C97DFB974F29}"/>
              </a:ext>
            </a:extLst>
          </p:cNvPr>
          <p:cNvCxnSpPr>
            <a:cxnSpLocks/>
          </p:cNvCxnSpPr>
          <p:nvPr/>
        </p:nvCxnSpPr>
        <p:spPr>
          <a:xfrm>
            <a:off x="5524500" y="3962400"/>
            <a:ext cx="33401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203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E6D54D-E3D3-180F-4E14-E4314EE0A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056" y="2766218"/>
            <a:ext cx="7367888" cy="1325563"/>
          </a:xfrm>
        </p:spPr>
        <p:txBody>
          <a:bodyPr>
            <a:normAutofit/>
          </a:bodyPr>
          <a:lstStyle/>
          <a:p>
            <a:pPr algn="ctr"/>
            <a:r>
              <a:rPr lang="es-CL" sz="40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Teoría de Juegos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B2B26F4-B86D-42B7-AEC4-867E1C400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968151" y="2818690"/>
            <a:ext cx="8255696" cy="18296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B40EF21-2997-D50E-FC0D-740CD03DA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968151" y="3779160"/>
            <a:ext cx="8255696" cy="18296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9890933-BC05-2799-6C0B-E793B30F1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48673" y="3357538"/>
            <a:ext cx="6849135" cy="15178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F8DA84B-DD2B-2E85-F3B6-5554F010F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6884" y="3357538"/>
            <a:ext cx="6849135" cy="15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89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Eliminación de Estrategias Dominadas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FF2246BC-3B05-E0B3-C07E-7F2511BB2A47}"/>
              </a:ext>
            </a:extLst>
          </p:cNvPr>
          <p:cNvGraphicFramePr>
            <a:graphicFrameLocks noGrp="1"/>
          </p:cNvGraphicFramePr>
          <p:nvPr/>
        </p:nvGraphicFramePr>
        <p:xfrm>
          <a:off x="3073400" y="2697480"/>
          <a:ext cx="604519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533">
                  <a:extLst>
                    <a:ext uri="{9D8B030D-6E8A-4147-A177-3AD203B41FA5}">
                      <a16:colId xmlns:a16="http://schemas.microsoft.com/office/drawing/2014/main" val="2346584884"/>
                    </a:ext>
                  </a:extLst>
                </a:gridCol>
                <a:gridCol w="1007533">
                  <a:extLst>
                    <a:ext uri="{9D8B030D-6E8A-4147-A177-3AD203B41FA5}">
                      <a16:colId xmlns:a16="http://schemas.microsoft.com/office/drawing/2014/main" val="1909529674"/>
                    </a:ext>
                  </a:extLst>
                </a:gridCol>
                <a:gridCol w="1007533">
                  <a:extLst>
                    <a:ext uri="{9D8B030D-6E8A-4147-A177-3AD203B41FA5}">
                      <a16:colId xmlns:a16="http://schemas.microsoft.com/office/drawing/2014/main" val="1749571797"/>
                    </a:ext>
                  </a:extLst>
                </a:gridCol>
                <a:gridCol w="1007533">
                  <a:extLst>
                    <a:ext uri="{9D8B030D-6E8A-4147-A177-3AD203B41FA5}">
                      <a16:colId xmlns:a16="http://schemas.microsoft.com/office/drawing/2014/main" val="1514523206"/>
                    </a:ext>
                  </a:extLst>
                </a:gridCol>
                <a:gridCol w="1007533">
                  <a:extLst>
                    <a:ext uri="{9D8B030D-6E8A-4147-A177-3AD203B41FA5}">
                      <a16:colId xmlns:a16="http://schemas.microsoft.com/office/drawing/2014/main" val="2302747895"/>
                    </a:ext>
                  </a:extLst>
                </a:gridCol>
                <a:gridCol w="1007533">
                  <a:extLst>
                    <a:ext uri="{9D8B030D-6E8A-4147-A177-3AD203B41FA5}">
                      <a16:colId xmlns:a16="http://schemas.microsoft.com/office/drawing/2014/main" val="3452077763"/>
                    </a:ext>
                  </a:extLst>
                </a:gridCol>
              </a:tblGrid>
              <a:tr h="351790">
                <a:tc rowSpan="6">
                  <a:txBody>
                    <a:bodyPr/>
                    <a:lstStyle/>
                    <a:p>
                      <a:r>
                        <a:rPr lang="es-CL" dirty="0">
                          <a:latin typeface="Garamond" panose="02020404030301010803" pitchFamily="18" charset="0"/>
                        </a:rPr>
                        <a:t>Jugador A</a:t>
                      </a: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Jugador B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s-CL" dirty="0"/>
                        <a:t>Individuo B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L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14411"/>
                  </a:ext>
                </a:extLst>
              </a:tr>
              <a:tr h="351790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C2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C3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C4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034209"/>
                  </a:ext>
                </a:extLst>
              </a:tr>
              <a:tr h="351790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>
                          <a:latin typeface="Garamond" panose="02020404030301010803" pitchFamily="18" charset="0"/>
                        </a:rPr>
                        <a:t>F1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7,0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10,100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15,104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2,3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406692"/>
                  </a:ext>
                </a:extLst>
              </a:tr>
              <a:tr h="351790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>
                          <a:latin typeface="Garamond" panose="02020404030301010803" pitchFamily="18" charset="0"/>
                        </a:rPr>
                        <a:t>F2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0,16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10,0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0,15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0,4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358015"/>
                  </a:ext>
                </a:extLst>
              </a:tr>
              <a:tr h="351790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dirty="0">
                          <a:latin typeface="Garamond" panose="02020404030301010803" pitchFamily="18" charset="0"/>
                        </a:rPr>
                        <a:t>F3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20,9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11,10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0,5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36932"/>
                  </a:ext>
                </a:extLst>
              </a:tr>
              <a:tr h="351790">
                <a:tc vMerge="1">
                  <a:txBody>
                    <a:bodyPr/>
                    <a:lstStyle/>
                    <a:p>
                      <a:endParaRPr lang="es-CL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dirty="0">
                          <a:latin typeface="Garamond" panose="02020404030301010803" pitchFamily="18" charset="0"/>
                        </a:rPr>
                        <a:t>F4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14,20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2,300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10,7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10,6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4213930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FC3A556A-3BEE-469B-D48A-360BA7D47C48}"/>
              </a:ext>
            </a:extLst>
          </p:cNvPr>
          <p:cNvSpPr txBox="1"/>
          <p:nvPr/>
        </p:nvSpPr>
        <p:spPr>
          <a:xfrm>
            <a:off x="838200" y="1879600"/>
            <a:ext cx="10515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latin typeface="Garamond" panose="02020404030301010803" pitchFamily="18" charset="0"/>
              </a:rPr>
              <a:t>Ejercicio 3: </a:t>
            </a:r>
            <a:r>
              <a:rPr lang="es-CL" sz="2000" dirty="0">
                <a:latin typeface="Garamond" panose="02020404030301010803" pitchFamily="18" charset="0"/>
              </a:rPr>
              <a:t>Considere el siguiente juego y determine el la matriz de pago resultante con la eliminación de estrategias dominadas.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B009026-E714-CC6F-9402-E9201EE52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48673" y="3357538"/>
            <a:ext cx="6849135" cy="15178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B0A9AD7-E493-7AB6-EAB8-7BD271D96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6884" y="3357538"/>
            <a:ext cx="6849135" cy="15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26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Eliminación de Estrategias Dominadas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FF2246BC-3B05-E0B3-C07E-7F2511BB2A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776157"/>
              </p:ext>
            </p:extLst>
          </p:nvPr>
        </p:nvGraphicFramePr>
        <p:xfrm>
          <a:off x="3073400" y="2697480"/>
          <a:ext cx="604519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533">
                  <a:extLst>
                    <a:ext uri="{9D8B030D-6E8A-4147-A177-3AD203B41FA5}">
                      <a16:colId xmlns:a16="http://schemas.microsoft.com/office/drawing/2014/main" val="2346584884"/>
                    </a:ext>
                  </a:extLst>
                </a:gridCol>
                <a:gridCol w="1007533">
                  <a:extLst>
                    <a:ext uri="{9D8B030D-6E8A-4147-A177-3AD203B41FA5}">
                      <a16:colId xmlns:a16="http://schemas.microsoft.com/office/drawing/2014/main" val="1909529674"/>
                    </a:ext>
                  </a:extLst>
                </a:gridCol>
                <a:gridCol w="1007533">
                  <a:extLst>
                    <a:ext uri="{9D8B030D-6E8A-4147-A177-3AD203B41FA5}">
                      <a16:colId xmlns:a16="http://schemas.microsoft.com/office/drawing/2014/main" val="1749571797"/>
                    </a:ext>
                  </a:extLst>
                </a:gridCol>
                <a:gridCol w="1007533">
                  <a:extLst>
                    <a:ext uri="{9D8B030D-6E8A-4147-A177-3AD203B41FA5}">
                      <a16:colId xmlns:a16="http://schemas.microsoft.com/office/drawing/2014/main" val="1514523206"/>
                    </a:ext>
                  </a:extLst>
                </a:gridCol>
                <a:gridCol w="1007533">
                  <a:extLst>
                    <a:ext uri="{9D8B030D-6E8A-4147-A177-3AD203B41FA5}">
                      <a16:colId xmlns:a16="http://schemas.microsoft.com/office/drawing/2014/main" val="2302747895"/>
                    </a:ext>
                  </a:extLst>
                </a:gridCol>
                <a:gridCol w="1007533">
                  <a:extLst>
                    <a:ext uri="{9D8B030D-6E8A-4147-A177-3AD203B41FA5}">
                      <a16:colId xmlns:a16="http://schemas.microsoft.com/office/drawing/2014/main" val="3452077763"/>
                    </a:ext>
                  </a:extLst>
                </a:gridCol>
              </a:tblGrid>
              <a:tr h="351790">
                <a:tc rowSpan="6"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Jugador A</a:t>
                      </a: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Jugador B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s-CL" dirty="0"/>
                        <a:t>Individuo B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L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14411"/>
                  </a:ext>
                </a:extLst>
              </a:tr>
              <a:tr h="351790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C2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C3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C4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034209"/>
                  </a:ext>
                </a:extLst>
              </a:tr>
              <a:tr h="351790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>
                          <a:latin typeface="Garamond" panose="02020404030301010803" pitchFamily="18" charset="0"/>
                        </a:rPr>
                        <a:t>F1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7,0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10,100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15,104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2,3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406692"/>
                  </a:ext>
                </a:extLst>
              </a:tr>
              <a:tr h="351790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>
                          <a:latin typeface="Garamond" panose="02020404030301010803" pitchFamily="18" charset="0"/>
                        </a:rPr>
                        <a:t>F2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0,16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10,0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0,15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0,4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358015"/>
                  </a:ext>
                </a:extLst>
              </a:tr>
              <a:tr h="351790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dirty="0">
                          <a:latin typeface="Garamond" panose="02020404030301010803" pitchFamily="18" charset="0"/>
                        </a:rPr>
                        <a:t>F3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20,9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11,10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0,5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36932"/>
                  </a:ext>
                </a:extLst>
              </a:tr>
              <a:tr h="351790">
                <a:tc vMerge="1">
                  <a:txBody>
                    <a:bodyPr/>
                    <a:lstStyle/>
                    <a:p>
                      <a:endParaRPr lang="es-CL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dirty="0">
                          <a:latin typeface="Garamond" panose="02020404030301010803" pitchFamily="18" charset="0"/>
                        </a:rPr>
                        <a:t>F4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14,20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2,300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10,7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10,6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4213930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FC3A556A-3BEE-469B-D48A-360BA7D47C48}"/>
              </a:ext>
            </a:extLst>
          </p:cNvPr>
          <p:cNvSpPr txBox="1"/>
          <p:nvPr/>
        </p:nvSpPr>
        <p:spPr>
          <a:xfrm>
            <a:off x="838200" y="1879600"/>
            <a:ext cx="10515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latin typeface="Garamond" panose="02020404030301010803" pitchFamily="18" charset="0"/>
              </a:rPr>
              <a:t>Ejercicio 3: </a:t>
            </a:r>
            <a:r>
              <a:rPr lang="es-CL" sz="2000" dirty="0">
                <a:latin typeface="Garamond" panose="02020404030301010803" pitchFamily="18" charset="0"/>
              </a:rPr>
              <a:t>Considere el siguiente juego y determine el la matriz de pago resultante con la eliminación de estrategias dominadas.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B009026-E714-CC6F-9402-E9201EE52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48673" y="3357538"/>
            <a:ext cx="6849135" cy="15178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B0A9AD7-E493-7AB6-EAB8-7BD271D96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6884" y="3357538"/>
            <a:ext cx="6849135" cy="151789"/>
          </a:xfrm>
          <a:prstGeom prst="rect">
            <a:avLst/>
          </a:prstGeom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9C9EB5F3-CDAD-503B-DA44-CD344D97F8EB}"/>
              </a:ext>
            </a:extLst>
          </p:cNvPr>
          <p:cNvCxnSpPr>
            <a:cxnSpLocks/>
          </p:cNvCxnSpPr>
          <p:nvPr/>
        </p:nvCxnSpPr>
        <p:spPr>
          <a:xfrm>
            <a:off x="8623300" y="3429000"/>
            <a:ext cx="0" cy="1463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9E2637C0-8E21-321F-1DBB-8EDF99667DFA}"/>
              </a:ext>
            </a:extLst>
          </p:cNvPr>
          <p:cNvCxnSpPr>
            <a:cxnSpLocks/>
          </p:cNvCxnSpPr>
          <p:nvPr/>
        </p:nvCxnSpPr>
        <p:spPr>
          <a:xfrm>
            <a:off x="5143500" y="4711700"/>
            <a:ext cx="39750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785B7529-A474-3001-76E3-CE656481B922}"/>
              </a:ext>
            </a:extLst>
          </p:cNvPr>
          <p:cNvCxnSpPr>
            <a:cxnSpLocks/>
          </p:cNvCxnSpPr>
          <p:nvPr/>
        </p:nvCxnSpPr>
        <p:spPr>
          <a:xfrm>
            <a:off x="6553200" y="3429000"/>
            <a:ext cx="0" cy="1463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D63A9BFD-59B8-9EAE-C3A0-F849732CD5D0}"/>
              </a:ext>
            </a:extLst>
          </p:cNvPr>
          <p:cNvCxnSpPr>
            <a:cxnSpLocks/>
          </p:cNvCxnSpPr>
          <p:nvPr/>
        </p:nvCxnSpPr>
        <p:spPr>
          <a:xfrm>
            <a:off x="5143500" y="3987800"/>
            <a:ext cx="39750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047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696" y="3095889"/>
            <a:ext cx="8567803" cy="666221"/>
          </a:xfrm>
        </p:spPr>
        <p:txBody>
          <a:bodyPr>
            <a:noAutofit/>
          </a:bodyPr>
          <a:lstStyle/>
          <a:p>
            <a:pPr algn="ctr"/>
            <a:r>
              <a:rPr lang="es-ES_tradnl" sz="3200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Equilibrio de Nash con Estrategias Mixtas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0A6353C-351E-022B-D71B-3200D2A62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098" y="2811072"/>
            <a:ext cx="8567803" cy="18987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61914AF-353E-DD17-F26B-0A6B912C5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097" y="3762110"/>
            <a:ext cx="8567803" cy="18987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489C9AF-CD33-AECF-EECB-5A971E46F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48673" y="3357538"/>
            <a:ext cx="6849135" cy="15178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672B355-1B26-6ED1-8F6F-CBDE35056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6884" y="3357538"/>
            <a:ext cx="6849135" cy="15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0118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Equilibrio de Nash en Estrategias Mixtas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4627A0-887F-4F4E-B28B-BEBC1EA66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rgbClr val="0070C0"/>
              </a:buClr>
              <a:buSzPct val="150000"/>
              <a:buNone/>
            </a:pPr>
            <a:r>
              <a:rPr lang="es-ES_tradnl" sz="2000" dirty="0">
                <a:latin typeface="Garamond" panose="02020404030301010803" pitchFamily="18" charset="0"/>
                <a:cs typeface="Arial" panose="020B0604020202020204" pitchFamily="34" charset="0"/>
              </a:rPr>
              <a:t>Hasta el momento hemos estudiado equilibrios de Nash en estrategias puras, es decir, asignábamos probabilidad 1 a la estrategia que elegían los jugadores. </a:t>
            </a:r>
          </a:p>
          <a:p>
            <a:pPr marL="0" indent="0">
              <a:buClr>
                <a:srgbClr val="0070C0"/>
              </a:buClr>
              <a:buSzPct val="150000"/>
              <a:buNone/>
            </a:pPr>
            <a:endParaRPr lang="es-ES_tradnl" sz="20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indent="0" algn="ctr">
              <a:buClr>
                <a:srgbClr val="0070C0"/>
              </a:buClr>
              <a:buSzPct val="150000"/>
              <a:buNone/>
            </a:pPr>
            <a:r>
              <a:rPr lang="es-ES_tradnl" b="1" dirty="0">
                <a:latin typeface="Garamond" panose="02020404030301010803" pitchFamily="18" charset="0"/>
                <a:cs typeface="Arial" panose="020B0604020202020204" pitchFamily="34" charset="0"/>
              </a:rPr>
              <a:t>En la realidad ¿las empresas cuentan con información completa para asignar probabilidad 1 a las estrategias de sus rivales?</a:t>
            </a:r>
          </a:p>
          <a:p>
            <a:pPr marL="0" indent="0">
              <a:buClr>
                <a:srgbClr val="0070C0"/>
              </a:buClr>
              <a:buSzPct val="150000"/>
              <a:buNone/>
            </a:pPr>
            <a:endParaRPr lang="es-ES_tradnl" sz="20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indent="0">
              <a:buClr>
                <a:srgbClr val="0070C0"/>
              </a:buClr>
              <a:buSzPct val="150000"/>
              <a:buNone/>
            </a:pPr>
            <a:r>
              <a:rPr lang="es-ES_tradnl" sz="2000" dirty="0">
                <a:latin typeface="Garamond" panose="02020404030301010803" pitchFamily="18" charset="0"/>
                <a:cs typeface="Arial" panose="020B0604020202020204" pitchFamily="34" charset="0"/>
              </a:rPr>
              <a:t>Estrategias mixtas: </a:t>
            </a:r>
          </a:p>
          <a:p>
            <a:pPr marL="0" indent="0" algn="just">
              <a:buClr>
                <a:srgbClr val="0070C0"/>
              </a:buClr>
              <a:buSzPct val="150000"/>
              <a:buNone/>
            </a:pPr>
            <a:r>
              <a:rPr lang="es-ES_tradnl" sz="2000" dirty="0">
                <a:latin typeface="Garamond" panose="02020404030301010803" pitchFamily="18" charset="0"/>
                <a:cs typeface="Arial" panose="020B0604020202020204" pitchFamily="34" charset="0"/>
              </a:rPr>
              <a:t>Se caracterizan por signa una distribución de probabilidades sobre el set de estrategias disponibles. Una estrategia mixta es aquella en la que el jugador asigna una probabilidad estrictamente positiva a cada estrategia pura.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B5B457C-47DA-7E4E-CF8B-D2FDA4D77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48673" y="3357538"/>
            <a:ext cx="6849135" cy="15178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EF9AFF1-27A4-112F-0108-F85E9F4E9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6884" y="3357538"/>
            <a:ext cx="6849135" cy="15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15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Equilibrio de Nash en Estrategias Mixtas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64627A0-887F-4F4E-B28B-BEBC1EA669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Clr>
                    <a:srgbClr val="0070C0"/>
                  </a:buClr>
                  <a:buSzPct val="150000"/>
                  <a:buNone/>
                </a:pPr>
                <a:r>
                  <a:rPr lang="es-ES_tradnl" sz="2000" dirty="0">
                    <a:latin typeface="Garamond" panose="02020404030301010803" pitchFamily="18" charset="0"/>
                    <a:cs typeface="Arial" panose="020B0604020202020204" pitchFamily="34" charset="0"/>
                  </a:rPr>
                  <a:t>Definición Formal:</a:t>
                </a:r>
              </a:p>
              <a:p>
                <a:pPr marL="0" indent="0">
                  <a:buClr>
                    <a:srgbClr val="0070C0"/>
                  </a:buClr>
                  <a:buSzPct val="150000"/>
                  <a:buNone/>
                </a:pPr>
                <a:r>
                  <a:rPr lang="es-ES_tradnl" sz="2000" dirty="0">
                    <a:latin typeface="Garamond" panose="02020404030301010803" pitchFamily="18" charset="0"/>
                    <a:cs typeface="Arial" panose="020B0604020202020204" pitchFamily="34" charset="0"/>
                  </a:rPr>
                  <a:t>En u juego de dos jugadores en forma normal </a:t>
                </a:r>
                <a14:m>
                  <m:oMath xmlns:m="http://schemas.openxmlformats.org/officeDocument/2006/math">
                    <m:r>
                      <a:rPr lang="es-E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es-E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s-E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s-E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s-E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s-E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s-E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s-E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s-E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s-E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s-E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s-E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s-E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s-E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s-E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s-E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s-E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s-E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(</m:t>
                    </m:r>
                    <m:sSubSup>
                      <m:sSubSupPr>
                        <m:ctrlPr>
                          <a:rPr lang="es-E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s-E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s-E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  <m:sup>
                        <m:r>
                          <a:rPr lang="es-E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bSup>
                    <m:r>
                      <a:rPr lang="es-E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Sup>
                      <m:sSubSupPr>
                        <m:ctrlPr>
                          <a:rPr lang="es-E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s-E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s-E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s-E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bSup>
                    <m:r>
                      <a:rPr lang="es-E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s-ES_tradnl" sz="2000" dirty="0">
                    <a:latin typeface="Garamond" panose="02020404030301010803" pitchFamily="18" charset="0"/>
                    <a:cs typeface="Arial" panose="020B0604020202020204" pitchFamily="34" charset="0"/>
                  </a:rPr>
                  <a:t> es un equilibrio de Nash en estrategias mixtas si:</a:t>
                </a:r>
              </a:p>
              <a:p>
                <a:pPr marL="0" indent="0">
                  <a:buClr>
                    <a:srgbClr val="0070C0"/>
                  </a:buClr>
                  <a:buSzPct val="15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s-ES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Sup>
                        <m:sSubSupPr>
                          <m:ctrlPr>
                            <a:rPr lang="es-E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s-E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s-E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s-E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bSup>
                      <m:r>
                        <a:rPr lang="es-ES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sSubSup>
                        <m:sSubSupPr>
                          <m:ctrlPr>
                            <a:rPr lang="es-E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s-E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  <m:sup>
                          <m:r>
                            <a:rPr lang="es-E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bSup>
                      <m:r>
                        <a:rPr lang="es-ES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≥</m:t>
                      </m:r>
                      <m:sSub>
                        <m:sSubPr>
                          <m:ctrlPr>
                            <a:rPr lang="es-E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s-E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s-ES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Sup>
                        <m:sSubSupPr>
                          <m:ctrlPr>
                            <a:rPr lang="es-E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s-E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s-E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  <m:r>
                            <a:rPr lang="es-E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bSup>
                      <m:r>
                        <a:rPr lang="es-ES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sSubSup>
                        <m:sSubSupPr>
                          <m:ctrlPr>
                            <a:rPr lang="es-E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s-E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s-E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  <m:sup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  <m:r>
                            <a:rPr lang="es-E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bSup>
                      <m:r>
                        <a:rPr lang="es-ES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s-ES_tradnl" sz="2000" dirty="0">
                  <a:latin typeface="Garamond" panose="02020404030301010803" pitchFamily="18" charset="0"/>
                  <a:cs typeface="Arial" panose="020B0604020202020204" pitchFamily="34" charset="0"/>
                </a:endParaRPr>
              </a:p>
              <a:p>
                <a:pPr marL="0" indent="0">
                  <a:buClr>
                    <a:srgbClr val="0070C0"/>
                  </a:buClr>
                  <a:buSzPct val="150000"/>
                  <a:buNone/>
                </a:pPr>
                <a:r>
                  <a:rPr lang="es-ES_tradnl" sz="2000" dirty="0">
                    <a:latin typeface="Garamond" panose="02020404030301010803" pitchFamily="18" charset="0"/>
                    <a:cs typeface="Arial" panose="020B0604020202020204" pitchFamily="34" charset="0"/>
                  </a:rPr>
                  <a:t>Para cada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s-E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s-E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  <m:sup>
                        <m:r>
                          <a:rPr lang="es-E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s-ES_tradnl" sz="2000" dirty="0">
                    <a:latin typeface="Garamond" panose="02020404030301010803" pitchFamily="18" charset="0"/>
                    <a:cs typeface="Arial" panose="020B0604020202020204" pitchFamily="34" charset="0"/>
                  </a:rPr>
                  <a:t> definida 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s-E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ES_tradnl" sz="2000" dirty="0">
                    <a:latin typeface="Garamond" panose="02020404030301010803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Clr>
                    <a:srgbClr val="0070C0"/>
                  </a:buClr>
                  <a:buSzPct val="150000"/>
                  <a:buNone/>
                </a:pPr>
                <a:r>
                  <a:rPr lang="es-ES_tradnl" sz="2000" dirty="0">
                    <a:latin typeface="Garamond" panose="02020404030301010803" pitchFamily="18" charset="0"/>
                    <a:cs typeface="Arial" panose="020B0604020202020204" pitchFamily="34" charset="0"/>
                  </a:rPr>
                  <a:t>Y </a:t>
                </a:r>
              </a:p>
              <a:p>
                <a:pPr marL="0" indent="0">
                  <a:buClr>
                    <a:srgbClr val="0070C0"/>
                  </a:buClr>
                  <a:buSzPct val="15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s-ES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Sup>
                        <m:sSubSupPr>
                          <m:ctrlPr>
                            <a:rPr lang="es-E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s-E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s-E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s-E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bSup>
                      <m:r>
                        <a:rPr lang="es-ES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sSubSup>
                        <m:sSubSupPr>
                          <m:ctrlPr>
                            <a:rPr lang="es-E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s-E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  <m:sup>
                          <m:r>
                            <a:rPr lang="es-E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bSup>
                      <m:r>
                        <a:rPr lang="es-ES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≥</m:t>
                      </m:r>
                      <m:sSub>
                        <m:sSubPr>
                          <m:ctrlPr>
                            <a:rPr lang="es-E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s-ES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Sup>
                        <m:sSubSupPr>
                          <m:ctrlPr>
                            <a:rPr lang="es-E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s-E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s-E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  <m:r>
                            <a:rPr lang="es-E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bSup>
                      <m:r>
                        <a:rPr lang="es-ES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sSubSup>
                        <m:sSubSupPr>
                          <m:ctrlPr>
                            <a:rPr lang="es-E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s-E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s-E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  <m:sup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  <m:r>
                            <a:rPr lang="es-E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bSup>
                      <m:r>
                        <a:rPr lang="es-ES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s-ES_tradnl" sz="2000" dirty="0">
                  <a:latin typeface="Garamond" panose="02020404030301010803" pitchFamily="18" charset="0"/>
                  <a:cs typeface="Arial" panose="020B0604020202020204" pitchFamily="34" charset="0"/>
                </a:endParaRPr>
              </a:p>
              <a:p>
                <a:pPr marL="0" indent="0">
                  <a:buClr>
                    <a:srgbClr val="0070C0"/>
                  </a:buClr>
                  <a:buSzPct val="150000"/>
                  <a:buNone/>
                </a:pPr>
                <a:r>
                  <a:rPr lang="es-ES_tradnl" sz="2000" dirty="0">
                    <a:latin typeface="Garamond" panose="02020404030301010803" pitchFamily="18" charset="0"/>
                    <a:cs typeface="Arial" panose="020B0604020202020204" pitchFamily="34" charset="0"/>
                  </a:rPr>
                  <a:t>Para cada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s-E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s-E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s-E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s-ES_tradnl" sz="2000" dirty="0">
                    <a:latin typeface="Garamond" panose="02020404030301010803" pitchFamily="18" charset="0"/>
                    <a:cs typeface="Arial" panose="020B0604020202020204" pitchFamily="34" charset="0"/>
                  </a:rPr>
                  <a:t> definida 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s-E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ES_tradnl" sz="2000" dirty="0">
                    <a:latin typeface="Garamond" panose="02020404030301010803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Clr>
                    <a:srgbClr val="0070C0"/>
                  </a:buClr>
                  <a:buSzPct val="150000"/>
                  <a:buNone/>
                </a:pPr>
                <a:endParaRPr lang="es-ES_tradnl" sz="2000" dirty="0">
                  <a:latin typeface="Garamond" panose="02020404030301010803" pitchFamily="18" charset="0"/>
                  <a:cs typeface="Arial" panose="020B0604020202020204" pitchFamily="34" charset="0"/>
                </a:endParaRPr>
              </a:p>
              <a:p>
                <a:pPr marL="0" indent="0" algn="ctr">
                  <a:buClr>
                    <a:srgbClr val="0070C0"/>
                  </a:buClr>
                  <a:buSzPct val="150000"/>
                  <a:buNone/>
                </a:pPr>
                <a:r>
                  <a:rPr lang="es-ES_tradnl" dirty="0">
                    <a:highlight>
                      <a:srgbClr val="00B0F0"/>
                    </a:highlight>
                    <a:latin typeface="Garamond" panose="02020404030301010803" pitchFamily="18" charset="0"/>
                    <a:cs typeface="Arial" panose="020B0604020202020204" pitchFamily="34" charset="0"/>
                  </a:rPr>
                  <a:t>Todo juego finito en forma normal tiene al menos un equilibrio de Nash si es posible jugar estrategias mixtas</a:t>
                </a: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64627A0-887F-4F4E-B28B-BEBC1EA669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1163" r="-1689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83A65BDE-7979-EEC5-591F-FE39F3D6E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48673" y="3357538"/>
            <a:ext cx="6849135" cy="15178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7659778-8029-DDF1-8E2A-6F43F7136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196884" y="3357538"/>
            <a:ext cx="6849135" cy="15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8303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Equilibrio de Nash en Estrategias Mixtas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64627A0-887F-4F4E-B28B-BEBC1EA669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Clr>
                    <a:srgbClr val="0070C0"/>
                  </a:buClr>
                  <a:buSzPct val="150000"/>
                  <a:buNone/>
                </a:pPr>
                <a:r>
                  <a:rPr lang="es-ES" sz="2000" dirty="0">
                    <a:latin typeface="Garamond" panose="02020404030301010803" pitchFamily="18" charset="0"/>
                    <a:cs typeface="Arial" panose="020B0604020202020204" pitchFamily="34" charset="0"/>
                  </a:rPr>
                  <a:t>Para encontrar el equilibrio resolvemos: </a:t>
                </a:r>
              </a:p>
              <a:p>
                <a:pPr>
                  <a:buClr>
                    <a:srgbClr val="0070C0"/>
                  </a:buClr>
                  <a:buSzPct val="90000"/>
                  <a:buFont typeface="Wingdings" pitchFamily="2" charset="2"/>
                  <a:buChar char="§"/>
                </a:pPr>
                <a:r>
                  <a:rPr lang="es-ES" sz="2000" dirty="0">
                    <a:latin typeface="Garamond" panose="02020404030301010803" pitchFamily="18" charset="0"/>
                    <a:cs typeface="Arial" panose="020B0604020202020204" pitchFamily="34" charset="0"/>
                  </a:rPr>
                  <a:t>Jugador 1</a:t>
                </a:r>
              </a:p>
              <a:p>
                <a:pPr marL="0" indent="0">
                  <a:buClr>
                    <a:srgbClr val="0070C0"/>
                  </a:buClr>
                  <a:buSzPct val="15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ES_tradnl" sz="2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s-ES_tradnl" sz="200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s-ES_tradnl" sz="200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s-ES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𝑈𝐸</m:t>
                          </m:r>
                          <m:d>
                            <m:d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s-ES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s-ES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𝑈𝐸</m:t>
                          </m:r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s-ES_tradnl" sz="2000" dirty="0">
                  <a:latin typeface="Garamond" panose="02020404030301010803" pitchFamily="18" charset="0"/>
                  <a:cs typeface="Arial" panose="020B0604020202020204" pitchFamily="34" charset="0"/>
                </a:endParaRPr>
              </a:p>
              <a:p>
                <a:pPr marL="0" indent="0">
                  <a:buClr>
                    <a:srgbClr val="0070C0"/>
                  </a:buClr>
                  <a:buSzPct val="150000"/>
                  <a:buNone/>
                </a:pPr>
                <a:r>
                  <a:rPr lang="es-ES_tradnl" sz="2000" dirty="0">
                    <a:latin typeface="Garamond" panose="02020404030301010803" pitchFamily="18" charset="0"/>
                    <a:cs typeface="Arial" panose="020B0604020202020204" pitchFamily="34" charset="0"/>
                  </a:rPr>
                  <a:t>Las condiciones de primer orden (CPO):</a:t>
                </a:r>
              </a:p>
              <a:p>
                <a:pPr marL="0" indent="0">
                  <a:buClr>
                    <a:srgbClr val="0070C0"/>
                  </a:buClr>
                  <a:buSzPct val="15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𝑈𝐸</m:t>
                      </m:r>
                      <m:d>
                        <m:dPr>
                          <m:ctrlP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s-ES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s-ES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𝑈𝐸</m:t>
                      </m:r>
                      <m:d>
                        <m:dPr>
                          <m:ctrlPr>
                            <a:rPr lang="es-E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s-ES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E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s-ES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ES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ES_tradnl" sz="2000" dirty="0">
                  <a:latin typeface="Garamond" panose="02020404030301010803" pitchFamily="18" charset="0"/>
                  <a:cs typeface="Arial" panose="020B0604020202020204" pitchFamily="34" charset="0"/>
                </a:endParaRPr>
              </a:p>
              <a:p>
                <a:pPr>
                  <a:buClr>
                    <a:srgbClr val="0070C0"/>
                  </a:buClr>
                  <a:buSzPct val="90000"/>
                  <a:buFont typeface="Wingdings" pitchFamily="2" charset="2"/>
                  <a:buChar char="§"/>
                </a:pPr>
                <a:r>
                  <a:rPr lang="es-ES" sz="2000" dirty="0">
                    <a:latin typeface="Garamond" panose="02020404030301010803" pitchFamily="18" charset="0"/>
                    <a:cs typeface="Arial" panose="020B0604020202020204" pitchFamily="34" charset="0"/>
                  </a:rPr>
                  <a:t>Jugador 2</a:t>
                </a:r>
              </a:p>
              <a:p>
                <a:pPr marL="0" indent="0">
                  <a:buClr>
                    <a:srgbClr val="0070C0"/>
                  </a:buClr>
                  <a:buSzPct val="15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ES_tradnl" sz="2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s-ES_tradnl" sz="200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s-ES_tradnl" sz="200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s-ES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𝑈𝐸</m:t>
                          </m:r>
                          <m:d>
                            <m:d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s-ES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s-ES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𝑈𝐸</m:t>
                          </m:r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s-ES_tradnl" sz="2000" dirty="0">
                  <a:latin typeface="Garamond" panose="02020404030301010803" pitchFamily="18" charset="0"/>
                  <a:cs typeface="Arial" panose="020B0604020202020204" pitchFamily="34" charset="0"/>
                </a:endParaRPr>
              </a:p>
              <a:p>
                <a:pPr marL="0" indent="0">
                  <a:buClr>
                    <a:srgbClr val="0070C0"/>
                  </a:buClr>
                  <a:buSzPct val="150000"/>
                  <a:buNone/>
                </a:pPr>
                <a:r>
                  <a:rPr lang="es-ES_tradnl" sz="2000" dirty="0">
                    <a:latin typeface="Garamond" panose="02020404030301010803" pitchFamily="18" charset="0"/>
                    <a:cs typeface="Arial" panose="020B0604020202020204" pitchFamily="34" charset="0"/>
                  </a:rPr>
                  <a:t>Las condiciones de primer orden (CPO):</a:t>
                </a:r>
              </a:p>
              <a:p>
                <a:pPr marL="0" indent="0">
                  <a:buClr>
                    <a:srgbClr val="0070C0"/>
                  </a:buClr>
                  <a:buSzPct val="15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𝑈𝐸</m:t>
                      </m:r>
                      <m:d>
                        <m:dPr>
                          <m:ctrlP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s-ES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s-ES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𝑈𝐸</m:t>
                      </m:r>
                      <m:d>
                        <m:dPr>
                          <m:ctrlPr>
                            <a:rPr lang="es-E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E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s-ES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ES_tradnl" sz="2000" dirty="0">
                  <a:latin typeface="Garamond" panose="02020404030301010803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64627A0-887F-4F4E-B28B-BEBC1EA669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4" t="-116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DBCCBE17-038D-EBD3-C69F-CEA039C8C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48673" y="3357538"/>
            <a:ext cx="6849135" cy="15178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37A0C98-7F54-F35A-BB2B-0314631C8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196884" y="3357538"/>
            <a:ext cx="6849135" cy="15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3092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Ejemplo - Equilibrio de Nash en Estrategias Mixtas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4627A0-887F-4F4E-B28B-BEBC1EA66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rgbClr val="0070C0"/>
              </a:buClr>
              <a:buSzPct val="150000"/>
              <a:buNone/>
            </a:pPr>
            <a:r>
              <a:rPr lang="es-ES_tradnl" sz="2400" dirty="0">
                <a:latin typeface="Garamond" panose="02020404030301010803" pitchFamily="18" charset="0"/>
                <a:cs typeface="Arial" panose="020B0604020202020204" pitchFamily="34" charset="0"/>
              </a:rPr>
              <a:t>Volvamos al ejemplo del juegos que vimos la clase anterior: </a:t>
            </a:r>
          </a:p>
          <a:p>
            <a:pPr>
              <a:buClr>
                <a:srgbClr val="0070C0"/>
              </a:buClr>
              <a:buSzPct val="90000"/>
              <a:buFont typeface="Wingdings" pitchFamily="2" charset="2"/>
              <a:buChar char="§"/>
            </a:pPr>
            <a:r>
              <a:rPr lang="es-ES_tradnl" sz="2400" dirty="0">
                <a:latin typeface="Garamond" panose="02020404030301010803" pitchFamily="18" charset="0"/>
                <a:cs typeface="Arial" panose="020B0604020202020204" pitchFamily="34" charset="0"/>
              </a:rPr>
              <a:t>Patana sabe que Bodoque sabe lo que ella hará</a:t>
            </a:r>
          </a:p>
          <a:p>
            <a:pPr>
              <a:buClr>
                <a:srgbClr val="0070C0"/>
              </a:buClr>
              <a:buSzPct val="90000"/>
              <a:buFont typeface="Wingdings" pitchFamily="2" charset="2"/>
              <a:buChar char="§"/>
            </a:pPr>
            <a:r>
              <a:rPr lang="es-ES_tradnl" sz="2400" dirty="0">
                <a:latin typeface="Garamond" panose="02020404030301010803" pitchFamily="18" charset="0"/>
                <a:cs typeface="Arial" panose="020B0604020202020204" pitchFamily="34" charset="0"/>
              </a:rPr>
              <a:t>Bodoque sabe que Patana sabe lo que el elegirá </a:t>
            </a:r>
          </a:p>
          <a:p>
            <a:pPr marL="0" indent="0">
              <a:buClr>
                <a:srgbClr val="0070C0"/>
              </a:buClr>
              <a:buSzPct val="90000"/>
              <a:buNone/>
            </a:pPr>
            <a:endParaRPr lang="es-ES_tradnl" sz="2400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B72C8DF9-6BF9-9A79-E891-E2C54412D9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151477"/>
              </p:ext>
            </p:extLst>
          </p:nvPr>
        </p:nvGraphicFramePr>
        <p:xfrm>
          <a:off x="3971329" y="3429000"/>
          <a:ext cx="444156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0391">
                  <a:extLst>
                    <a:ext uri="{9D8B030D-6E8A-4147-A177-3AD203B41FA5}">
                      <a16:colId xmlns:a16="http://schemas.microsoft.com/office/drawing/2014/main" val="4150497899"/>
                    </a:ext>
                  </a:extLst>
                </a:gridCol>
                <a:gridCol w="1110391">
                  <a:extLst>
                    <a:ext uri="{9D8B030D-6E8A-4147-A177-3AD203B41FA5}">
                      <a16:colId xmlns:a16="http://schemas.microsoft.com/office/drawing/2014/main" val="654823389"/>
                    </a:ext>
                  </a:extLst>
                </a:gridCol>
                <a:gridCol w="1110391">
                  <a:extLst>
                    <a:ext uri="{9D8B030D-6E8A-4147-A177-3AD203B41FA5}">
                      <a16:colId xmlns:a16="http://schemas.microsoft.com/office/drawing/2014/main" val="2935519598"/>
                    </a:ext>
                  </a:extLst>
                </a:gridCol>
                <a:gridCol w="1110391">
                  <a:extLst>
                    <a:ext uri="{9D8B030D-6E8A-4147-A177-3AD203B41FA5}">
                      <a16:colId xmlns:a16="http://schemas.microsoft.com/office/drawing/2014/main" val="1669491456"/>
                    </a:ext>
                  </a:extLst>
                </a:gridCol>
              </a:tblGrid>
              <a:tr h="0">
                <a:tc rowSpan="4"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Bodoque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Patana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s-CL" dirty="0"/>
                        <a:t>Prisionero 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565560"/>
                  </a:ext>
                </a:extLst>
              </a:tr>
              <a:tr h="298107">
                <a:tc vMerge="1">
                  <a:txBody>
                    <a:bodyPr/>
                    <a:lstStyle/>
                    <a:p>
                      <a:r>
                        <a:rPr lang="es-CL" dirty="0"/>
                        <a:t>Prisionero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Shopping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Estadio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879677"/>
                  </a:ext>
                </a:extLst>
              </a:tr>
              <a:tr h="298107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Shopping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(0,0)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799756"/>
                  </a:ext>
                </a:extLst>
              </a:tr>
              <a:tr h="298107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Estadios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(0,0)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(1,2)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944139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4FA8B948-27AF-2D4A-89BC-FBD5C794D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48673" y="3357538"/>
            <a:ext cx="6849135" cy="15178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B74A309-2ED7-6AF3-3AA0-53D0F8A2C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6884" y="3357538"/>
            <a:ext cx="6849135" cy="15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9336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64627A0-887F-4F4E-B28B-BEBC1EA669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>
                  <a:buClr>
                    <a:srgbClr val="0070C0"/>
                  </a:buClr>
                  <a:buSzPct val="90000"/>
                  <a:buNone/>
                </a:pPr>
                <a:r>
                  <a:rPr lang="es-ES_tradnl" sz="2400" dirty="0">
                    <a:latin typeface="Garamond" panose="02020404030301010803" pitchFamily="18" charset="0"/>
                    <a:cs typeface="Arial" panose="020B0604020202020204" pitchFamily="34" charset="0"/>
                  </a:rPr>
                  <a:t>Pero si ahora le incorporamos incertidumbre, donde ni Bodoque, ni Patana saben a ciencia cierta que elección tendrá el otro. Entonces debemos asignarle probabilidades donde: </a:t>
                </a:r>
              </a:p>
              <a:p>
                <a:pPr>
                  <a:buClr>
                    <a:srgbClr val="0070C0"/>
                  </a:buClr>
                  <a:buSzPct val="90000"/>
                  <a:buFont typeface="Wingdings" pitchFamily="2" charset="2"/>
                  <a:buChar char="§"/>
                </a:pPr>
                <a:r>
                  <a:rPr lang="es-ES_tradnl" sz="2400" dirty="0">
                    <a:latin typeface="Garamond" panose="02020404030301010803" pitchFamily="18" charset="0"/>
                    <a:cs typeface="Arial" panose="020B0604020202020204" pitchFamily="34" charset="0"/>
                  </a:rPr>
                  <a:t>Patana</a:t>
                </a:r>
              </a:p>
              <a:p>
                <a:pPr marL="0" indent="0">
                  <a:buClr>
                    <a:srgbClr val="0070C0"/>
                  </a:buClr>
                  <a:buSzPct val="90000"/>
                  <a:buNone/>
                </a:pPr>
                <a:r>
                  <a:rPr lang="es-ES_tradnl" sz="2400" dirty="0">
                    <a:latin typeface="Garamond" panose="02020404030301010803" pitchFamily="18" charset="0"/>
                    <a:cs typeface="Arial" panose="020B0604020202020204" pitchFamily="34" charset="0"/>
                  </a:rPr>
                  <a:t>Asignará una probabilidad 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</m:oMath>
                </a14:m>
                <a:r>
                  <a:rPr lang="es-ES_tradnl" sz="2400" dirty="0">
                    <a:latin typeface="Garamond" panose="02020404030301010803" pitchFamily="18" charset="0"/>
                    <a:cs typeface="Arial" panose="020B0604020202020204" pitchFamily="34" charset="0"/>
                  </a:rPr>
                  <a:t> a que Bodoque elegirá ir al Shopping y una probabilidad </a:t>
                </a:r>
                <a14:m>
                  <m:oMath xmlns:m="http://schemas.openxmlformats.org/officeDocument/2006/math">
                    <m:r>
                      <a:rPr lang="es-ES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(1−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s-ES_tradnl" sz="2400" dirty="0">
                    <a:latin typeface="Garamond" panose="02020404030301010803" pitchFamily="18" charset="0"/>
                    <a:cs typeface="Arial" panose="020B0604020202020204" pitchFamily="34" charset="0"/>
                  </a:rPr>
                  <a:t> a que decidirá ir al Estadio. Por lo tanto, la utilidad esperada de Patana en cada una de sus estrategias es: </a:t>
                </a:r>
              </a:p>
              <a:p>
                <a:pPr marL="0" indent="0">
                  <a:buClr>
                    <a:srgbClr val="0070C0"/>
                  </a:buClr>
                  <a:buSzPct val="9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𝑈</m:t>
                      </m:r>
                      <m:sSub>
                        <m:sSubPr>
                          <m:ctrlP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sub>
                      </m:sSub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𝑞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d>
                        <m:dPr>
                          <m:ctrlP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</m:d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ctrlP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1−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e>
                      </m:d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(0)</m:t>
                      </m:r>
                    </m:oMath>
                  </m:oMathPara>
                </a14:m>
                <a:endParaRPr lang="es-ES_tradnl" sz="2400" dirty="0">
                  <a:latin typeface="Garamond" panose="02020404030301010803" pitchFamily="18" charset="0"/>
                  <a:cs typeface="Arial" panose="020B0604020202020204" pitchFamily="34" charset="0"/>
                </a:endParaRPr>
              </a:p>
              <a:p>
                <a:pPr marL="0" indent="0">
                  <a:buClr>
                    <a:srgbClr val="0070C0"/>
                  </a:buClr>
                  <a:buSzPct val="9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𝑈</m:t>
                      </m:r>
                      <m:sSub>
                        <m:sSubPr>
                          <m:ctrlP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sub>
                      </m:sSub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𝑞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d>
                        <m:dPr>
                          <m:ctrlP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e>
                      </m:d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ctrlP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1−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e>
                      </m:d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d>
                        <m:dPr>
                          <m:ctrlP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s-ES" sz="2400" b="0" dirty="0">
                  <a:latin typeface="Garamond" panose="02020404030301010803" pitchFamily="18" charset="0"/>
                  <a:cs typeface="Arial" panose="020B0604020202020204" pitchFamily="34" charset="0"/>
                </a:endParaRPr>
              </a:p>
              <a:p>
                <a:pPr marL="0" indent="0">
                  <a:buClr>
                    <a:srgbClr val="0070C0"/>
                  </a:buClr>
                  <a:buSzPct val="90000"/>
                  <a:buNone/>
                </a:pPr>
                <a:r>
                  <a:rPr lang="es-ES_tradnl" sz="2400" dirty="0">
                    <a:latin typeface="Garamond" panose="02020404030301010803" pitchFamily="18" charset="0"/>
                    <a:cs typeface="Arial" panose="020B0604020202020204" pitchFamily="34" charset="0"/>
                  </a:rPr>
                  <a:t>El punto de inflexión será la igualdad entre ambas utilidades esperadas</a:t>
                </a:r>
              </a:p>
              <a:p>
                <a:pPr marL="0" indent="0">
                  <a:buClr>
                    <a:srgbClr val="0070C0"/>
                  </a:buClr>
                  <a:buSzPct val="9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𝑈</m:t>
                      </m:r>
                      <m:sSub>
                        <m:sSubPr>
                          <m:ctrlP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sub>
                      </m:sSub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s-E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𝑈</m:t>
                      </m:r>
                      <m:sSub>
                        <m:sSubPr>
                          <m:ctrlPr>
                            <a:rPr lang="es-E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s-E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s-ES" sz="2400" dirty="0">
                  <a:latin typeface="Garamond" panose="02020404030301010803" pitchFamily="18" charset="0"/>
                  <a:cs typeface="Arial" panose="020B0604020202020204" pitchFamily="34" charset="0"/>
                </a:endParaRPr>
              </a:p>
              <a:p>
                <a:pPr marL="0" indent="0">
                  <a:buClr>
                    <a:srgbClr val="0070C0"/>
                  </a:buClr>
                  <a:buSzPct val="9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𝑞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d>
                        <m:dPr>
                          <m:ctrlP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</m:d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ctrlP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1−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e>
                      </m:d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d>
                        <m:dPr>
                          <m:ctrlP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e>
                      </m:d>
                      <m:r>
                        <a:rPr lang="es-E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𝑞</m:t>
                      </m:r>
                      <m:r>
                        <a:rPr lang="es-E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d>
                        <m:dPr>
                          <m:ctrlPr>
                            <a:rPr lang="es-E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e>
                      </m:d>
                      <m:r>
                        <a:rPr lang="es-E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ctrlPr>
                            <a:rPr lang="es-E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1−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e>
                      </m:d>
                      <m:r>
                        <a:rPr lang="es-E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d>
                        <m:dPr>
                          <m:ctrlPr>
                            <a:rPr lang="es-E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s-ES_tradnl" sz="2400" dirty="0">
                  <a:latin typeface="Garamond" panose="02020404030301010803" pitchFamily="18" charset="0"/>
                  <a:cs typeface="Arial" panose="020B0604020202020204" pitchFamily="34" charset="0"/>
                </a:endParaRPr>
              </a:p>
              <a:p>
                <a:pPr marL="0" indent="0">
                  <a:buClr>
                    <a:srgbClr val="0070C0"/>
                  </a:buClr>
                  <a:buSzPct val="9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𝑞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=2−2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𝑞</m:t>
                      </m:r>
                    </m:oMath>
                  </m:oMathPara>
                </a14:m>
                <a:endParaRPr lang="es-ES_tradnl" sz="2400" dirty="0">
                  <a:latin typeface="Garamond" panose="02020404030301010803" pitchFamily="18" charset="0"/>
                  <a:cs typeface="Arial" panose="020B0604020202020204" pitchFamily="34" charset="0"/>
                </a:endParaRPr>
              </a:p>
              <a:p>
                <a:pPr marL="0" indent="0">
                  <a:buClr>
                    <a:srgbClr val="0070C0"/>
                  </a:buClr>
                  <a:buSzPct val="9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𝑞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</m:t>
                      </m:r>
                    </m:oMath>
                  </m:oMathPara>
                </a14:m>
                <a:endParaRPr lang="es-ES_tradnl" sz="2400" dirty="0">
                  <a:latin typeface="Garamond" panose="02020404030301010803" pitchFamily="18" charset="0"/>
                  <a:cs typeface="Arial" panose="020B0604020202020204" pitchFamily="34" charset="0"/>
                </a:endParaRPr>
              </a:p>
              <a:p>
                <a:pPr marL="0" indent="0">
                  <a:buClr>
                    <a:srgbClr val="0070C0"/>
                  </a:buClr>
                  <a:buSzPct val="9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𝑞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s-ES_tradnl" sz="2400" dirty="0">
                  <a:latin typeface="Garamond" panose="02020404030301010803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64627A0-887F-4F4E-B28B-BEBC1EA669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4" t="-174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B72C8DF9-6BF9-9A79-E891-E2C54412D9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958647"/>
              </p:ext>
            </p:extLst>
          </p:nvPr>
        </p:nvGraphicFramePr>
        <p:xfrm>
          <a:off x="7258226" y="5190473"/>
          <a:ext cx="444156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0391">
                  <a:extLst>
                    <a:ext uri="{9D8B030D-6E8A-4147-A177-3AD203B41FA5}">
                      <a16:colId xmlns:a16="http://schemas.microsoft.com/office/drawing/2014/main" val="4150497899"/>
                    </a:ext>
                  </a:extLst>
                </a:gridCol>
                <a:gridCol w="1110391">
                  <a:extLst>
                    <a:ext uri="{9D8B030D-6E8A-4147-A177-3AD203B41FA5}">
                      <a16:colId xmlns:a16="http://schemas.microsoft.com/office/drawing/2014/main" val="654823389"/>
                    </a:ext>
                  </a:extLst>
                </a:gridCol>
                <a:gridCol w="1110391">
                  <a:extLst>
                    <a:ext uri="{9D8B030D-6E8A-4147-A177-3AD203B41FA5}">
                      <a16:colId xmlns:a16="http://schemas.microsoft.com/office/drawing/2014/main" val="2935519598"/>
                    </a:ext>
                  </a:extLst>
                </a:gridCol>
                <a:gridCol w="1110391">
                  <a:extLst>
                    <a:ext uri="{9D8B030D-6E8A-4147-A177-3AD203B41FA5}">
                      <a16:colId xmlns:a16="http://schemas.microsoft.com/office/drawing/2014/main" val="1669491456"/>
                    </a:ext>
                  </a:extLst>
                </a:gridCol>
              </a:tblGrid>
              <a:tr h="0">
                <a:tc rowSpan="4"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Bodoque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Patana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s-CL" dirty="0"/>
                        <a:t>Prisionero 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565560"/>
                  </a:ext>
                </a:extLst>
              </a:tr>
              <a:tr h="298107">
                <a:tc vMerge="1">
                  <a:txBody>
                    <a:bodyPr/>
                    <a:lstStyle/>
                    <a:p>
                      <a:r>
                        <a:rPr lang="es-CL" dirty="0"/>
                        <a:t>Prisionero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Shopping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Estadio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879677"/>
                  </a:ext>
                </a:extLst>
              </a:tr>
              <a:tr h="298107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Shopping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(0,0)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799756"/>
                  </a:ext>
                </a:extLst>
              </a:tr>
              <a:tr h="298107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Estadios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(0,0)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(1,2)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944139"/>
                  </a:ext>
                </a:extLst>
              </a:tr>
            </a:tbl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01712C10-D5AF-6DDF-9022-9A5F704FA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_tradnl" sz="3600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Ejemplo - Equilibrio de Nash en Estrategias Mixtas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349BCCD-C4D9-3E9F-A03E-43BAC62F5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48673" y="3357538"/>
            <a:ext cx="6849135" cy="15178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7BA801D-E520-E380-323A-A093E407F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196884" y="3357538"/>
            <a:ext cx="6849135" cy="15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5711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64627A0-887F-4F4E-B28B-BEBC1EA669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>
                  <a:buClr>
                    <a:srgbClr val="0070C0"/>
                  </a:buClr>
                  <a:buSzPct val="90000"/>
                  <a:buFont typeface="Wingdings" pitchFamily="2" charset="2"/>
                  <a:buChar char="§"/>
                </a:pPr>
                <a:r>
                  <a:rPr lang="es-ES_tradnl" sz="2400" dirty="0">
                    <a:latin typeface="Garamond" panose="02020404030301010803" pitchFamily="18" charset="0"/>
                    <a:cs typeface="Arial" panose="020B0604020202020204" pitchFamily="34" charset="0"/>
                  </a:rPr>
                  <a:t>Bodoque</a:t>
                </a:r>
              </a:p>
              <a:p>
                <a:pPr marL="0" indent="0">
                  <a:buClr>
                    <a:srgbClr val="0070C0"/>
                  </a:buClr>
                  <a:buSzPct val="90000"/>
                  <a:buNone/>
                </a:pPr>
                <a:r>
                  <a:rPr lang="es-ES_tradnl" sz="2400" dirty="0">
                    <a:latin typeface="Garamond" panose="02020404030301010803" pitchFamily="18" charset="0"/>
                    <a:cs typeface="Arial" panose="020B0604020202020204" pitchFamily="34" charset="0"/>
                  </a:rPr>
                  <a:t>Asignará una probabilidad 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es-ES_tradnl" sz="2400" dirty="0">
                    <a:latin typeface="Garamond" panose="02020404030301010803" pitchFamily="18" charset="0"/>
                    <a:cs typeface="Arial" panose="020B0604020202020204" pitchFamily="34" charset="0"/>
                  </a:rPr>
                  <a:t> a que patana elegirá ir al Shopping y una probabilidad </a:t>
                </a:r>
                <a14:m>
                  <m:oMath xmlns:m="http://schemas.openxmlformats.org/officeDocument/2006/math">
                    <m:r>
                      <a:rPr lang="es-ES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(1−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s-ES_tradnl" sz="2400" dirty="0">
                    <a:latin typeface="Garamond" panose="02020404030301010803" pitchFamily="18" charset="0"/>
                    <a:cs typeface="Arial" panose="020B0604020202020204" pitchFamily="34" charset="0"/>
                  </a:rPr>
                  <a:t> a que decidirá ir al Estadio. Por lo tanto, la utilidad esperada de Bodoque en cada una de sus estrategias es:</a:t>
                </a:r>
              </a:p>
              <a:p>
                <a:pPr marL="0" indent="0">
                  <a:buClr>
                    <a:srgbClr val="0070C0"/>
                  </a:buClr>
                  <a:buSzPct val="9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𝑈</m:t>
                      </m:r>
                      <m:sSub>
                        <m:sSubPr>
                          <m:ctrlP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sub>
                      </m:sSub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d>
                        <m:dPr>
                          <m:ctrlP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d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ctrlP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1−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</m:d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∗(0)</m:t>
                      </m:r>
                    </m:oMath>
                  </m:oMathPara>
                </a14:m>
                <a:endParaRPr lang="es-ES_tradnl" sz="2400" dirty="0">
                  <a:latin typeface="Garamond" panose="02020404030301010803" pitchFamily="18" charset="0"/>
                  <a:cs typeface="Arial" panose="020B0604020202020204" pitchFamily="34" charset="0"/>
                </a:endParaRPr>
              </a:p>
              <a:p>
                <a:pPr marL="0" indent="0">
                  <a:buClr>
                    <a:srgbClr val="0070C0"/>
                  </a:buClr>
                  <a:buSzPct val="9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𝑈</m:t>
                      </m:r>
                      <m:sSub>
                        <m:sSubPr>
                          <m:ctrlP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sub>
                      </m:sSub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d>
                        <m:dPr>
                          <m:ctrlP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e>
                      </m:d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ctrlP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1−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</m:d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d>
                        <m:dPr>
                          <m:ctrlP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s-ES" sz="2400" b="0" dirty="0">
                  <a:latin typeface="Garamond" panose="02020404030301010803" pitchFamily="18" charset="0"/>
                  <a:cs typeface="Arial" panose="020B0604020202020204" pitchFamily="34" charset="0"/>
                </a:endParaRPr>
              </a:p>
              <a:p>
                <a:pPr marL="0" indent="0">
                  <a:buClr>
                    <a:srgbClr val="0070C0"/>
                  </a:buClr>
                  <a:buSzPct val="90000"/>
                  <a:buNone/>
                </a:pPr>
                <a:r>
                  <a:rPr lang="es-ES_tradnl" sz="2400" dirty="0">
                    <a:latin typeface="Garamond" panose="02020404030301010803" pitchFamily="18" charset="0"/>
                    <a:cs typeface="Arial" panose="020B0604020202020204" pitchFamily="34" charset="0"/>
                  </a:rPr>
                  <a:t>El punto de inflexión será la igualdad entre ambas utilidades esperadas</a:t>
                </a:r>
              </a:p>
              <a:p>
                <a:pPr marL="0" indent="0">
                  <a:buClr>
                    <a:srgbClr val="0070C0"/>
                  </a:buClr>
                  <a:buSzPct val="9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𝑈</m:t>
                      </m:r>
                      <m:sSub>
                        <m:sSubPr>
                          <m:ctrlP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sub>
                      </m:sSub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s-E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𝑈</m:t>
                      </m:r>
                      <m:sSub>
                        <m:sSubPr>
                          <m:ctrlPr>
                            <a:rPr lang="es-E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s-E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s-ES" sz="2400" dirty="0">
                  <a:latin typeface="Garamond" panose="02020404030301010803" pitchFamily="18" charset="0"/>
                  <a:cs typeface="Arial" panose="020B0604020202020204" pitchFamily="34" charset="0"/>
                </a:endParaRPr>
              </a:p>
              <a:p>
                <a:pPr marL="0" indent="0">
                  <a:buClr>
                    <a:srgbClr val="0070C0"/>
                  </a:buClr>
                  <a:buSzPct val="9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d>
                        <m:dPr>
                          <m:ctrlP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d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ctrlP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1−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</m:d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d>
                        <m:dPr>
                          <m:ctrlP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e>
                      </m:d>
                      <m:r>
                        <a:rPr lang="es-E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s-E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r>
                        <a:rPr lang="es-E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d>
                        <m:dPr>
                          <m:ctrlPr>
                            <a:rPr lang="es-E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e>
                      </m:d>
                      <m:r>
                        <a:rPr lang="es-E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ctrlPr>
                            <a:rPr lang="es-E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1−</m:t>
                          </m:r>
                          <m:r>
                            <a:rPr lang="es-E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</m:d>
                      <m:r>
                        <a:rPr lang="es-E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d>
                        <m:dPr>
                          <m:ctrlPr>
                            <a:rPr lang="es-E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s-ES_tradnl" sz="2400" dirty="0">
                  <a:latin typeface="Garamond" panose="02020404030301010803" pitchFamily="18" charset="0"/>
                  <a:cs typeface="Arial" panose="020B0604020202020204" pitchFamily="34" charset="0"/>
                </a:endParaRPr>
              </a:p>
              <a:p>
                <a:pPr marL="0" indent="0">
                  <a:buClr>
                    <a:srgbClr val="0070C0"/>
                  </a:buClr>
                  <a:buSzPct val="9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=1−1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</m:oMath>
                  </m:oMathPara>
                </a14:m>
                <a:endParaRPr lang="es-ES_tradnl" sz="2400" dirty="0">
                  <a:latin typeface="Garamond" panose="02020404030301010803" pitchFamily="18" charset="0"/>
                  <a:cs typeface="Arial" panose="020B0604020202020204" pitchFamily="34" charset="0"/>
                </a:endParaRPr>
              </a:p>
              <a:p>
                <a:pPr marL="0" indent="0">
                  <a:buClr>
                    <a:srgbClr val="0070C0"/>
                  </a:buClr>
                  <a:buSzPct val="9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</m:t>
                      </m:r>
                    </m:oMath>
                  </m:oMathPara>
                </a14:m>
                <a:endParaRPr lang="es-ES_tradnl" sz="2400" dirty="0">
                  <a:latin typeface="Garamond" panose="02020404030301010803" pitchFamily="18" charset="0"/>
                  <a:cs typeface="Arial" panose="020B0604020202020204" pitchFamily="34" charset="0"/>
                </a:endParaRPr>
              </a:p>
              <a:p>
                <a:pPr marL="0" indent="0">
                  <a:buClr>
                    <a:srgbClr val="0070C0"/>
                  </a:buClr>
                  <a:buSzPct val="9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s-ES_tradnl" sz="2400" dirty="0">
                  <a:latin typeface="Garamond" panose="02020404030301010803" pitchFamily="18" charset="0"/>
                  <a:cs typeface="Arial" panose="020B0604020202020204" pitchFamily="34" charset="0"/>
                </a:endParaRPr>
              </a:p>
              <a:p>
                <a:pPr marL="0" indent="0">
                  <a:buClr>
                    <a:srgbClr val="0070C0"/>
                  </a:buClr>
                  <a:buSzPct val="90000"/>
                  <a:buNone/>
                </a:pPr>
                <a:endParaRPr lang="es-ES_tradnl" sz="2400" dirty="0">
                  <a:latin typeface="Garamond" panose="02020404030301010803" pitchFamily="18" charset="0"/>
                  <a:cs typeface="Arial" panose="020B0604020202020204" pitchFamily="34" charset="0"/>
                </a:endParaRPr>
              </a:p>
              <a:p>
                <a:pPr marL="0" indent="0">
                  <a:buClr>
                    <a:srgbClr val="0070C0"/>
                  </a:buClr>
                  <a:buSzPct val="90000"/>
                  <a:buNone/>
                </a:pPr>
                <a:endParaRPr lang="es-ES_tradnl" sz="2400" dirty="0">
                  <a:latin typeface="Garamond" panose="02020404030301010803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64627A0-887F-4F4E-B28B-BEBC1EA669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4" t="-145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B72C8DF9-6BF9-9A79-E891-E2C54412D9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858187"/>
              </p:ext>
            </p:extLst>
          </p:nvPr>
        </p:nvGraphicFramePr>
        <p:xfrm>
          <a:off x="7446857" y="5029835"/>
          <a:ext cx="444156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0391">
                  <a:extLst>
                    <a:ext uri="{9D8B030D-6E8A-4147-A177-3AD203B41FA5}">
                      <a16:colId xmlns:a16="http://schemas.microsoft.com/office/drawing/2014/main" val="4150497899"/>
                    </a:ext>
                  </a:extLst>
                </a:gridCol>
                <a:gridCol w="1110391">
                  <a:extLst>
                    <a:ext uri="{9D8B030D-6E8A-4147-A177-3AD203B41FA5}">
                      <a16:colId xmlns:a16="http://schemas.microsoft.com/office/drawing/2014/main" val="654823389"/>
                    </a:ext>
                  </a:extLst>
                </a:gridCol>
                <a:gridCol w="1110391">
                  <a:extLst>
                    <a:ext uri="{9D8B030D-6E8A-4147-A177-3AD203B41FA5}">
                      <a16:colId xmlns:a16="http://schemas.microsoft.com/office/drawing/2014/main" val="2935519598"/>
                    </a:ext>
                  </a:extLst>
                </a:gridCol>
                <a:gridCol w="1110391">
                  <a:extLst>
                    <a:ext uri="{9D8B030D-6E8A-4147-A177-3AD203B41FA5}">
                      <a16:colId xmlns:a16="http://schemas.microsoft.com/office/drawing/2014/main" val="1669491456"/>
                    </a:ext>
                  </a:extLst>
                </a:gridCol>
              </a:tblGrid>
              <a:tr h="0">
                <a:tc rowSpan="4"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Bodoque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Patana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s-CL" dirty="0"/>
                        <a:t>Prisionero 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565560"/>
                  </a:ext>
                </a:extLst>
              </a:tr>
              <a:tr h="298107">
                <a:tc vMerge="1">
                  <a:txBody>
                    <a:bodyPr/>
                    <a:lstStyle/>
                    <a:p>
                      <a:r>
                        <a:rPr lang="es-CL" dirty="0"/>
                        <a:t>Prisionero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Shopping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Estadio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879677"/>
                  </a:ext>
                </a:extLst>
              </a:tr>
              <a:tr h="298107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Shopping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(0,0)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799756"/>
                  </a:ext>
                </a:extLst>
              </a:tr>
              <a:tr h="298107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Estadios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(0,0)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(1,2)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944139"/>
                  </a:ext>
                </a:extLst>
              </a:tr>
            </a:tbl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DD1EC830-043A-09AD-C4CE-5AB781199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_tradnl" sz="3600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Ejemplo - Equilibrio de Nash en Estrategias Mixtas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16382CE-BF34-11A5-7951-47B0E0C23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48673" y="3357538"/>
            <a:ext cx="6849135" cy="15178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E2C258F-7EF2-3851-BE33-1F649D2F8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196884" y="3357538"/>
            <a:ext cx="6849135" cy="15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0394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64627A0-887F-4F4E-B28B-BEBC1EA669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4191000" cy="4351338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rgbClr val="0070C0"/>
                  </a:buClr>
                  <a:buSzPct val="90000"/>
                  <a:buFont typeface="Wingdings" pitchFamily="2" charset="2"/>
                  <a:buChar char="§"/>
                </a:pPr>
                <a:r>
                  <a:rPr lang="es-ES_tradnl" sz="2000" dirty="0">
                    <a:latin typeface="Garamond" panose="02020404030301010803" pitchFamily="18" charset="0"/>
                    <a:cs typeface="Arial" panose="020B0604020202020204" pitchFamily="34" charset="0"/>
                  </a:rPr>
                  <a:t>Bodoque</a:t>
                </a:r>
              </a:p>
              <a:p>
                <a:pPr marL="0" indent="0">
                  <a:buClr>
                    <a:srgbClr val="0070C0"/>
                  </a:buClr>
                  <a:buSzPct val="9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s-E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⇔</m:t>
                      </m:r>
                      <m:d>
                        <m:dPr>
                          <m:ctrlPr>
                            <a:rPr lang="es-E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1−</m:t>
                          </m:r>
                          <m:r>
                            <a:rPr lang="es-E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</m:d>
                      <m:r>
                        <a:rPr lang="es-E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s-E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E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s-E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s-ES" sz="2000" dirty="0">
                  <a:latin typeface="Garamond" panose="02020404030301010803" pitchFamily="18" charset="0"/>
                  <a:cs typeface="Arial" panose="020B0604020202020204" pitchFamily="34" charset="0"/>
                </a:endParaRPr>
              </a:p>
              <a:p>
                <a:pPr marL="0" indent="0">
                  <a:buClr>
                    <a:srgbClr val="0070C0"/>
                  </a:buClr>
                  <a:buSzPct val="90000"/>
                  <a:buNone/>
                </a:pPr>
                <a:r>
                  <a:rPr lang="es-ES" sz="2000" dirty="0">
                    <a:latin typeface="Garamond" panose="02020404030301010803" pitchFamily="18" charset="0"/>
                    <a:cs typeface="Arial" panose="020B0604020202020204" pitchFamily="34" charset="0"/>
                  </a:rPr>
                  <a:t>P es la probabilidad de que Patana vaya al Shopping</a:t>
                </a:r>
              </a:p>
              <a:p>
                <a:pPr marL="0" indent="0">
                  <a:buClr>
                    <a:srgbClr val="0070C0"/>
                  </a:buClr>
                  <a:buSzPct val="90000"/>
                  <a:buNone/>
                </a:pPr>
                <a:endParaRPr lang="es-ES" sz="2000" dirty="0">
                  <a:latin typeface="Garamond" panose="02020404030301010803" pitchFamily="18" charset="0"/>
                  <a:cs typeface="Arial" panose="020B0604020202020204" pitchFamily="34" charset="0"/>
                </a:endParaRPr>
              </a:p>
              <a:p>
                <a:pPr>
                  <a:buClr>
                    <a:srgbClr val="0070C0"/>
                  </a:buClr>
                  <a:buSzPct val="90000"/>
                  <a:buFont typeface="Wingdings" pitchFamily="2" charset="2"/>
                  <a:buChar char="§"/>
                </a:pPr>
                <a:r>
                  <a:rPr lang="es-ES_tradnl" sz="2000" dirty="0">
                    <a:latin typeface="Garamond" panose="02020404030301010803" pitchFamily="18" charset="0"/>
                    <a:cs typeface="Arial" panose="020B0604020202020204" pitchFamily="34" charset="0"/>
                  </a:rPr>
                  <a:t>Patana</a:t>
                </a:r>
              </a:p>
              <a:p>
                <a:pPr marL="0" indent="0">
                  <a:buClr>
                    <a:srgbClr val="0070C0"/>
                  </a:buClr>
                  <a:buSzPct val="9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𝑞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s-E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≈0,66…</m:t>
                      </m:r>
                      <m:r>
                        <a:rPr lang="es-E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⇔</m:t>
                      </m:r>
                      <m:d>
                        <m:dPr>
                          <m:ctrlPr>
                            <a:rPr lang="es-E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1−</m:t>
                          </m:r>
                          <m:r>
                            <a:rPr lang="es-E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e>
                      </m:d>
                      <m:r>
                        <a:rPr lang="es-E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s-E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E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s-E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s-ES_tradnl" sz="2000" dirty="0">
                  <a:latin typeface="Garamond" panose="02020404030301010803" pitchFamily="18" charset="0"/>
                  <a:cs typeface="Arial" panose="020B0604020202020204" pitchFamily="34" charset="0"/>
                </a:endParaRPr>
              </a:p>
              <a:p>
                <a:pPr marL="0" indent="0">
                  <a:buClr>
                    <a:srgbClr val="0070C0"/>
                  </a:buClr>
                  <a:buSzPct val="90000"/>
                  <a:buNone/>
                </a:pPr>
                <a:endParaRPr lang="es-ES_tradnl" sz="2000" dirty="0">
                  <a:latin typeface="Garamond" panose="02020404030301010803" pitchFamily="18" charset="0"/>
                  <a:cs typeface="Arial" panose="020B0604020202020204" pitchFamily="34" charset="0"/>
                </a:endParaRPr>
              </a:p>
              <a:p>
                <a:pPr marL="0" indent="0">
                  <a:buClr>
                    <a:srgbClr val="0070C0"/>
                  </a:buClr>
                  <a:buSzPct val="90000"/>
                  <a:buNone/>
                </a:pPr>
                <a:r>
                  <a:rPr lang="es-ES_tradnl" sz="2000" dirty="0">
                    <a:latin typeface="Garamond" panose="02020404030301010803" pitchFamily="18" charset="0"/>
                    <a:cs typeface="Arial" panose="020B0604020202020204" pitchFamily="34" charset="0"/>
                  </a:rPr>
                  <a:t>Q es la probabilidad de que Bodoque vaya al Shopping</a:t>
                </a:r>
              </a:p>
              <a:p>
                <a:pPr marL="0" indent="0">
                  <a:buClr>
                    <a:srgbClr val="0070C0"/>
                  </a:buClr>
                  <a:buSzPct val="90000"/>
                  <a:buNone/>
                </a:pPr>
                <a:endParaRPr lang="es-ES_tradnl" sz="2000" dirty="0">
                  <a:latin typeface="Garamond" panose="02020404030301010803" pitchFamily="18" charset="0"/>
                  <a:cs typeface="Arial" panose="020B0604020202020204" pitchFamily="34" charset="0"/>
                </a:endParaRPr>
              </a:p>
              <a:p>
                <a:pPr marL="0" indent="0">
                  <a:buClr>
                    <a:srgbClr val="0070C0"/>
                  </a:buClr>
                  <a:buSzPct val="90000"/>
                  <a:buNone/>
                </a:pPr>
                <a:endParaRPr lang="es-ES_tradnl" sz="2000" dirty="0">
                  <a:latin typeface="Garamond" panose="02020404030301010803" pitchFamily="18" charset="0"/>
                  <a:cs typeface="Arial" panose="020B0604020202020204" pitchFamily="34" charset="0"/>
                </a:endParaRPr>
              </a:p>
              <a:p>
                <a:pPr marL="0" indent="0">
                  <a:buClr>
                    <a:srgbClr val="0070C0"/>
                  </a:buClr>
                  <a:buSzPct val="90000"/>
                  <a:buNone/>
                </a:pPr>
                <a:endParaRPr lang="es-ES_tradnl" sz="2000" dirty="0">
                  <a:latin typeface="Garamond" panose="02020404030301010803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64627A0-887F-4F4E-B28B-BEBC1EA669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4191000" cy="4351338"/>
              </a:xfrm>
              <a:blipFill>
                <a:blip r:embed="rId2"/>
                <a:stretch>
                  <a:fillRect l="-1818" t="-116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ítulo 1">
            <a:extLst>
              <a:ext uri="{FF2B5EF4-FFF2-40B4-BE49-F238E27FC236}">
                <a16:creationId xmlns:a16="http://schemas.microsoft.com/office/drawing/2014/main" id="{DD1EC830-043A-09AD-C4CE-5AB781199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_tradnl" sz="3600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Ejemplo - Equilibrio de Nash en Estrategias Mixtas</a:t>
            </a: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0D1F8D16-0818-4BC4-46FE-D955138C929F}"/>
              </a:ext>
            </a:extLst>
          </p:cNvPr>
          <p:cNvCxnSpPr>
            <a:cxnSpLocks/>
          </p:cNvCxnSpPr>
          <p:nvPr/>
        </p:nvCxnSpPr>
        <p:spPr>
          <a:xfrm flipV="1">
            <a:off x="6474941" y="2082114"/>
            <a:ext cx="0" cy="2737021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0267F44A-E38B-4169-3FC0-F5DC4BAF3DC4}"/>
              </a:ext>
            </a:extLst>
          </p:cNvPr>
          <p:cNvCxnSpPr>
            <a:cxnSpLocks/>
          </p:cNvCxnSpPr>
          <p:nvPr/>
        </p:nvCxnSpPr>
        <p:spPr>
          <a:xfrm>
            <a:off x="6474941" y="4823255"/>
            <a:ext cx="3150973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A6F61DB-1947-01F4-DD2A-078CAD009499}"/>
              </a:ext>
            </a:extLst>
          </p:cNvPr>
          <p:cNvSpPr txBox="1"/>
          <p:nvPr/>
        </p:nvSpPr>
        <p:spPr>
          <a:xfrm>
            <a:off x="6096001" y="1977080"/>
            <a:ext cx="292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i="1" dirty="0"/>
              <a:t>p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4698483-425E-7EC7-5986-73E8596ACECE}"/>
              </a:ext>
            </a:extLst>
          </p:cNvPr>
          <p:cNvSpPr txBox="1"/>
          <p:nvPr/>
        </p:nvSpPr>
        <p:spPr>
          <a:xfrm>
            <a:off x="9479694" y="4819135"/>
            <a:ext cx="292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i="1" dirty="0"/>
              <a:t>q</a:t>
            </a: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0AE66AFB-8A50-828A-2128-1A3334270467}"/>
              </a:ext>
            </a:extLst>
          </p:cNvPr>
          <p:cNvCxnSpPr>
            <a:cxnSpLocks/>
          </p:cNvCxnSpPr>
          <p:nvPr/>
        </p:nvCxnSpPr>
        <p:spPr>
          <a:xfrm>
            <a:off x="6474941" y="4819135"/>
            <a:ext cx="1946189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B1E53A9F-D101-3760-A5F4-8C7454269E54}"/>
              </a:ext>
            </a:extLst>
          </p:cNvPr>
          <p:cNvCxnSpPr>
            <a:cxnSpLocks/>
          </p:cNvCxnSpPr>
          <p:nvPr/>
        </p:nvCxnSpPr>
        <p:spPr>
          <a:xfrm>
            <a:off x="8421130" y="2644346"/>
            <a:ext cx="0" cy="2174789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F002D4DC-3C9D-396B-F070-910BA3D4A3A6}"/>
              </a:ext>
            </a:extLst>
          </p:cNvPr>
          <p:cNvCxnSpPr>
            <a:cxnSpLocks/>
          </p:cNvCxnSpPr>
          <p:nvPr/>
        </p:nvCxnSpPr>
        <p:spPr>
          <a:xfrm>
            <a:off x="6474941" y="4001294"/>
            <a:ext cx="2656702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F68ACB6A-3B67-4B50-A328-A6AB82467978}"/>
                  </a:ext>
                </a:extLst>
              </p:cNvPr>
              <p:cNvSpPr txBox="1"/>
              <p:nvPr/>
            </p:nvSpPr>
            <p:spPr>
              <a:xfrm>
                <a:off x="6065886" y="3694928"/>
                <a:ext cx="365806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E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s-E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F68ACB6A-3B67-4B50-A328-A6AB824679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5886" y="3694928"/>
                <a:ext cx="365806" cy="612732"/>
              </a:xfrm>
              <a:prstGeom prst="rect">
                <a:avLst/>
              </a:prstGeom>
              <a:blipFill>
                <a:blip r:embed="rId4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CFEA7102-8EFE-5604-E042-341A87E01DFF}"/>
                  </a:ext>
                </a:extLst>
              </p:cNvPr>
              <p:cNvSpPr txBox="1"/>
              <p:nvPr/>
            </p:nvSpPr>
            <p:spPr>
              <a:xfrm>
                <a:off x="8238227" y="4921689"/>
                <a:ext cx="365806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E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s-E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CFEA7102-8EFE-5604-E042-341A87E01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8227" y="4921689"/>
                <a:ext cx="365806" cy="612732"/>
              </a:xfrm>
              <a:prstGeom prst="rect">
                <a:avLst/>
              </a:prstGeom>
              <a:blipFill>
                <a:blip r:embed="rId5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Elipse 31">
            <a:extLst>
              <a:ext uri="{FF2B5EF4-FFF2-40B4-BE49-F238E27FC236}">
                <a16:creationId xmlns:a16="http://schemas.microsoft.com/office/drawing/2014/main" id="{E5C7B57B-B4DD-819D-F90C-B2984C3476A6}"/>
              </a:ext>
            </a:extLst>
          </p:cNvPr>
          <p:cNvSpPr/>
          <p:nvPr/>
        </p:nvSpPr>
        <p:spPr>
          <a:xfrm>
            <a:off x="8368614" y="3950016"/>
            <a:ext cx="105032" cy="1025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28FDA6E7-1ACE-C205-90A8-E8D016A9657A}"/>
                  </a:ext>
                </a:extLst>
              </p:cNvPr>
              <p:cNvSpPr txBox="1"/>
              <p:nvPr/>
            </p:nvSpPr>
            <p:spPr>
              <a:xfrm>
                <a:off x="7376203" y="3047635"/>
                <a:ext cx="847219" cy="6186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s-E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E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s-E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s-ES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s-ES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s-ES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28FDA6E7-1ACE-C205-90A8-E8D016A96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6203" y="3047635"/>
                <a:ext cx="847219" cy="618631"/>
              </a:xfrm>
              <a:prstGeom prst="rect">
                <a:avLst/>
              </a:prstGeom>
              <a:blipFill>
                <a:blip r:embed="rId6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E37AC11C-9120-3B5D-9FD7-0915FF3640CE}"/>
              </a:ext>
            </a:extLst>
          </p:cNvPr>
          <p:cNvCxnSpPr>
            <a:cxnSpLocks/>
            <a:stCxn id="32" idx="1"/>
            <a:endCxn id="33" idx="2"/>
          </p:cNvCxnSpPr>
          <p:nvPr/>
        </p:nvCxnSpPr>
        <p:spPr>
          <a:xfrm flipH="1" flipV="1">
            <a:off x="7799813" y="3666266"/>
            <a:ext cx="584183" cy="298769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9E0760C8-6F04-1168-B577-A3A1C79314E6}"/>
                  </a:ext>
                </a:extLst>
              </p:cNvPr>
              <p:cNvSpPr txBox="1"/>
              <p:nvPr/>
            </p:nvSpPr>
            <p:spPr>
              <a:xfrm>
                <a:off x="6176456" y="2487374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9E0760C8-6F04-1168-B577-A3A1C79314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456" y="2487374"/>
                <a:ext cx="36580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uadroTexto 37">
                <a:extLst>
                  <a:ext uri="{FF2B5EF4-FFF2-40B4-BE49-F238E27FC236}">
                    <a16:creationId xmlns:a16="http://schemas.microsoft.com/office/drawing/2014/main" id="{1F777C62-3E42-1597-EF89-0195A9CE7A9C}"/>
                  </a:ext>
                </a:extLst>
              </p:cNvPr>
              <p:cNvSpPr txBox="1"/>
              <p:nvPr/>
            </p:nvSpPr>
            <p:spPr>
              <a:xfrm>
                <a:off x="8948740" y="4858723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38" name="CuadroTexto 37">
                <a:extLst>
                  <a:ext uri="{FF2B5EF4-FFF2-40B4-BE49-F238E27FC236}">
                    <a16:creationId xmlns:a16="http://schemas.microsoft.com/office/drawing/2014/main" id="{1F777C62-3E42-1597-EF89-0195A9CE7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8740" y="4858723"/>
                <a:ext cx="36580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n 1">
            <a:extLst>
              <a:ext uri="{FF2B5EF4-FFF2-40B4-BE49-F238E27FC236}">
                <a16:creationId xmlns:a16="http://schemas.microsoft.com/office/drawing/2014/main" id="{E67C7D87-B396-50A5-30B8-C98066039C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-3348673" y="3357538"/>
            <a:ext cx="6849135" cy="15178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9E79E38-F715-BFE3-63F7-D46BAFD310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-3196884" y="3357538"/>
            <a:ext cx="6849135" cy="151789"/>
          </a:xfrm>
          <a:prstGeom prst="rect">
            <a:avLst/>
          </a:prstGeom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80E96390-06AA-8AF2-1BA2-B4DF53636A03}"/>
              </a:ext>
            </a:extLst>
          </p:cNvPr>
          <p:cNvCxnSpPr>
            <a:cxnSpLocks/>
          </p:cNvCxnSpPr>
          <p:nvPr/>
        </p:nvCxnSpPr>
        <p:spPr>
          <a:xfrm>
            <a:off x="8421130" y="2644346"/>
            <a:ext cx="710513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984EA7FA-36AF-5E5A-379F-F78E3B01B67C}"/>
              </a:ext>
            </a:extLst>
          </p:cNvPr>
          <p:cNvCxnSpPr>
            <a:cxnSpLocks/>
          </p:cNvCxnSpPr>
          <p:nvPr/>
        </p:nvCxnSpPr>
        <p:spPr>
          <a:xfrm>
            <a:off x="6474941" y="4001294"/>
            <a:ext cx="0" cy="817841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FF9C68F5-3C59-63A3-AA95-D001F4CD12BC}"/>
              </a:ext>
            </a:extLst>
          </p:cNvPr>
          <p:cNvCxnSpPr>
            <a:cxnSpLocks/>
          </p:cNvCxnSpPr>
          <p:nvPr/>
        </p:nvCxnSpPr>
        <p:spPr>
          <a:xfrm>
            <a:off x="9136220" y="2644346"/>
            <a:ext cx="0" cy="1356948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502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¿Qué es la Teoría de Juegos?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4627A0-887F-4F4E-B28B-BEBC1EA66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Clr>
                <a:srgbClr val="0070C0"/>
              </a:buClr>
              <a:buSzPct val="150000"/>
              <a:buNone/>
            </a:pPr>
            <a:r>
              <a:rPr lang="es-ES_tradnl" sz="2400" dirty="0">
                <a:latin typeface="Garamond" panose="02020404030301010803" pitchFamily="18" charset="0"/>
                <a:cs typeface="Arial" panose="020B0604020202020204" pitchFamily="34" charset="0"/>
              </a:rPr>
              <a:t>La teoría de juegos es el estudio de situaciones estratégicas en los juegos desde lo mas trivial hasta lo mas complejo.</a:t>
            </a:r>
          </a:p>
          <a:p>
            <a:pPr marL="0" indent="0" algn="just">
              <a:buClr>
                <a:srgbClr val="0070C0"/>
              </a:buClr>
              <a:buSzPct val="150000"/>
              <a:buNone/>
            </a:pPr>
            <a:r>
              <a:rPr lang="es-ES_tradnl" sz="2400" dirty="0">
                <a:latin typeface="Garamond" panose="02020404030301010803" pitchFamily="18" charset="0"/>
                <a:cs typeface="Arial" panose="020B0604020202020204" pitchFamily="34" charset="0"/>
              </a:rPr>
              <a:t>Los modelos de teoría de juego intentan describir situaciones estratégicas complejas en un marco muy simplificado y estilizado.  En la teoría de juegos utilizamos algunos conceptos básicos:</a:t>
            </a:r>
          </a:p>
          <a:p>
            <a:pPr lvl="1" algn="just">
              <a:buClr>
                <a:srgbClr val="0070C0"/>
              </a:buClr>
              <a:buSzPct val="90000"/>
              <a:buFont typeface="Wingdings" pitchFamily="2" charset="2"/>
              <a:buChar char="§"/>
            </a:pPr>
            <a:r>
              <a:rPr lang="es-ES_tradnl" dirty="0">
                <a:latin typeface="Garamond" panose="02020404030301010803" pitchFamily="18" charset="0"/>
                <a:cs typeface="Arial" panose="020B0604020202020204" pitchFamily="34" charset="0"/>
              </a:rPr>
              <a:t>Juego</a:t>
            </a:r>
          </a:p>
          <a:p>
            <a:pPr lvl="1" algn="just">
              <a:buClr>
                <a:srgbClr val="0070C0"/>
              </a:buClr>
              <a:buSzPct val="90000"/>
              <a:buFont typeface="Wingdings" pitchFamily="2" charset="2"/>
              <a:buChar char="§"/>
            </a:pPr>
            <a:r>
              <a:rPr lang="es-ES_tradnl" dirty="0">
                <a:latin typeface="Garamond" panose="02020404030301010803" pitchFamily="18" charset="0"/>
                <a:cs typeface="Arial" panose="020B0604020202020204" pitchFamily="34" charset="0"/>
              </a:rPr>
              <a:t>Ganancia</a:t>
            </a:r>
          </a:p>
          <a:p>
            <a:pPr lvl="1" algn="just">
              <a:buClr>
                <a:srgbClr val="0070C0"/>
              </a:buClr>
              <a:buSzPct val="90000"/>
              <a:buFont typeface="Wingdings" pitchFamily="2" charset="2"/>
              <a:buChar char="§"/>
            </a:pPr>
            <a:r>
              <a:rPr lang="es-ES_tradnl" dirty="0">
                <a:latin typeface="Garamond" panose="02020404030301010803" pitchFamily="18" charset="0"/>
                <a:cs typeface="Arial" panose="020B0604020202020204" pitchFamily="34" charset="0"/>
              </a:rPr>
              <a:t>Estrategia</a:t>
            </a:r>
          </a:p>
          <a:p>
            <a:pPr lvl="1" algn="just">
              <a:buClr>
                <a:srgbClr val="0070C0"/>
              </a:buClr>
              <a:buSzPct val="90000"/>
              <a:buFont typeface="Wingdings" pitchFamily="2" charset="2"/>
              <a:buChar char="§"/>
            </a:pPr>
            <a:r>
              <a:rPr lang="es-ES_tradnl" dirty="0">
                <a:latin typeface="Garamond" panose="02020404030301010803" pitchFamily="18" charset="0"/>
                <a:cs typeface="Arial" panose="020B0604020202020204" pitchFamily="34" charset="0"/>
              </a:rPr>
              <a:t>Estrategia Óptima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7E99FFD-B265-7852-F45E-A1CF4F72D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48673" y="3357538"/>
            <a:ext cx="6849135" cy="15178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71B72B2-8440-3EAE-50CA-03AB27391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6884" y="3357538"/>
            <a:ext cx="6849135" cy="15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093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4000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Ejercicio Nº1 - Nash en Estrategias Mixtas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4627A0-887F-4F4E-B28B-BEBC1EA66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Clr>
                <a:srgbClr val="0070C0"/>
              </a:buClr>
              <a:buSzPct val="150000"/>
              <a:buNone/>
            </a:pPr>
            <a:r>
              <a:rPr lang="es-ES_tradnl" sz="2400" dirty="0">
                <a:latin typeface="Garamond" panose="02020404030301010803" pitchFamily="18" charset="0"/>
                <a:cs typeface="Arial" panose="020B0604020202020204" pitchFamily="34" charset="0"/>
              </a:rPr>
              <a:t>Considerando el siguiente juego en donde dos empresas deben decidir si invertir o no en un nueva filiar de la compañía.</a:t>
            </a:r>
          </a:p>
          <a:p>
            <a:pPr marL="0" indent="0">
              <a:buClr>
                <a:srgbClr val="0070C0"/>
              </a:buClr>
              <a:buSzPct val="150000"/>
              <a:buNone/>
            </a:pPr>
            <a:endParaRPr lang="es-ES_tradnl" sz="24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indent="0">
              <a:buClr>
                <a:srgbClr val="0070C0"/>
              </a:buClr>
              <a:buSzPct val="150000"/>
              <a:buNone/>
            </a:pPr>
            <a:endParaRPr lang="es-ES_tradnl" sz="24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indent="0">
              <a:buClr>
                <a:srgbClr val="0070C0"/>
              </a:buClr>
              <a:buSzPct val="150000"/>
              <a:buNone/>
            </a:pPr>
            <a:endParaRPr lang="es-ES_tradnl" sz="24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indent="0">
              <a:buClr>
                <a:srgbClr val="0070C0"/>
              </a:buClr>
              <a:buSzPct val="150000"/>
              <a:buNone/>
            </a:pPr>
            <a:endParaRPr lang="es-ES_tradnl" sz="24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indent="0">
              <a:buClr>
                <a:srgbClr val="0070C0"/>
              </a:buClr>
              <a:buSzPct val="150000"/>
              <a:buNone/>
            </a:pPr>
            <a:endParaRPr lang="es-ES_tradnl" sz="24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00B0F0"/>
              </a:buClr>
              <a:buSzPct val="90000"/>
              <a:buFont typeface="Wingdings" pitchFamily="2" charset="2"/>
              <a:buChar char="§"/>
            </a:pPr>
            <a:r>
              <a:rPr lang="es-ES_tradnl" sz="2400" dirty="0">
                <a:latin typeface="Garamond" panose="02020404030301010803" pitchFamily="18" charset="0"/>
                <a:cs typeface="Arial" panose="020B0604020202020204" pitchFamily="34" charset="0"/>
              </a:rPr>
              <a:t>Existe equilibrio de Nash en estrategias puras</a:t>
            </a:r>
          </a:p>
          <a:p>
            <a:pPr>
              <a:buClr>
                <a:srgbClr val="00B0F0"/>
              </a:buClr>
              <a:buSzPct val="90000"/>
              <a:buFont typeface="Wingdings" pitchFamily="2" charset="2"/>
              <a:buChar char="§"/>
            </a:pPr>
            <a:r>
              <a:rPr lang="es-ES_tradnl" sz="2400" dirty="0">
                <a:latin typeface="Garamond" panose="02020404030301010803" pitchFamily="18" charset="0"/>
                <a:cs typeface="Arial" panose="020B0604020202020204" pitchFamily="34" charset="0"/>
              </a:rPr>
              <a:t>¿Cuál será el equilibrio de Nash en estrategias mixtas?</a:t>
            </a:r>
          </a:p>
          <a:p>
            <a:pPr>
              <a:buClr>
                <a:srgbClr val="00B0F0"/>
              </a:buClr>
              <a:buSzPct val="90000"/>
              <a:buFont typeface="Wingdings" pitchFamily="2" charset="2"/>
              <a:buChar char="§"/>
            </a:pPr>
            <a:r>
              <a:rPr lang="es-ES_tradnl" sz="2400" dirty="0">
                <a:latin typeface="Garamond" panose="02020404030301010803" pitchFamily="18" charset="0"/>
                <a:cs typeface="Arial" panose="020B0604020202020204" pitchFamily="34" charset="0"/>
              </a:rPr>
              <a:t>Grafique</a:t>
            </a:r>
          </a:p>
          <a:p>
            <a:pPr marL="0" indent="0">
              <a:buClr>
                <a:srgbClr val="0070C0"/>
              </a:buClr>
              <a:buSzPct val="150000"/>
              <a:buNone/>
            </a:pPr>
            <a:endParaRPr lang="es-ES_tradnl" sz="2400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A740FE74-8BC7-CA8D-E596-8BA2F0CE8A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391068"/>
              </p:ext>
            </p:extLst>
          </p:nvPr>
        </p:nvGraphicFramePr>
        <p:xfrm>
          <a:off x="2288746" y="2687320"/>
          <a:ext cx="761450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3627">
                  <a:extLst>
                    <a:ext uri="{9D8B030D-6E8A-4147-A177-3AD203B41FA5}">
                      <a16:colId xmlns:a16="http://schemas.microsoft.com/office/drawing/2014/main" val="4150497899"/>
                    </a:ext>
                  </a:extLst>
                </a:gridCol>
                <a:gridCol w="1903627">
                  <a:extLst>
                    <a:ext uri="{9D8B030D-6E8A-4147-A177-3AD203B41FA5}">
                      <a16:colId xmlns:a16="http://schemas.microsoft.com/office/drawing/2014/main" val="654823389"/>
                    </a:ext>
                  </a:extLst>
                </a:gridCol>
                <a:gridCol w="1903627">
                  <a:extLst>
                    <a:ext uri="{9D8B030D-6E8A-4147-A177-3AD203B41FA5}">
                      <a16:colId xmlns:a16="http://schemas.microsoft.com/office/drawing/2014/main" val="2935519598"/>
                    </a:ext>
                  </a:extLst>
                </a:gridCol>
                <a:gridCol w="1903627">
                  <a:extLst>
                    <a:ext uri="{9D8B030D-6E8A-4147-A177-3AD203B41FA5}">
                      <a16:colId xmlns:a16="http://schemas.microsoft.com/office/drawing/2014/main" val="1669491456"/>
                    </a:ext>
                  </a:extLst>
                </a:gridCol>
              </a:tblGrid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Empresa 1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Empresa 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s-CL" dirty="0"/>
                        <a:t>Prisionero 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56556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r>
                        <a:rPr lang="es-CL" dirty="0"/>
                        <a:t>Prisionero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Invertir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>
                          <a:latin typeface="Garamond" panose="02020404030301010803" pitchFamily="18" charset="0"/>
                        </a:rPr>
                        <a:t>No Invertir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87967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Invertir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(30,25)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(50,10)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79975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>
                          <a:latin typeface="Garamond" panose="02020404030301010803" pitchFamily="18" charset="0"/>
                        </a:rPr>
                        <a:t>No Invertir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(20,40)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(25,15)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944139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A43B1F56-899A-FE83-20F4-88A996559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48673" y="3357538"/>
            <a:ext cx="6849135" cy="15178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4E01D9D-EFBE-428A-E882-05244FF6B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6884" y="3357538"/>
            <a:ext cx="6849135" cy="15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037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Ejercicio Nº2 - Nash en Estrategias Mixtas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4627A0-887F-4F4E-B28B-BEBC1EA66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Clr>
                <a:srgbClr val="0070C0"/>
              </a:buClr>
              <a:buSzPct val="150000"/>
              <a:buNone/>
            </a:pPr>
            <a:r>
              <a:rPr lang="es-ES_tradnl" sz="2400" dirty="0">
                <a:latin typeface="Garamond" panose="02020404030301010803" pitchFamily="18" charset="0"/>
                <a:cs typeface="Arial" panose="020B0604020202020204" pitchFamily="34" charset="0"/>
              </a:rPr>
              <a:t>Considerando el siguiente juego en donde dos empresas deben decidir si invertir o no en un nueva filiar de la compañía.</a:t>
            </a:r>
          </a:p>
          <a:p>
            <a:pPr marL="0" indent="0">
              <a:buClr>
                <a:srgbClr val="0070C0"/>
              </a:buClr>
              <a:buSzPct val="150000"/>
              <a:buNone/>
            </a:pPr>
            <a:endParaRPr lang="es-ES_tradnl" sz="24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indent="0">
              <a:buClr>
                <a:srgbClr val="0070C0"/>
              </a:buClr>
              <a:buSzPct val="150000"/>
              <a:buNone/>
            </a:pPr>
            <a:endParaRPr lang="es-ES_tradnl" sz="24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indent="0">
              <a:buClr>
                <a:srgbClr val="0070C0"/>
              </a:buClr>
              <a:buSzPct val="150000"/>
              <a:buNone/>
            </a:pPr>
            <a:endParaRPr lang="es-ES_tradnl" sz="24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indent="0">
              <a:buClr>
                <a:srgbClr val="0070C0"/>
              </a:buClr>
              <a:buSzPct val="150000"/>
              <a:buNone/>
            </a:pPr>
            <a:endParaRPr lang="es-ES_tradnl" sz="24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indent="0">
              <a:buClr>
                <a:srgbClr val="0070C0"/>
              </a:buClr>
              <a:buSzPct val="150000"/>
              <a:buNone/>
            </a:pPr>
            <a:endParaRPr lang="es-ES_tradnl" sz="24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buSzPct val="90000"/>
              <a:buFont typeface="Wingdings" pitchFamily="2" charset="2"/>
              <a:buChar char="§"/>
            </a:pPr>
            <a:r>
              <a:rPr lang="es-ES_tradnl" sz="2400" dirty="0">
                <a:latin typeface="Garamond" panose="02020404030301010803" pitchFamily="18" charset="0"/>
                <a:cs typeface="Arial" panose="020B0604020202020204" pitchFamily="34" charset="0"/>
              </a:rPr>
              <a:t>Existe equilibrio de Nash en estrategias puras</a:t>
            </a:r>
          </a:p>
          <a:p>
            <a:pPr>
              <a:buClr>
                <a:srgbClr val="0070C0"/>
              </a:buClr>
              <a:buSzPct val="90000"/>
              <a:buFont typeface="Wingdings" pitchFamily="2" charset="2"/>
              <a:buChar char="§"/>
            </a:pPr>
            <a:r>
              <a:rPr lang="es-ES_tradnl" sz="2400" dirty="0">
                <a:latin typeface="Garamond" panose="02020404030301010803" pitchFamily="18" charset="0"/>
                <a:cs typeface="Arial" panose="020B0604020202020204" pitchFamily="34" charset="0"/>
              </a:rPr>
              <a:t>¿Cuál será el equilibrio de Nash en estrategias mixtas?</a:t>
            </a:r>
          </a:p>
          <a:p>
            <a:pPr>
              <a:buClr>
                <a:srgbClr val="0070C0"/>
              </a:buClr>
              <a:buSzPct val="90000"/>
              <a:buFont typeface="Wingdings" pitchFamily="2" charset="2"/>
              <a:buChar char="§"/>
            </a:pPr>
            <a:r>
              <a:rPr lang="es-ES_tradnl" sz="2400" dirty="0">
                <a:latin typeface="Garamond" panose="02020404030301010803" pitchFamily="18" charset="0"/>
                <a:cs typeface="Arial" panose="020B0604020202020204" pitchFamily="34" charset="0"/>
              </a:rPr>
              <a:t>Grafique</a:t>
            </a:r>
          </a:p>
          <a:p>
            <a:pPr marL="0" indent="0">
              <a:buClr>
                <a:srgbClr val="0070C0"/>
              </a:buClr>
              <a:buSzPct val="150000"/>
              <a:buNone/>
            </a:pPr>
            <a:endParaRPr lang="es-ES_tradnl" sz="2400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A740FE74-8BC7-CA8D-E596-8BA2F0CE8A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541608"/>
              </p:ext>
            </p:extLst>
          </p:nvPr>
        </p:nvGraphicFramePr>
        <p:xfrm>
          <a:off x="2288746" y="2687320"/>
          <a:ext cx="761450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3627">
                  <a:extLst>
                    <a:ext uri="{9D8B030D-6E8A-4147-A177-3AD203B41FA5}">
                      <a16:colId xmlns:a16="http://schemas.microsoft.com/office/drawing/2014/main" val="4150497899"/>
                    </a:ext>
                  </a:extLst>
                </a:gridCol>
                <a:gridCol w="1903627">
                  <a:extLst>
                    <a:ext uri="{9D8B030D-6E8A-4147-A177-3AD203B41FA5}">
                      <a16:colId xmlns:a16="http://schemas.microsoft.com/office/drawing/2014/main" val="654823389"/>
                    </a:ext>
                  </a:extLst>
                </a:gridCol>
                <a:gridCol w="1903627">
                  <a:extLst>
                    <a:ext uri="{9D8B030D-6E8A-4147-A177-3AD203B41FA5}">
                      <a16:colId xmlns:a16="http://schemas.microsoft.com/office/drawing/2014/main" val="2935519598"/>
                    </a:ext>
                  </a:extLst>
                </a:gridCol>
                <a:gridCol w="1903627">
                  <a:extLst>
                    <a:ext uri="{9D8B030D-6E8A-4147-A177-3AD203B41FA5}">
                      <a16:colId xmlns:a16="http://schemas.microsoft.com/office/drawing/2014/main" val="1669491456"/>
                    </a:ext>
                  </a:extLst>
                </a:gridCol>
              </a:tblGrid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Empresa 1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Empresa 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s-CL" dirty="0"/>
                        <a:t>Prisionero 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56556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r>
                        <a:rPr lang="es-CL" dirty="0"/>
                        <a:t>Prisionero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Invertir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>
                          <a:latin typeface="Garamond" panose="02020404030301010803" pitchFamily="18" charset="0"/>
                        </a:rPr>
                        <a:t>No Invertir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87967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Invertir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(0,2)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79975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>
                          <a:latin typeface="Garamond" panose="02020404030301010803" pitchFamily="18" charset="0"/>
                        </a:rPr>
                        <a:t>No Invertir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(3,0)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944139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AAFA66CB-6EFF-120A-6E84-87287FD58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48673" y="3357538"/>
            <a:ext cx="6849135" cy="15178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897BD8A-ECD3-52CA-15F3-1E74EB5CF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6884" y="3357538"/>
            <a:ext cx="6849135" cy="15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7930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Ejercicio Nº2 - Nash en Estrategias Mixtas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64627A0-887F-4F4E-B28B-BEBC1EA669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Clr>
                    <a:srgbClr val="0070C0"/>
                  </a:buClr>
                  <a:buSzPct val="150000"/>
                  <a:buNone/>
                </a:pPr>
                <a:r>
                  <a:rPr lang="es-ES_tradnl" sz="2400" dirty="0">
                    <a:latin typeface="Garamond" panose="02020404030301010803" pitchFamily="18" charset="0"/>
                    <a:cs typeface="Arial" panose="020B0604020202020204" pitchFamily="34" charset="0"/>
                  </a:rPr>
                  <a:t>Considerando el siguiente juego en donde dos empresas deben decidir si invertir o no en un nueva filiar de la compañía.</a:t>
                </a:r>
              </a:p>
              <a:p>
                <a:pPr lvl="1">
                  <a:buClr>
                    <a:srgbClr val="0070C0"/>
                  </a:buClr>
                  <a:buSzPct val="90000"/>
                  <a:buFont typeface="Wingdings" pitchFamily="2" charset="2"/>
                  <a:buChar char="§"/>
                </a:pPr>
                <a:r>
                  <a:rPr lang="es-ES_tradnl" dirty="0">
                    <a:latin typeface="Garamond" panose="02020404030301010803" pitchFamily="18" charset="0"/>
                    <a:cs typeface="Arial" panose="020B0604020202020204" pitchFamily="34" charset="0"/>
                  </a:rPr>
                  <a:t>Existe equilibrio de Nash en estrategias puras</a:t>
                </a:r>
              </a:p>
              <a:p>
                <a:pPr marL="0" indent="0">
                  <a:buClr>
                    <a:srgbClr val="0070C0"/>
                  </a:buClr>
                  <a:buSzPct val="90000"/>
                  <a:buNone/>
                </a:pPr>
                <a:r>
                  <a:rPr lang="es-ES_tradnl" sz="2400" dirty="0">
                    <a:solidFill>
                      <a:srgbClr val="00B0F0"/>
                    </a:solidFill>
                    <a:latin typeface="Garamond" panose="02020404030301010803" pitchFamily="18" charset="0"/>
                    <a:cs typeface="Arial" panose="020B0604020202020204" pitchFamily="34" charset="0"/>
                  </a:rPr>
                  <a:t>No existe equilibrio de Nash en estrategias puras</a:t>
                </a:r>
              </a:p>
              <a:p>
                <a:pPr lvl="1">
                  <a:buClr>
                    <a:srgbClr val="0070C0"/>
                  </a:buClr>
                  <a:buSzPct val="90000"/>
                  <a:buFont typeface="Wingdings" pitchFamily="2" charset="2"/>
                  <a:buChar char="§"/>
                </a:pPr>
                <a:r>
                  <a:rPr lang="es-ES_tradnl" dirty="0">
                    <a:latin typeface="Garamond" panose="02020404030301010803" pitchFamily="18" charset="0"/>
                    <a:cs typeface="Arial" panose="020B0604020202020204" pitchFamily="34" charset="0"/>
                  </a:rPr>
                  <a:t>¿Cuál será el equilibrio de Nash en estrategias mixtas?</a:t>
                </a:r>
              </a:p>
              <a:p>
                <a:pPr marL="0" indent="0">
                  <a:buClr>
                    <a:srgbClr val="0070C0"/>
                  </a:buClr>
                  <a:buSzPct val="90000"/>
                  <a:buNone/>
                </a:pPr>
                <a:r>
                  <a:rPr lang="es-ES_tradnl" sz="2400" dirty="0">
                    <a:solidFill>
                      <a:srgbClr val="00B0F0"/>
                    </a:solidFill>
                    <a:latin typeface="Garamond" panose="02020404030301010803" pitchFamily="18" charset="0"/>
                    <a:cs typeface="Arial" panose="020B0604020202020204" pitchFamily="34" charset="0"/>
                  </a:rPr>
                  <a:t>Con 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es-ES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b>
                      <m:sSubPr>
                        <m:ctrlPr>
                          <a:rPr lang="es-E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s-E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ES_tradnl" sz="2400" dirty="0">
                    <a:solidFill>
                      <a:srgbClr val="00B0F0"/>
                    </a:solidFill>
                    <a:latin typeface="Garamond" panose="02020404030301010803" pitchFamily="18" charset="0"/>
                    <a:cs typeface="Arial" panose="020B0604020202020204" pitchFamily="34" charset="0"/>
                  </a:rPr>
                  <a:t> y 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s-ES" sz="2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b>
                      <m:sSubPr>
                        <m:ctrlPr>
                          <a:rPr lang="es-E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s-E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ES_tradnl" sz="2400" dirty="0">
                    <a:solidFill>
                      <a:srgbClr val="00B0F0"/>
                    </a:solidFill>
                    <a:latin typeface="Garamond" panose="02020404030301010803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Clr>
                    <a:srgbClr val="0070C0"/>
                  </a:buClr>
                  <a:buSzPct val="9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𝑞</m:t>
                      </m:r>
                      <m:r>
                        <a:rPr lang="es-E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≥</m:t>
                      </m:r>
                      <m:f>
                        <m:fPr>
                          <m:ctrlPr>
                            <a:rPr lang="es-E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E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s-E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s-ES" sz="24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←</m:t>
                      </m:r>
                      <m:r>
                        <a:rPr lang="es-E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r>
                        <a:rPr lang="es-E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r>
                        <a:rPr lang="es-E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≤</m:t>
                      </m:r>
                      <m:f>
                        <m:fPr>
                          <m:ctrlPr>
                            <a:rPr lang="es-E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E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s-E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s-ES_tradnl" sz="2400" dirty="0">
                  <a:latin typeface="Garamond" panose="02020404030301010803" pitchFamily="18" charset="0"/>
                  <a:cs typeface="Arial" panose="020B0604020202020204" pitchFamily="34" charset="0"/>
                </a:endParaRPr>
              </a:p>
              <a:p>
                <a:pPr marL="0" indent="0">
                  <a:buClr>
                    <a:srgbClr val="0070C0"/>
                  </a:buClr>
                  <a:buSzPct val="150000"/>
                  <a:buNone/>
                </a:pPr>
                <a:endParaRPr lang="es-ES_tradnl" sz="2400" dirty="0">
                  <a:latin typeface="Garamond" panose="02020404030301010803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64627A0-887F-4F4E-B28B-BEBC1EA669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035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A740FE74-8BC7-CA8D-E596-8BA2F0CE8A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467975"/>
              </p:ext>
            </p:extLst>
          </p:nvPr>
        </p:nvGraphicFramePr>
        <p:xfrm>
          <a:off x="6581344" y="5172234"/>
          <a:ext cx="528045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114">
                  <a:extLst>
                    <a:ext uri="{9D8B030D-6E8A-4147-A177-3AD203B41FA5}">
                      <a16:colId xmlns:a16="http://schemas.microsoft.com/office/drawing/2014/main" val="4150497899"/>
                    </a:ext>
                  </a:extLst>
                </a:gridCol>
                <a:gridCol w="1320114">
                  <a:extLst>
                    <a:ext uri="{9D8B030D-6E8A-4147-A177-3AD203B41FA5}">
                      <a16:colId xmlns:a16="http://schemas.microsoft.com/office/drawing/2014/main" val="654823389"/>
                    </a:ext>
                  </a:extLst>
                </a:gridCol>
                <a:gridCol w="1320114">
                  <a:extLst>
                    <a:ext uri="{9D8B030D-6E8A-4147-A177-3AD203B41FA5}">
                      <a16:colId xmlns:a16="http://schemas.microsoft.com/office/drawing/2014/main" val="2935519598"/>
                    </a:ext>
                  </a:extLst>
                </a:gridCol>
                <a:gridCol w="1320114">
                  <a:extLst>
                    <a:ext uri="{9D8B030D-6E8A-4147-A177-3AD203B41FA5}">
                      <a16:colId xmlns:a16="http://schemas.microsoft.com/office/drawing/2014/main" val="1669491456"/>
                    </a:ext>
                  </a:extLst>
                </a:gridCol>
              </a:tblGrid>
              <a:tr h="335717">
                <a:tc rowSpan="4"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Empresa 1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Empresa 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s-CL" dirty="0"/>
                        <a:t>Prisionero 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565560"/>
                  </a:ext>
                </a:extLst>
              </a:tr>
              <a:tr h="335717">
                <a:tc vMerge="1">
                  <a:txBody>
                    <a:bodyPr/>
                    <a:lstStyle/>
                    <a:p>
                      <a:r>
                        <a:rPr lang="es-CL" dirty="0"/>
                        <a:t>Prisionero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Invertir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>
                          <a:latin typeface="Garamond" panose="02020404030301010803" pitchFamily="18" charset="0"/>
                        </a:rPr>
                        <a:t>No Invertir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879677"/>
                  </a:ext>
                </a:extLst>
              </a:tr>
              <a:tr h="335717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Invertir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(0,2)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799756"/>
                  </a:ext>
                </a:extLst>
              </a:tr>
              <a:tr h="335717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>
                          <a:latin typeface="Garamond" panose="02020404030301010803" pitchFamily="18" charset="0"/>
                        </a:rPr>
                        <a:t>No Invertir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Garamond" panose="02020404030301010803" pitchFamily="18" charset="0"/>
                        </a:rPr>
                        <a:t>(3,0)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944139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7BD5FEDE-ECE5-1F5A-DC86-62DB491AD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48673" y="3357538"/>
            <a:ext cx="6849135" cy="15178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F30D5FF-2330-BA45-4C5D-EC792D36C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196884" y="3357538"/>
            <a:ext cx="6849135" cy="15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047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Teoría de Juegos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4627A0-887F-4F4E-B28B-BEBC1EA66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Clr>
                <a:srgbClr val="0070C0"/>
              </a:buClr>
              <a:buSzPct val="150000"/>
              <a:buNone/>
            </a:pPr>
            <a:r>
              <a:rPr lang="es-ES_tradnl" sz="2400" dirty="0">
                <a:latin typeface="Garamond" panose="02020404030301010803" pitchFamily="18" charset="0"/>
                <a:cs typeface="Arial" panose="020B0604020202020204" pitchFamily="34" charset="0"/>
              </a:rPr>
              <a:t>Ejemplo: tenemos dos individuos (A,B) que deben decidir si hacer o no una fiesta</a:t>
            </a:r>
          </a:p>
          <a:p>
            <a:pPr marL="0" indent="0">
              <a:buClr>
                <a:srgbClr val="0070C0"/>
              </a:buClr>
              <a:buSzPct val="150000"/>
              <a:buNone/>
            </a:pPr>
            <a:endParaRPr lang="es-ES_tradnl" sz="2400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0D5FDEF-3427-D796-5F06-10C25141CB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7542235"/>
              </p:ext>
            </p:extLst>
          </p:nvPr>
        </p:nvGraphicFramePr>
        <p:xfrm>
          <a:off x="2328333" y="2202127"/>
          <a:ext cx="7535333" cy="3598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lipse 5">
            <a:extLst>
              <a:ext uri="{FF2B5EF4-FFF2-40B4-BE49-F238E27FC236}">
                <a16:creationId xmlns:a16="http://schemas.microsoft.com/office/drawing/2014/main" id="{8163DB99-B3E4-7624-EF88-A6F3EB356BD5}"/>
              </a:ext>
            </a:extLst>
          </p:cNvPr>
          <p:cNvSpPr/>
          <p:nvPr/>
        </p:nvSpPr>
        <p:spPr>
          <a:xfrm>
            <a:off x="5892799" y="2954867"/>
            <a:ext cx="406400" cy="39793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B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8A9A934-7179-7EE2-401B-8A786271BF14}"/>
              </a:ext>
            </a:extLst>
          </p:cNvPr>
          <p:cNvSpPr/>
          <p:nvPr/>
        </p:nvSpPr>
        <p:spPr>
          <a:xfrm>
            <a:off x="5892799" y="4631267"/>
            <a:ext cx="406400" cy="39793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B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22C8DD7-4550-90FB-0EF7-CCDDA1C54B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-3348673" y="3357538"/>
            <a:ext cx="6849135" cy="15178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8AF921C-0525-7398-1165-951924555A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-3196884" y="3357538"/>
            <a:ext cx="6849135" cy="15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86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Equilibrios de Nash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4627A0-887F-4F4E-B28B-BEBC1EA66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Clr>
                <a:srgbClr val="0070C0"/>
              </a:buClr>
              <a:buSzPct val="150000"/>
              <a:buNone/>
            </a:pPr>
            <a:r>
              <a:rPr lang="es-CL" sz="2400" dirty="0">
                <a:effectLst/>
                <a:latin typeface="Garamond" panose="02020404030301010803" pitchFamily="18" charset="0"/>
              </a:rPr>
              <a:t>Nash (1950), define un equilibrio como un par de estrategias (a*, b*), donde a* es la mejor estrategia que toma el individuo A ante la mejor estrategia b* que tomó el individuo B. Es decir, en un juego de dos jugadores, tengo un equilibrio de Nash para mí y para otro jugador cuando elijo mi mejor estrategia posible, a la vista de la mejor estrategia que toma el otro jugador. Y cuando el otro jugador elige su mejor estrategia posible, teniendo en cuenta la mejor estrategia que yo he elegido. </a:t>
            </a:r>
            <a:endParaRPr lang="es-CL" sz="2400" dirty="0">
              <a:latin typeface="Garamond" panose="02020404030301010803" pitchFamily="18" charset="0"/>
            </a:endParaRPr>
          </a:p>
          <a:p>
            <a:pPr marL="0" indent="0">
              <a:buClr>
                <a:srgbClr val="0070C0"/>
              </a:buClr>
              <a:buSzPct val="150000"/>
              <a:buNone/>
            </a:pPr>
            <a:endParaRPr lang="es-ES_tradnl" sz="24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indent="0">
              <a:buClr>
                <a:srgbClr val="0070C0"/>
              </a:buClr>
              <a:buSzPct val="150000"/>
              <a:buNone/>
            </a:pPr>
            <a:endParaRPr lang="es-ES_tradnl" sz="2400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B50C30D-DDB9-281B-38D1-2FF2BDB5E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48673" y="3357538"/>
            <a:ext cx="6849135" cy="15178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EE5C3E7-943C-E6A4-F04A-483EC5265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6884" y="3357538"/>
            <a:ext cx="6849135" cy="15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488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Dilema del Prisionero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B57C85E2-F64B-EAEE-B819-F8572B98B8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829301"/>
              </p:ext>
            </p:extLst>
          </p:nvPr>
        </p:nvGraphicFramePr>
        <p:xfrm>
          <a:off x="2288746" y="2687320"/>
          <a:ext cx="761450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3627">
                  <a:extLst>
                    <a:ext uri="{9D8B030D-6E8A-4147-A177-3AD203B41FA5}">
                      <a16:colId xmlns:a16="http://schemas.microsoft.com/office/drawing/2014/main" val="4150497899"/>
                    </a:ext>
                  </a:extLst>
                </a:gridCol>
                <a:gridCol w="1903627">
                  <a:extLst>
                    <a:ext uri="{9D8B030D-6E8A-4147-A177-3AD203B41FA5}">
                      <a16:colId xmlns:a16="http://schemas.microsoft.com/office/drawing/2014/main" val="654823389"/>
                    </a:ext>
                  </a:extLst>
                </a:gridCol>
                <a:gridCol w="1903627">
                  <a:extLst>
                    <a:ext uri="{9D8B030D-6E8A-4147-A177-3AD203B41FA5}">
                      <a16:colId xmlns:a16="http://schemas.microsoft.com/office/drawing/2014/main" val="2935519598"/>
                    </a:ext>
                  </a:extLst>
                </a:gridCol>
                <a:gridCol w="1903627">
                  <a:extLst>
                    <a:ext uri="{9D8B030D-6E8A-4147-A177-3AD203B41FA5}">
                      <a16:colId xmlns:a16="http://schemas.microsoft.com/office/drawing/2014/main" val="1669491456"/>
                    </a:ext>
                  </a:extLst>
                </a:gridCol>
              </a:tblGrid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s-CL" dirty="0"/>
                        <a:t>Prisionero 1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CL" dirty="0"/>
                        <a:t>Prisionero 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s-CL" dirty="0"/>
                        <a:t>Prisionero 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56556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r>
                        <a:rPr lang="es-CL" dirty="0"/>
                        <a:t>Prisionero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No confiesa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Confiesa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87967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No confiesa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(-1,-1)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(-9,</a:t>
                      </a:r>
                      <a:r>
                        <a:rPr lang="es-CL" dirty="0">
                          <a:highlight>
                            <a:srgbClr val="FFFF00"/>
                          </a:highlight>
                        </a:rPr>
                        <a:t>0</a:t>
                      </a:r>
                      <a:r>
                        <a:rPr lang="es-CL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79975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Confiesa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(</a:t>
                      </a:r>
                      <a:r>
                        <a:rPr lang="es-CL" dirty="0">
                          <a:highlight>
                            <a:srgbClr val="FFFF00"/>
                          </a:highlight>
                        </a:rPr>
                        <a:t>0</a:t>
                      </a:r>
                      <a:r>
                        <a:rPr lang="es-CL" dirty="0"/>
                        <a:t>,-9)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(</a:t>
                      </a:r>
                      <a:r>
                        <a:rPr lang="es-CL" dirty="0">
                          <a:highlight>
                            <a:srgbClr val="FFFF00"/>
                          </a:highlight>
                        </a:rPr>
                        <a:t>-6</a:t>
                      </a:r>
                      <a:r>
                        <a:rPr lang="es-CL" dirty="0"/>
                        <a:t>,</a:t>
                      </a:r>
                      <a:r>
                        <a:rPr lang="es-CL" dirty="0">
                          <a:highlight>
                            <a:srgbClr val="FFFF00"/>
                          </a:highlight>
                        </a:rPr>
                        <a:t>-6</a:t>
                      </a:r>
                      <a:r>
                        <a:rPr lang="es-CL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944139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C86874A2-ADF3-5563-FD41-2569DB3BE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48673" y="3357538"/>
            <a:ext cx="6849135" cy="15178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F4C8B4A-485F-F869-9037-0952285CF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6884" y="3357538"/>
            <a:ext cx="6849135" cy="15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105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Características Dilema del Prisionero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4627A0-887F-4F4E-B28B-BEBC1EA66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>
                <a:srgbClr val="0070C0"/>
              </a:buClr>
              <a:buSzPct val="90000"/>
              <a:buFont typeface="Wingdings" pitchFamily="2" charset="2"/>
              <a:buChar char="§"/>
            </a:pPr>
            <a:r>
              <a:rPr lang="es-ES_tradnl" sz="2000" dirty="0">
                <a:latin typeface="Garamond" panose="02020404030301010803" pitchFamily="18" charset="0"/>
                <a:cs typeface="Arial" panose="020B0604020202020204" pitchFamily="34" charset="0"/>
              </a:rPr>
              <a:t>Se presenta una “Estrategia Dominante” (ED). La elección óptima es la misma, independiente de la elección del otro jugador.</a:t>
            </a:r>
          </a:p>
          <a:p>
            <a:pPr algn="just">
              <a:buClr>
                <a:srgbClr val="0070C0"/>
              </a:buClr>
              <a:buSzPct val="90000"/>
              <a:buFont typeface="Wingdings" pitchFamily="2" charset="2"/>
              <a:buChar char="§"/>
            </a:pPr>
            <a:r>
              <a:rPr lang="es-ES_tradnl" sz="2000" dirty="0">
                <a:latin typeface="Garamond" panose="02020404030301010803" pitchFamily="18" charset="0"/>
                <a:cs typeface="Arial" panose="020B0604020202020204" pitchFamily="34" charset="0"/>
              </a:rPr>
              <a:t>Cuando todos los individuos tienen ED la interacción estratégica se anula. El único equilibrio es que cada jugador siga su ED.</a:t>
            </a:r>
          </a:p>
          <a:p>
            <a:pPr algn="just">
              <a:buClr>
                <a:srgbClr val="0070C0"/>
              </a:buClr>
              <a:buSzPct val="90000"/>
              <a:buFont typeface="Wingdings" pitchFamily="2" charset="2"/>
              <a:buChar char="§"/>
            </a:pPr>
            <a:r>
              <a:rPr lang="es-ES_tradnl" sz="2000" dirty="0">
                <a:latin typeface="Garamond" panose="02020404030301010803" pitchFamily="18" charset="0"/>
                <a:cs typeface="Arial" panose="020B0604020202020204" pitchFamily="34" charset="0"/>
              </a:rPr>
              <a:t>El equilibrio de Nash no es óptimo de Pareto y el Óptimo de Pareto no es equilibrio de Nash. Es posible encontrar una situación que es colectivamente mejor, sin embargo, en esta situación los individuos desean cambiar su estrategia.</a:t>
            </a:r>
          </a:p>
          <a:p>
            <a:pPr algn="just">
              <a:buClr>
                <a:srgbClr val="0070C0"/>
              </a:buClr>
              <a:buSzPct val="90000"/>
              <a:buFont typeface="Wingdings" pitchFamily="2" charset="2"/>
              <a:buChar char="§"/>
            </a:pPr>
            <a:r>
              <a:rPr lang="es-ES_tradnl" sz="2000" dirty="0">
                <a:latin typeface="Garamond" panose="02020404030301010803" pitchFamily="18" charset="0"/>
                <a:cs typeface="Arial" panose="020B0604020202020204" pitchFamily="34" charset="0"/>
              </a:rPr>
              <a:t>Lo anterior implica que aún cuando los individuos tengan incentivos colectivos para generar un acuerdo, tienen incentivos individuales para no cumplir los acuerdos.</a:t>
            </a:r>
          </a:p>
          <a:p>
            <a:pPr algn="just">
              <a:buClr>
                <a:srgbClr val="0070C0"/>
              </a:buClr>
              <a:buSzPct val="90000"/>
              <a:buFont typeface="Wingdings" pitchFamily="2" charset="2"/>
              <a:buChar char="§"/>
            </a:pPr>
            <a:r>
              <a:rPr lang="es-ES_tradnl" sz="2000" dirty="0">
                <a:latin typeface="Garamond" panose="02020404030301010803" pitchFamily="18" charset="0"/>
                <a:cs typeface="Arial" panose="020B0604020202020204" pitchFamily="34" charset="0"/>
              </a:rPr>
              <a:t>Esta situación se repite en muchas situaciones de negociaciones grupales (acuerdos internacionales, duopolios </a:t>
            </a:r>
            <a:r>
              <a:rPr lang="es-ES_tradnl" sz="2000" dirty="0" err="1">
                <a:latin typeface="Garamond" panose="02020404030301010803" pitchFamily="18" charset="0"/>
                <a:cs typeface="Arial" panose="020B0604020202020204" pitchFamily="34" charset="0"/>
              </a:rPr>
              <a:t>colusivos</a:t>
            </a:r>
            <a:r>
              <a:rPr lang="es-ES_tradnl" sz="2000" dirty="0">
                <a:latin typeface="Garamond" panose="02020404030301010803" pitchFamily="18" charset="0"/>
                <a:cs typeface="Arial" panose="020B0604020202020204" pitchFamily="34" charset="0"/>
              </a:rPr>
              <a:t>, fijación de cuotas de pesca, etc.).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0F8D72F-48BA-0324-2838-69F58F3CC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48673" y="3357538"/>
            <a:ext cx="6849135" cy="15178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A28ABB7-9FBA-9DCB-8F20-E01AC2902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6884" y="3357538"/>
            <a:ext cx="6849135" cy="15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26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Pensemos en el siguiente ejemplo: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89E58A8-FF8F-5FA0-E47E-016480554B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389949"/>
              </p:ext>
            </p:extLst>
          </p:nvPr>
        </p:nvGraphicFramePr>
        <p:xfrm>
          <a:off x="3073400" y="2238584"/>
          <a:ext cx="60452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1300">
                  <a:extLst>
                    <a:ext uri="{9D8B030D-6E8A-4147-A177-3AD203B41FA5}">
                      <a16:colId xmlns:a16="http://schemas.microsoft.com/office/drawing/2014/main" val="2346584884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1909529674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1749571797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1514523206"/>
                    </a:ext>
                  </a:extLst>
                </a:gridCol>
              </a:tblGrid>
              <a:tr h="351790">
                <a:tc rowSpan="4">
                  <a:txBody>
                    <a:bodyPr/>
                    <a:lstStyle/>
                    <a:p>
                      <a:r>
                        <a:rPr lang="es-CL" dirty="0"/>
                        <a:t>Individuo A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CL" dirty="0"/>
                        <a:t>Individuo B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s-CL" dirty="0"/>
                        <a:t>Individuo B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14411"/>
                  </a:ext>
                </a:extLst>
              </a:tr>
              <a:tr h="351790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Si fiesta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No fiesta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034209"/>
                  </a:ext>
                </a:extLst>
              </a:tr>
              <a:tr h="351790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Si fiesta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35,25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25,20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406692"/>
                  </a:ext>
                </a:extLst>
              </a:tr>
              <a:tr h="351790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No fiesta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30,20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30,15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358015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1EAF7209-992E-B613-CA82-4BCE376FE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48673" y="3357538"/>
            <a:ext cx="6849135" cy="15178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06A1CE2-4F1E-D62F-0BE6-B7C1DA43D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6884" y="3357538"/>
            <a:ext cx="6849135" cy="15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311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Batalla de sexos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B57C85E2-F64B-EAEE-B819-F8572B98B8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086521"/>
              </p:ext>
            </p:extLst>
          </p:nvPr>
        </p:nvGraphicFramePr>
        <p:xfrm>
          <a:off x="2288746" y="1945640"/>
          <a:ext cx="7614508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3627">
                  <a:extLst>
                    <a:ext uri="{9D8B030D-6E8A-4147-A177-3AD203B41FA5}">
                      <a16:colId xmlns:a16="http://schemas.microsoft.com/office/drawing/2014/main" val="4150497899"/>
                    </a:ext>
                  </a:extLst>
                </a:gridCol>
                <a:gridCol w="1903627">
                  <a:extLst>
                    <a:ext uri="{9D8B030D-6E8A-4147-A177-3AD203B41FA5}">
                      <a16:colId xmlns:a16="http://schemas.microsoft.com/office/drawing/2014/main" val="654823389"/>
                    </a:ext>
                  </a:extLst>
                </a:gridCol>
                <a:gridCol w="1903627">
                  <a:extLst>
                    <a:ext uri="{9D8B030D-6E8A-4147-A177-3AD203B41FA5}">
                      <a16:colId xmlns:a16="http://schemas.microsoft.com/office/drawing/2014/main" val="2935519598"/>
                    </a:ext>
                  </a:extLst>
                </a:gridCol>
                <a:gridCol w="1903627">
                  <a:extLst>
                    <a:ext uri="{9D8B030D-6E8A-4147-A177-3AD203B41FA5}">
                      <a16:colId xmlns:a16="http://schemas.microsoft.com/office/drawing/2014/main" val="1669491456"/>
                    </a:ext>
                  </a:extLst>
                </a:gridCol>
              </a:tblGrid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s-CL" dirty="0"/>
                        <a:t>Chicos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CL" dirty="0"/>
                        <a:t>Chicas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s-CL" dirty="0"/>
                        <a:t>Prisionero 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56556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r>
                        <a:rPr lang="es-CL" dirty="0"/>
                        <a:t>Prisionero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Shopping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Estadio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87967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Shopping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(0,0)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79975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Estadios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(0,0)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(1,2)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944139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9CB2C2FC-04E1-ED9B-FF24-885AED2D4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48673" y="3357538"/>
            <a:ext cx="6849135" cy="15178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22AA778-47A6-3031-3748-EF9055E3F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6884" y="3357538"/>
            <a:ext cx="6849135" cy="15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301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2299</TotalTime>
  <Words>1991</Words>
  <Application>Microsoft Macintosh PowerPoint</Application>
  <PresentationFormat>Panorámica</PresentationFormat>
  <Paragraphs>444</Paragraphs>
  <Slides>32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Garamond</vt:lpstr>
      <vt:lpstr>Wingdings</vt:lpstr>
      <vt:lpstr>Tema de Office</vt:lpstr>
      <vt:lpstr>Organización Industrial</vt:lpstr>
      <vt:lpstr>Teoría de Juegos</vt:lpstr>
      <vt:lpstr>¿Qué es la Teoría de Juegos?</vt:lpstr>
      <vt:lpstr>Teoría de Juegos</vt:lpstr>
      <vt:lpstr>Equilibrios de Nash</vt:lpstr>
      <vt:lpstr>Dilema del Prisionero</vt:lpstr>
      <vt:lpstr>Características Dilema del Prisionero</vt:lpstr>
      <vt:lpstr>Pensemos en el siguiente ejemplo:</vt:lpstr>
      <vt:lpstr>Batalla de sexos</vt:lpstr>
      <vt:lpstr>Juego de Suma Cero</vt:lpstr>
      <vt:lpstr>Juego de Coordinación</vt:lpstr>
      <vt:lpstr>Equilibrio de Nash</vt:lpstr>
      <vt:lpstr>Equilibrio de Nash</vt:lpstr>
      <vt:lpstr>Equilibrio de Nash</vt:lpstr>
      <vt:lpstr>Eliminación de Estrategias Dominadas</vt:lpstr>
      <vt:lpstr>Eliminación de Estrategias Dominadas</vt:lpstr>
      <vt:lpstr>Eliminación de Estrategias Dominadas</vt:lpstr>
      <vt:lpstr>Eliminación de Estrategias Dominadas</vt:lpstr>
      <vt:lpstr>Eliminación de Estrategias Dominadas</vt:lpstr>
      <vt:lpstr>Eliminación de Estrategias Dominadas</vt:lpstr>
      <vt:lpstr>Eliminación de Estrategias Dominadas</vt:lpstr>
      <vt:lpstr>Equilibrio de Nash con Estrategias Mixtas</vt:lpstr>
      <vt:lpstr>Equilibrio de Nash en Estrategias Mixtas</vt:lpstr>
      <vt:lpstr>Equilibrio de Nash en Estrategias Mixtas</vt:lpstr>
      <vt:lpstr>Equilibrio de Nash en Estrategias Mixtas</vt:lpstr>
      <vt:lpstr>Ejemplo - Equilibrio de Nash en Estrategias Mixtas</vt:lpstr>
      <vt:lpstr>Ejemplo - Equilibrio de Nash en Estrategias Mixtas</vt:lpstr>
      <vt:lpstr>Ejemplo - Equilibrio de Nash en Estrategias Mixtas</vt:lpstr>
      <vt:lpstr>Ejemplo - Equilibrio de Nash en Estrategias Mixtas</vt:lpstr>
      <vt:lpstr>Ejercicio Nº1 - Nash en Estrategias Mixtas</vt:lpstr>
      <vt:lpstr>Ejercicio Nº2 - Nash en Estrategias Mixtas</vt:lpstr>
      <vt:lpstr>Ejercicio Nº2 - Nash en Estrategias Mixtas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Macroeconomía para la Gestión</dc:title>
  <dc:creator>Francisco Gálvez</dc:creator>
  <cp:lastModifiedBy>Microsoft Office User</cp:lastModifiedBy>
  <cp:revision>56</cp:revision>
  <dcterms:created xsi:type="dcterms:W3CDTF">2022-03-14T18:17:07Z</dcterms:created>
  <dcterms:modified xsi:type="dcterms:W3CDTF">2025-08-20T14:07:02Z</dcterms:modified>
</cp:coreProperties>
</file>