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3" r:id="rId5"/>
    <p:sldId id="28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2" r:id="rId15"/>
    <p:sldId id="274" r:id="rId16"/>
    <p:sldId id="275" r:id="rId17"/>
    <p:sldId id="272" r:id="rId18"/>
    <p:sldId id="277" r:id="rId19"/>
    <p:sldId id="284" r:id="rId20"/>
    <p:sldId id="279" r:id="rId21"/>
    <p:sldId id="285" r:id="rId22"/>
    <p:sldId id="280" r:id="rId23"/>
    <p:sldId id="281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798EC-5EF6-B30D-8472-9DF342EAFB41}" v="3" dt="2023-03-07T13:58:48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3"/>
    <p:restoredTop sz="94686"/>
  </p:normalViewPr>
  <p:slideViewPr>
    <p:cSldViewPr snapToGrid="0">
      <p:cViewPr varScale="1">
        <p:scale>
          <a:sx n="101" d="100"/>
          <a:sy n="101" d="100"/>
        </p:scale>
        <p:origin x="1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20356a75c08d946f06447da2af44e4e8d7f1e2a5f6ca89a6ac1fa18b0ce3a157::" providerId="AD" clId="Web-{4F1798EC-5EF6-B30D-8472-9DF342EAFB41}"/>
    <pc:docChg chg="modSld">
      <pc:chgData name="Usuario invitado" userId="S::urn:spo:anon#20356a75c08d946f06447da2af44e4e8d7f1e2a5f6ca89a6ac1fa18b0ce3a157::" providerId="AD" clId="Web-{4F1798EC-5EF6-B30D-8472-9DF342EAFB41}" dt="2023-03-07T13:58:47.809" v="1" actId="20577"/>
      <pc:docMkLst>
        <pc:docMk/>
      </pc:docMkLst>
      <pc:sldChg chg="modSp">
        <pc:chgData name="Usuario invitado" userId="S::urn:spo:anon#20356a75c08d946f06447da2af44e4e8d7f1e2a5f6ca89a6ac1fa18b0ce3a157::" providerId="AD" clId="Web-{4F1798EC-5EF6-B30D-8472-9DF342EAFB41}" dt="2023-03-07T13:58:47.809" v="1" actId="20577"/>
        <pc:sldMkLst>
          <pc:docMk/>
          <pc:sldMk cId="582945390" sldId="259"/>
        </pc:sldMkLst>
        <pc:spChg chg="mod">
          <ac:chgData name="Usuario invitado" userId="S::urn:spo:anon#20356a75c08d946f06447da2af44e4e8d7f1e2a5f6ca89a6ac1fa18b0ce3a157::" providerId="AD" clId="Web-{4F1798EC-5EF6-B30D-8472-9DF342EAFB41}" dt="2023-03-07T13:58:47.809" v="1" actId="20577"/>
          <ac:spMkLst>
            <pc:docMk/>
            <pc:sldMk cId="582945390" sldId="259"/>
            <ac:spMk id="3" creationId="{264627A0-887F-4F4E-B28B-BEBC1EA66964}"/>
          </ac:spMkLst>
        </pc:spChg>
      </pc:sldChg>
    </pc:docChg>
  </pc:docChgLst>
  <pc:docChgLst>
    <pc:chgData name="Francisco Galvez Gamboa" userId="7dba022e-bdf7-4fc2-926b-cb7d21ec971c" providerId="ADAL" clId="{AC1ED003-B8F2-CA44-B0C7-25F712078A46}"/>
    <pc:docChg chg="custSel modSld">
      <pc:chgData name="Francisco Galvez Gamboa" userId="7dba022e-bdf7-4fc2-926b-cb7d21ec971c" providerId="ADAL" clId="{AC1ED003-B8F2-CA44-B0C7-25F712078A46}" dt="2023-03-06T16:10:40.800" v="94" actId="20577"/>
      <pc:docMkLst>
        <pc:docMk/>
      </pc:docMkLst>
      <pc:sldChg chg="modSp mod">
        <pc:chgData name="Francisco Galvez Gamboa" userId="7dba022e-bdf7-4fc2-926b-cb7d21ec971c" providerId="ADAL" clId="{AC1ED003-B8F2-CA44-B0C7-25F712078A46}" dt="2023-03-06T16:10:40.800" v="94" actId="20577"/>
        <pc:sldMkLst>
          <pc:docMk/>
          <pc:sldMk cId="1943389658" sldId="257"/>
        </pc:sldMkLst>
        <pc:spChg chg="mod">
          <ac:chgData name="Francisco Galvez Gamboa" userId="7dba022e-bdf7-4fc2-926b-cb7d21ec971c" providerId="ADAL" clId="{AC1ED003-B8F2-CA44-B0C7-25F712078A46}" dt="2023-03-06T16:10:40.800" v="94" actId="20577"/>
          <ac:spMkLst>
            <pc:docMk/>
            <pc:sldMk cId="1943389658" sldId="257"/>
            <ac:spMk id="3" creationId="{6D45255F-1551-E84C-BD55-C9971687BE71}"/>
          </ac:spMkLst>
        </pc:spChg>
      </pc:sldChg>
      <pc:sldChg chg="modSp mod">
        <pc:chgData name="Francisco Galvez Gamboa" userId="7dba022e-bdf7-4fc2-926b-cb7d21ec971c" providerId="ADAL" clId="{AC1ED003-B8F2-CA44-B0C7-25F712078A46}" dt="2023-03-06T15:32:53.326" v="38" actId="20577"/>
        <pc:sldMkLst>
          <pc:docMk/>
          <pc:sldMk cId="1815192068" sldId="268"/>
        </pc:sldMkLst>
        <pc:spChg chg="mod">
          <ac:chgData name="Francisco Galvez Gamboa" userId="7dba022e-bdf7-4fc2-926b-cb7d21ec971c" providerId="ADAL" clId="{AC1ED003-B8F2-CA44-B0C7-25F712078A46}" dt="2023-03-06T15:32:19.023" v="8" actId="20577"/>
          <ac:spMkLst>
            <pc:docMk/>
            <pc:sldMk cId="1815192068" sldId="268"/>
            <ac:spMk id="2" creationId="{E19B0366-B745-7E4D-A3D2-002BE73A3CB4}"/>
          </ac:spMkLst>
        </pc:spChg>
        <pc:spChg chg="mod">
          <ac:chgData name="Francisco Galvez Gamboa" userId="7dba022e-bdf7-4fc2-926b-cb7d21ec971c" providerId="ADAL" clId="{AC1ED003-B8F2-CA44-B0C7-25F712078A46}" dt="2023-03-06T15:32:53.326" v="38" actId="20577"/>
          <ac:spMkLst>
            <pc:docMk/>
            <pc:sldMk cId="1815192068" sldId="268"/>
            <ac:spMk id="3" creationId="{264627A0-887F-4F4E-B28B-BEBC1EA669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EA68F-4298-8040-BAED-F6664FA10508}" type="datetimeFigureOut">
              <a:rPr lang="es-ES_tradnl" smtClean="0"/>
              <a:t>26/8/25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CDC86-DC1F-2043-ACEE-047FAA111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601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33E1E-D674-FE49-A7A3-D76116E02B16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821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07462-4AD4-4A4D-A300-648460E99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EE61FD-3E6E-1144-89AF-9363129E9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A70B03-0D91-8A42-9E38-09378503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26/8/25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EAD07-CAE5-5943-9B00-8EBFDA28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1756D-2E8B-D14D-9393-513A3DC1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30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47228-21B4-B944-A67A-B91820B7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1DABFF-95B0-9D41-BFA9-6A1C87A29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C63AE-4E7E-1A49-AB05-0C60F524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26/8/25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ED21B3-584B-8544-9740-F312CAF1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F423F1-CF3D-7743-9D0B-E20DB8F0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353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D6F12E-9DC3-2F46-ACF5-FFFF0944B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7C9019-A9F2-914D-A69E-F9ECF28E7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35BAA-2C21-5D47-865B-C25D4193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26/8/25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2D789B-079F-8946-A305-FC792F83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4C5FA2-EFD4-924F-BB65-861D8A89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15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4AEB3-BFCC-B042-B227-38FE58D6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977F16-EA93-5543-BA1E-4638E2004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38C8F-1719-764B-9B90-EB98964F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26/8/25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25172-546C-C042-AA63-7692165E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CB6638-20A2-F042-9BF6-945FDFF0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011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C21F9-EF7C-A044-9570-7F30BA90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9E8FC0-B7EB-0142-BE68-B1959791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7072B-FDCA-2445-B19D-227E402F7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26/8/25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A44363-33CF-8145-8717-3B01E7109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0F76-DCA4-9B41-A3C7-F50A47CB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011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0A157-575B-4947-8E60-F0FB3A13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197137-6490-CE4A-A8C3-E09F2432C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5EDB40-BBA1-7744-BB1B-290A57C80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21F3D5-AEFB-B045-B441-70440A69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26/8/25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FDA238-F854-0D44-BDBA-5617EE73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5ABA28-738E-A74A-B4F7-7CA3F299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579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B3F5B-5194-9844-B1F3-05EC8C31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0A02AF-9F39-444A-9107-50209AE1E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44B195-0DAC-EA4C-BFC6-678889ACD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01B041-1B65-7548-BFE6-D4EBD811A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35A741-755B-A947-BD04-2CD24FAE7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04D3D5-DBE5-5F4B-B218-BDC3A37F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26/8/25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110CA0-D1A2-C341-8CB5-ED8E2106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03888B-A0CE-4F49-9297-2969B543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246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15C34-1709-9746-9B3A-EEB7A5C4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AB3655-A167-7045-B695-3F712E33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26/8/25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9131A1-ACAE-5544-9EBC-63CF5ADC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CC559E-FF79-4C47-B554-841912C5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823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0FD0D6-D803-AC43-83F2-C4660711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26/8/25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29794C-2414-C346-B46C-7FACAE35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DAC19D-113E-264E-8FC0-C2EBA0CD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275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7798D-B04C-7149-85D2-371348B4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FBC317-3D21-6742-B654-A0ED82263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00FAC5-0093-9E4A-BE61-4C578957B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5D0EF1-C5CC-4643-A9EA-AF595230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26/8/25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2B03CB-08A4-8142-A0D9-DA3EC263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F20910-DAFE-2246-BBF3-D05698E5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069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DE9BC-749E-994B-820D-6AC0F90E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ADAD5D-24D1-7440-AABD-DAA8FF9D4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A85541-8EC4-9648-AAC6-EB41EB66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F5388B-3973-5E4B-8C85-7009F9EFF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26/8/25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CBDEDF-115D-CC41-9B9A-1F6A57E4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25B0B6-7C78-4245-806D-B9F5B3ED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840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BF3B3B-59A6-B34A-82D8-9CA1E4E5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02B1AC-1F52-6340-9BC1-1A6D658FD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19FC21-8187-8147-9DBF-4341A9BF6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B9339-C2CF-BD47-AD09-FF21F5CDCE09}" type="datetimeFigureOut">
              <a:rPr lang="es-ES_tradnl" smtClean="0"/>
              <a:t>26/8/25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BCBE38-11C7-0A4C-8AD8-F4EAF0EB0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056FE-29F2-3243-9CB3-D5FC88A6F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40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10D64-5825-914E-8F9B-F0C839EA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140" y="2911264"/>
            <a:ext cx="8789720" cy="1035471"/>
          </a:xfrm>
        </p:spPr>
        <p:txBody>
          <a:bodyPr>
            <a:normAutofit/>
          </a:bodyPr>
          <a:lstStyle/>
          <a:p>
            <a:r>
              <a:rPr lang="es-ES_tradnl" sz="48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Organización Industrial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45255F-1551-E84C-BD55-C9971687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459" y="4379811"/>
            <a:ext cx="6993082" cy="2207989"/>
          </a:xfrm>
        </p:spPr>
        <p:txBody>
          <a:bodyPr>
            <a:normAutofit/>
          </a:bodyPr>
          <a:lstStyle/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ICM-323 Ingeniería Comercial</a:t>
            </a:r>
          </a:p>
          <a:p>
            <a:r>
              <a:rPr lang="es-ES_tradnl">
                <a:latin typeface="Garamond" panose="02020404030301010803" pitchFamily="18" charset="0"/>
                <a:cs typeface="Arial" panose="020B0604020202020204" pitchFamily="34" charset="0"/>
              </a:rPr>
              <a:t>Unidad I </a:t>
            </a:r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- Clase 3: </a:t>
            </a:r>
          </a:p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Equilibrios</a:t>
            </a:r>
          </a:p>
          <a:p>
            <a:r>
              <a:rPr lang="es-ES_tradnl" sz="1800" b="1" dirty="0">
                <a:latin typeface="Garamond" panose="02020404030301010803" pitchFamily="18" charset="0"/>
                <a:cs typeface="Arial" panose="020B0604020202020204" pitchFamily="34" charset="0"/>
              </a:rPr>
              <a:t>Erik Muñoz Henríquez</a:t>
            </a:r>
          </a:p>
        </p:txBody>
      </p:sp>
      <p:pic>
        <p:nvPicPr>
          <p:cNvPr id="5" name="Imagen 4" descr="logo ucm nuevo vectorizado.pdf">
            <a:extLst>
              <a:ext uri="{FF2B5EF4-FFF2-40B4-BE49-F238E27FC236}">
                <a16:creationId xmlns:a16="http://schemas.microsoft.com/office/drawing/2014/main" id="{C817DD40-712E-D24E-84B5-9568529434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15438" r="10727" b="19478"/>
          <a:stretch/>
        </p:blipFill>
        <p:spPr>
          <a:xfrm>
            <a:off x="4427390" y="967068"/>
            <a:ext cx="3337220" cy="13006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858F80-C6F6-2908-6ABA-EE9055332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5BFE405-A257-E8AF-63CB-CA56BD83A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8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Duopolio de Cournot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295239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En este modelo cada una de las empresas reconoce que sus propias decisiones sobre el nivel de producción afectan el precio.</a:t>
                </a:r>
              </a:p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Sin embargo, la empresa toma sus propias decisiones considerando como dadas las decisiones de los competidores.</a:t>
                </a:r>
              </a:p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Supuestos:</a:t>
                </a: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ES" sz="2000" dirty="0">
                    <a:latin typeface="Garamond" panose="02020404030301010803" pitchFamily="18" charset="0"/>
                  </a:rPr>
                  <a:t>Las empresas eligen las cantidades a producir </a:t>
                </a: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ES" sz="2000" dirty="0">
                    <a:latin typeface="Garamond" panose="02020404030301010803" pitchFamily="18" charset="0"/>
                  </a:rPr>
                  <a:t>El precio se determina donde la demanda igual a la producción total de las empresas</a:t>
                </a: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ES" sz="2000" dirty="0">
                    <a:latin typeface="Garamond" panose="02020404030301010803" pitchFamily="18" charset="0"/>
                  </a:rPr>
                  <a:t>Los costos de producción crecientes en el nivel de producción</a:t>
                </a: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ES" sz="2000" dirty="0">
                    <a:latin typeface="Garamond" panose="02020404030301010803" pitchFamily="18" charset="0"/>
                  </a:rPr>
                  <a:t>La función inversa de demanda es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000" dirty="0">
                    <a:latin typeface="Garamond" panose="02020404030301010803" pitchFamily="18" charset="0"/>
                  </a:rPr>
                  <a:t> donde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s-ES" sz="2000" dirty="0">
                  <a:latin typeface="Garamond" panose="02020404030301010803" pitchFamily="18" charset="0"/>
                </a:endParaRPr>
              </a:p>
              <a:p>
                <a:pPr algn="just"/>
                <a:endParaRPr lang="es-CL" sz="2000" b="1" dirty="0">
                  <a:latin typeface="Garamond" panose="02020404030301010803" pitchFamily="18" charset="0"/>
                </a:endParaRPr>
              </a:p>
              <a:p>
                <a:pPr algn="just"/>
                <a:endParaRPr lang="es-CL" sz="2000" b="1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295239" cy="3477875"/>
              </a:xfrm>
              <a:prstGeom prst="rect">
                <a:avLst/>
              </a:prstGeom>
              <a:blipFill>
                <a:blip r:embed="rId3"/>
                <a:stretch>
                  <a:fillRect l="-616" t="-725" r="-61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FF90C90-D6A2-6686-B623-E2ED9290F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15F2EA8-5CC6-DEDE-C555-1E24817C9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0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Duopolio de Cournot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295239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Existen dos firmas, donde ambas venden un producto homogéneo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2000" dirty="0">
                    <a:latin typeface="Garamond" panose="02020404030301010803" pitchFamily="18" charset="0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2000" dirty="0">
                    <a:latin typeface="Garamond" panose="02020404030301010803" pitchFamily="18" charset="0"/>
                  </a:rPr>
                  <a:t>.</a:t>
                </a:r>
              </a:p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El producto agregado del mercado es la suma de la producción de ambas empresas </a:t>
                </a:r>
                <a14:m>
                  <m:oMath xmlns:m="http://schemas.openxmlformats.org/officeDocument/2006/math">
                    <m:r>
                      <a:rPr lang="es-ES" sz="200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s-ES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La demanda inversa de mercado esta dada por: </a:t>
                </a:r>
              </a:p>
              <a:p>
                <a:pPr algn="just"/>
                <a:endParaRPr lang="es-ES" sz="2000" dirty="0">
                  <a:latin typeface="Garamond" panose="02020404030301010803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2000" b="0" dirty="0">
                  <a:latin typeface="Garamond" panose="02020404030301010803" pitchFamily="18" charset="0"/>
                </a:endParaRPr>
              </a:p>
              <a:p>
                <a:pPr algn="just"/>
                <a:endParaRPr lang="es-ES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El beneficio de cada firma es: </a:t>
                </a:r>
              </a:p>
              <a:p>
                <a:pPr algn="just"/>
                <a:endParaRPr lang="es-ES" sz="2000" dirty="0">
                  <a:latin typeface="Garamond" panose="02020404030301010803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000" dirty="0">
                  <a:latin typeface="Garamond" panose="02020404030301010803" pitchFamily="18" charset="0"/>
                </a:endParaRPr>
              </a:p>
              <a:p>
                <a:pPr algn="just"/>
                <a:endParaRPr lang="es-CL" sz="2000" b="1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CL" sz="2000" b="1" dirty="0">
                    <a:latin typeface="Garamond" panose="02020404030301010803" pitchFamily="18" charset="0"/>
                  </a:rPr>
                  <a:t>En un equilibrio de Nash cada firma elige su nivel de producción, tomando como dada la decisión de su rival.</a:t>
                </a:r>
              </a:p>
              <a:p>
                <a:pPr algn="just"/>
                <a:endParaRPr lang="es-CL" sz="2000" b="1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295239" cy="4093428"/>
              </a:xfrm>
              <a:prstGeom prst="rect">
                <a:avLst/>
              </a:prstGeom>
              <a:blipFill>
                <a:blip r:embed="rId3"/>
                <a:stretch>
                  <a:fillRect l="-616" t="-309" r="-61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52B5B186-F71F-2B71-A7D9-4176B360C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0B8227-D10B-58CE-3FEF-2B6350716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8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Duopolio de Cournot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295239" cy="4122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000" b="1" dirty="0">
                    <a:latin typeface="Garamond" panose="02020404030301010803" pitchFamily="18" charset="0"/>
                  </a:rPr>
                  <a:t>Firma 1: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CL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CL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s-E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Condiciones de primer orden (CPO)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s-E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ES" sz="2000" b="1" dirty="0">
                    <a:latin typeface="Garamond" panose="02020404030301010803" pitchFamily="18" charset="0"/>
                  </a:rPr>
                  <a:t>Firma 2: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CL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CL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s-E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Condiciones de primer orden (CPO)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endParaRPr lang="es-CL" sz="20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295239" cy="4122539"/>
              </a:xfrm>
              <a:prstGeom prst="rect">
                <a:avLst/>
              </a:prstGeom>
              <a:blipFill>
                <a:blip r:embed="rId3"/>
                <a:stretch>
                  <a:fillRect l="-616" t="-61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B6128DF5-DC16-9D2C-9544-68DFC169F1AB}"/>
              </a:ext>
            </a:extLst>
          </p:cNvPr>
          <p:cNvSpPr txBox="1"/>
          <p:nvPr/>
        </p:nvSpPr>
        <p:spPr>
          <a:xfrm>
            <a:off x="738314" y="5980670"/>
            <a:ext cx="107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Garamond" panose="02020404030301010803" pitchFamily="18" charset="0"/>
              </a:rPr>
              <a:t>Nota: La función objetivo es estrictamente cóncava; de ésa forma, la CPO es necesaria y suficiente para un máximo.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8B0D56-51AA-968E-8E85-C4C5F00B4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04B44B6-6AC2-EF28-56FE-CAC841598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66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Duopolio de Cournot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295239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000" b="1" dirty="0">
                    <a:latin typeface="Garamond" panose="02020404030301010803" pitchFamily="18" charset="0"/>
                  </a:rPr>
                  <a:t>La función de reacción y equilibrio</a:t>
                </a: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Las condiciones de maximización de beneficios de la firma 1 y firma 2 definen implícitamente “funciones de reacción” para cada firma.</a:t>
                </a: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La función de reacción para una firma indica “la mejor estrategia” que puede seleccionar dicha firma, ante cada estrategia posible de su competidora.</a:t>
                </a: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Las funciones de reacción se expresan en nuestro caso como</a:t>
                </a:r>
              </a:p>
              <a:p>
                <a:pPr algn="just"/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El equilibrio de Cournot es la solución al modelo en la que cada empresa selecciona una estrategia (nivel de producción) tal que no está dispuesto a alterarlo, si es que la otra empresa no modifica la suya (aplicación del equilibrio de Nash).</a:t>
                </a:r>
              </a:p>
              <a:p>
                <a:pPr algn="just"/>
                <a:endParaRPr lang="es-CL" sz="20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295239" cy="4093428"/>
              </a:xfrm>
              <a:prstGeom prst="rect">
                <a:avLst/>
              </a:prstGeom>
              <a:blipFill>
                <a:blip r:embed="rId3"/>
                <a:stretch>
                  <a:fillRect l="-616" t="-617" r="-61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E2F0BEBC-6E69-E8F2-2165-B0A477A93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7B1D90A-FE38-FCBF-2680-BC8014247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1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Duopolio de Cournot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07631D-01E0-445C-4005-7179AFA54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40" y="1819108"/>
            <a:ext cx="8493320" cy="44012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647888-792E-BC43-6853-E97BF5B45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108D19-6055-1898-2E54-51FB646DD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0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Ejemplo - Duopolio de Cournot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29523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Asumamos que existen dos empresas que enfrentan una demanda lineal del tipo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𝑏𝑄</m:t>
                    </m:r>
                  </m:oMath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Los costos marginales de casa empresa con iguales y contantes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Entonces:</a:t>
                </a: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CL" sz="2000" dirty="0">
                    <a:latin typeface="Garamond" panose="02020404030301010803" pitchFamily="18" charset="0"/>
                  </a:rPr>
                  <a:t>Determinemos la función de mejor respuesta</a:t>
                </a: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CL" sz="2000" dirty="0">
                    <a:latin typeface="Garamond" panose="02020404030301010803" pitchFamily="18" charset="0"/>
                  </a:rPr>
                  <a:t>Equilibrios</a:t>
                </a:r>
              </a:p>
              <a:p>
                <a:pPr algn="just"/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Y si comparamos estos resultados con competencia perfecta y con monopolio, ¿qué obtenemos?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295239" cy="2246769"/>
              </a:xfrm>
              <a:prstGeom prst="rect">
                <a:avLst/>
              </a:prstGeom>
              <a:blipFill>
                <a:blip r:embed="rId3"/>
                <a:stretch>
                  <a:fillRect l="-616" t="-559" b="-335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3309430B-1424-DAAD-6969-602FF8C40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6DAE6A1-8337-8EFD-6206-2AD08D23A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27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Ejemplo - Duopolio de Cournot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29523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Asumamos que existen dos empresas que enfrentan una demanda lineal del tipo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𝑏𝑄</m:t>
                    </m:r>
                  </m:oMath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Los costos marginales de casa empresa con iguales y contantes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Entonces:</a:t>
                </a: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CL" sz="2000" dirty="0">
                    <a:latin typeface="Garamond" panose="02020404030301010803" pitchFamily="18" charset="0"/>
                  </a:rPr>
                  <a:t>Determinemos la función de mejor respuesta</a:t>
                </a: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CL" sz="2000" dirty="0">
                    <a:latin typeface="Garamond" panose="02020404030301010803" pitchFamily="18" charset="0"/>
                  </a:rPr>
                  <a:t>Equilibrios</a:t>
                </a:r>
              </a:p>
              <a:p>
                <a:pPr marL="342900" indent="-342900" algn="just">
                  <a:buFont typeface="Wingdings" pitchFamily="2" charset="2"/>
                  <a:buChar char="§"/>
                </a:pPr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Y si comparamos estos resultados con competencia perfecta y con monopolio, ¿qué obtenemos?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295239" cy="2246769"/>
              </a:xfrm>
              <a:prstGeom prst="rect">
                <a:avLst/>
              </a:prstGeom>
              <a:blipFill>
                <a:blip r:embed="rId3"/>
                <a:stretch>
                  <a:fillRect l="-616" t="-559" b="-335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91A3147-FDCF-7AFC-0C47-02E9641E23F7}"/>
                  </a:ext>
                </a:extLst>
              </p:cNvPr>
              <p:cNvSpPr txBox="1"/>
              <p:nvPr/>
            </p:nvSpPr>
            <p:spPr>
              <a:xfrm>
                <a:off x="2214302" y="4482509"/>
                <a:ext cx="3587842" cy="1421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1800" dirty="0">
                    <a:latin typeface="Garamond" panose="02020404030301010803" pitchFamily="18" charset="0"/>
                  </a:rPr>
                  <a:t>Las funciones de mejor respuesta son: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s-E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s-E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s-CL" sz="1800" dirty="0">
                  <a:solidFill>
                    <a:srgbClr val="00B0F0"/>
                  </a:solidFill>
                  <a:latin typeface="Garamond" panose="02020404030301010803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s-E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s-E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s-CL" sz="1800" dirty="0">
                  <a:solidFill>
                    <a:srgbClr val="00B0F0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91A3147-FDCF-7AFC-0C47-02E9641E2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302" y="4482509"/>
                <a:ext cx="3587842" cy="1421158"/>
              </a:xfrm>
              <a:prstGeom prst="rect">
                <a:avLst/>
              </a:prstGeom>
              <a:blipFill>
                <a:blip r:embed="rId4"/>
                <a:stretch>
                  <a:fillRect l="-1413" t="-1770" r="-707" b="-177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DA7C7530-122D-7471-9196-CFB2B921B972}"/>
                  </a:ext>
                </a:extLst>
              </p:cNvPr>
              <p:cNvSpPr txBox="1"/>
              <p:nvPr/>
            </p:nvSpPr>
            <p:spPr>
              <a:xfrm>
                <a:off x="7900085" y="4482509"/>
                <a:ext cx="1940275" cy="1369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1800" dirty="0">
                    <a:latin typeface="Garamond" panose="02020404030301010803" pitchFamily="18" charset="0"/>
                  </a:rPr>
                  <a:t>Los equilibrios son: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s-E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s-CL" sz="1800" dirty="0">
                  <a:solidFill>
                    <a:srgbClr val="00B0F0"/>
                  </a:solidFill>
                  <a:latin typeface="Garamond" panose="02020404030301010803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s-E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s-CL" sz="1800" dirty="0">
                  <a:solidFill>
                    <a:srgbClr val="00B0F0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DA7C7530-122D-7471-9196-CFB2B921B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085" y="4482509"/>
                <a:ext cx="1940275" cy="1369606"/>
              </a:xfrm>
              <a:prstGeom prst="rect">
                <a:avLst/>
              </a:prstGeom>
              <a:blipFill>
                <a:blip r:embed="rId5"/>
                <a:stretch>
                  <a:fillRect l="-2614" t="-1835" r="-196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3FA67029-81A8-8CF6-B24B-5E9C818DA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98BD8BC-479A-DF3F-3703-609304D9E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74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Ejercicio - Duopolio de Cournot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29523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Supongamos que dos empresas que dominan el mercado cuentan con una función de costos idéntica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=10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CL" sz="2000" dirty="0">
                    <a:latin typeface="Garamond" panose="02020404030301010803" pitchFamily="18" charset="0"/>
                  </a:rPr>
                  <a:t> y su función de demanda inversa esta dada por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=70−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Entonces:</a:t>
                </a: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CL" sz="2000" dirty="0">
                    <a:latin typeface="Garamond" panose="02020404030301010803" pitchFamily="18" charset="0"/>
                  </a:rPr>
                  <a:t>Calcule las funciones de mejor respuesta</a:t>
                </a: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CL" sz="2000" dirty="0">
                    <a:latin typeface="Garamond" panose="02020404030301010803" pitchFamily="18" charset="0"/>
                  </a:rPr>
                  <a:t>Determine la cantidad de equilibrio en este mercado</a:t>
                </a: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CL" sz="2000" dirty="0">
                    <a:latin typeface="Garamond" panose="02020404030301010803" pitchFamily="18" charset="0"/>
                  </a:rPr>
                  <a:t>Obtenga el precio de mercado</a:t>
                </a: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CL" sz="2000" dirty="0">
                    <a:latin typeface="Garamond" panose="02020404030301010803" pitchFamily="18" charset="0"/>
                  </a:rPr>
                  <a:t>Calcule el beneficio neto de cada empresa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295239" cy="2554545"/>
              </a:xfrm>
              <a:prstGeom prst="rect">
                <a:avLst/>
              </a:prstGeom>
              <a:blipFill>
                <a:blip r:embed="rId3"/>
                <a:stretch>
                  <a:fillRect l="-616" t="-985" r="-616" b="-295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E30D9626-8541-A732-6F18-E45327121279}"/>
              </a:ext>
            </a:extLst>
          </p:cNvPr>
          <p:cNvSpPr txBox="1"/>
          <p:nvPr/>
        </p:nvSpPr>
        <p:spPr>
          <a:xfrm>
            <a:off x="1235676" y="6030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004E64E-E521-7E9C-17CD-BFD629504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F066DF8-80B2-F832-DC44-1DEE33C9F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2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Ejercicio - Duopolio de Cournot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295239" cy="400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Supongamos que dos empresas que dominan el mercado cuentan con una función de costos idéntica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=10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CL" sz="2000" dirty="0">
                    <a:latin typeface="Garamond" panose="02020404030301010803" pitchFamily="18" charset="0"/>
                  </a:rPr>
                  <a:t> y su función de demanda inversa esta dada por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=70−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Entonces:</a:t>
                </a: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CL" sz="2000" dirty="0">
                    <a:latin typeface="Garamond" panose="02020404030301010803" pitchFamily="18" charset="0"/>
                  </a:rPr>
                  <a:t>Calcule las funciones de mejor respuesta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=30−</m:t>
                      </m:r>
                      <m:f>
                        <m:fPr>
                          <m:ctrlPr>
                            <a:rPr lang="es-E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E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E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=30−</m:t>
                      </m:r>
                      <m:f>
                        <m:fPr>
                          <m:ctrlPr>
                            <a:rPr lang="es-E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E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CL" sz="2000" dirty="0">
                    <a:latin typeface="Garamond" panose="02020404030301010803" pitchFamily="18" charset="0"/>
                  </a:rPr>
                  <a:t>Determine la cantidad de equilibrio en este mercado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=20=</m:t>
                      </m:r>
                      <m:sSub>
                        <m:sSubPr>
                          <m:ctrlPr>
                            <a:rPr lang="es-E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CL" sz="2000" dirty="0">
                    <a:latin typeface="Garamond" panose="02020404030301010803" pitchFamily="18" charset="0"/>
                  </a:rPr>
                  <a:t>Obtenga el precio del mercado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E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s-CL" sz="2000" dirty="0">
                  <a:solidFill>
                    <a:srgbClr val="00B0F0"/>
                  </a:solidFill>
                  <a:latin typeface="Garamond" panose="02020404030301010803" pitchFamily="18" charset="0"/>
                </a:endParaRP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CL" sz="2000" dirty="0">
                    <a:latin typeface="Garamond" panose="02020404030301010803" pitchFamily="18" charset="0"/>
                  </a:rPr>
                  <a:t>Calcule el beneficio neto de cada empresa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E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=400</m:t>
                      </m:r>
                    </m:oMath>
                  </m:oMathPara>
                </a14:m>
                <a:endParaRPr lang="es-CL" sz="2000" dirty="0">
                  <a:solidFill>
                    <a:srgbClr val="00B0F0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295239" cy="4002955"/>
              </a:xfrm>
              <a:prstGeom prst="rect">
                <a:avLst/>
              </a:prstGeom>
              <a:blipFill>
                <a:blip r:embed="rId3"/>
                <a:stretch>
                  <a:fillRect l="-616" t="-631" r="-61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E30D9626-8541-A732-6F18-E45327121279}"/>
              </a:ext>
            </a:extLst>
          </p:cNvPr>
          <p:cNvSpPr txBox="1"/>
          <p:nvPr/>
        </p:nvSpPr>
        <p:spPr>
          <a:xfrm>
            <a:off x="1235676" y="6030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93C345-1C46-7804-3DCD-EC4852933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4569934-9D1E-A1DE-C904-248D74A6E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667000" y="284638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D3E209-5750-E47C-44C1-1D480583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667000" y="3641539"/>
            <a:ext cx="6858000" cy="15198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0E1E21-5F9E-4BFF-44C5-25665D131243}"/>
              </a:ext>
            </a:extLst>
          </p:cNvPr>
          <p:cNvSpPr txBox="1"/>
          <p:nvPr/>
        </p:nvSpPr>
        <p:spPr>
          <a:xfrm>
            <a:off x="3089600" y="3003512"/>
            <a:ext cx="6557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Modelo de duopolio de Bertrand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331AE3-0111-9CD4-A9C8-40006FD5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517A828-5317-9DAF-C40D-F2CFCF718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0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Dilema del Prisionero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57C85E2-F64B-EAEE-B819-F8572B98B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01755"/>
              </p:ext>
            </p:extLst>
          </p:nvPr>
        </p:nvGraphicFramePr>
        <p:xfrm>
          <a:off x="2288746" y="2687320"/>
          <a:ext cx="76145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627">
                  <a:extLst>
                    <a:ext uri="{9D8B030D-6E8A-4147-A177-3AD203B41FA5}">
                      <a16:colId xmlns:a16="http://schemas.microsoft.com/office/drawing/2014/main" val="4150497899"/>
                    </a:ext>
                  </a:extLst>
                </a:gridCol>
                <a:gridCol w="1903627">
                  <a:extLst>
                    <a:ext uri="{9D8B030D-6E8A-4147-A177-3AD203B41FA5}">
                      <a16:colId xmlns:a16="http://schemas.microsoft.com/office/drawing/2014/main" val="654823389"/>
                    </a:ext>
                  </a:extLst>
                </a:gridCol>
                <a:gridCol w="1903627">
                  <a:extLst>
                    <a:ext uri="{9D8B030D-6E8A-4147-A177-3AD203B41FA5}">
                      <a16:colId xmlns:a16="http://schemas.microsoft.com/office/drawing/2014/main" val="2935519598"/>
                    </a:ext>
                  </a:extLst>
                </a:gridCol>
                <a:gridCol w="1903627">
                  <a:extLst>
                    <a:ext uri="{9D8B030D-6E8A-4147-A177-3AD203B41FA5}">
                      <a16:colId xmlns:a16="http://schemas.microsoft.com/office/drawing/2014/main" val="1669491456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s-CL" dirty="0"/>
                        <a:t>Prisionero 1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/>
                        <a:t>Prisionero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CL" dirty="0"/>
                        <a:t>Prisionero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565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s-CL" dirty="0"/>
                        <a:t>Prisionero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No confiesa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Confiesa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796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No confiesa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(-1,-1)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(-9,0)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997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Confiesa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(0,-9)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(-6,-6)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4413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FA25D578-E716-B8E7-8C59-31C58F6F5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C0445B7-E5A8-A231-18E0-EAC4B7788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68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Modelo de Bertrand – Productos Diferenciados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29523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Este caso es mas realista, donde las firmas pueden competir en precios si venden productos diferenciados. Entonces, si cada firma enfrenta una función de demanda diferentes: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000" dirty="0">
                  <a:latin typeface="Garamond" panose="02020404030301010803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Y los costos son idénticos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s-ES" sz="2000" dirty="0">
                  <a:latin typeface="Garamond" panose="02020404030301010803" pitchFamily="18" charset="0"/>
                </a:endParaRPr>
              </a:p>
              <a:p>
                <a:pPr algn="just"/>
                <a:endParaRPr lang="es-ES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¿Cuáles serian las funciones de mejor respuesta?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295239" cy="2246769"/>
              </a:xfrm>
              <a:prstGeom prst="rect">
                <a:avLst/>
              </a:prstGeom>
              <a:blipFill>
                <a:blip r:embed="rId3"/>
                <a:stretch>
                  <a:fillRect l="-616" t="-1117" r="-616" b="-335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662400AF-A12A-8896-1698-CE6C73401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E71BB9-FF11-641B-8407-7AB61B11F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36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Modelo de Bertrand – Productos Diferenciados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29523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Este caso es mas realista, donde las firmas pueden competir en precios si venden productos diferenciados. Entonces, si cada firma enfrenta una función de demanda diferentes: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000" dirty="0">
                  <a:latin typeface="Garamond" panose="02020404030301010803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Y los costos son idénticos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s-ES" sz="2000" dirty="0">
                  <a:latin typeface="Garamond" panose="02020404030301010803" pitchFamily="18" charset="0"/>
                </a:endParaRPr>
              </a:p>
              <a:p>
                <a:pPr algn="just"/>
                <a:endParaRPr lang="es-ES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¿Cuáles serian las funciones de mejor respuesta?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295239" cy="2246769"/>
              </a:xfrm>
              <a:prstGeom prst="rect">
                <a:avLst/>
              </a:prstGeom>
              <a:blipFill>
                <a:blip r:embed="rId3"/>
                <a:stretch>
                  <a:fillRect l="-616" t="-1117" r="-616" b="-335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A18584F-6305-6F47-A3C2-68B1059B3265}"/>
                  </a:ext>
                </a:extLst>
              </p:cNvPr>
              <p:cNvSpPr txBox="1"/>
              <p:nvPr/>
            </p:nvSpPr>
            <p:spPr>
              <a:xfrm>
                <a:off x="1309816" y="4454611"/>
                <a:ext cx="420602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s-E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s-E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E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A18584F-6305-6F47-A3C2-68B1059B3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16" y="4454611"/>
                <a:ext cx="4206023" cy="518604"/>
              </a:xfrm>
              <a:prstGeom prst="rect">
                <a:avLst/>
              </a:prstGeom>
              <a:blipFill>
                <a:blip r:embed="rId4"/>
                <a:stretch>
                  <a:fillRect l="-1506" t="-4762" r="-1807" b="-1190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228DAD8E-3D84-0E61-1D4E-379A66768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C90A61D-2798-8264-27A8-9D19E59D0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98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Modelo de Bertrand – Productos Productos Diferenciados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B83CFDD-1111-92AE-DA6F-8A3DAD9C3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121" y="1690688"/>
            <a:ext cx="6431758" cy="480218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8A4140A-F6B0-3769-8476-3BD346C31A9C}"/>
              </a:ext>
            </a:extLst>
          </p:cNvPr>
          <p:cNvSpPr/>
          <p:nvPr/>
        </p:nvSpPr>
        <p:spPr>
          <a:xfrm>
            <a:off x="5518355" y="2150076"/>
            <a:ext cx="3793524" cy="370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6A05B2-05C9-2D7C-CF47-5E44C4DEC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34AA928-FEFF-CD88-3E4B-1A15DADCE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42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Ejercicio - Modelo de Bertrand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29523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Dos firmas venden productos diferenciados que son sustitutos cercanos. La demanda de la firma 1 esta dada por: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=8−2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Y la demanda de la firma 2 es: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=6−2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Asumiendo que ambas firmas tienen costos marginales iguales a 1, determine el equilibrio de Bertrand (precio y cantidad) en este duopolio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295239" cy="2246769"/>
              </a:xfrm>
              <a:prstGeom prst="rect">
                <a:avLst/>
              </a:prstGeom>
              <a:blipFill>
                <a:blip r:embed="rId3"/>
                <a:stretch>
                  <a:fillRect l="-616" t="-1117" r="-616" b="-335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D7DC063B-7CB0-B338-B9D8-4187ACEA2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D24C745-213E-5B4D-2D02-8F0E7B987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5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Dilema del Prisionero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SzPct val="150000"/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Características: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• Se presenta una “Estrategia Dominante” (ED). La elección óptima es la misma, independiente de la elección del otro jugador.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• Cuando todos los individuos tienen ED la interacción estratégica se anula. El único equilibrio es que cada jugador siga su ED.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• El equilibrio de Nash no es óptimo de Pareto y el Óptimo de Pareto no es equilibrio de Nash. Es posible encontrar una situación que es colectivamente mejor, sin embargo, en esta situación los individuos desean cambiar su estrategia.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• Lo anterior implica que aún cuando los individuos tengan incentivos colectivos para generar un acuerdo, tienen incentivos individuales para no cumplir los acuerdos.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• Esta situación se repite en muchas situaciones de negociaciones grupales (acuerdos internacionales, duopolios </a:t>
            </a:r>
            <a:r>
              <a:rPr lang="es-ES_tradnl" sz="2000" dirty="0" err="1">
                <a:latin typeface="Garamond" panose="02020404030301010803" pitchFamily="18" charset="0"/>
                <a:cs typeface="Arial" panose="020B0604020202020204" pitchFamily="34" charset="0"/>
              </a:rPr>
              <a:t>colusivos</a:t>
            </a: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, fijación de cuotas de pesca, etc.).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F21D3A-3AE5-3559-01B8-AF3B3833D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271A9E8-103D-6295-7263-8922AF291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2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Duopolio de Cournot (estrategias discretas)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09753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Supongamos que la función inversa de demanda esta dada por: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=100−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s-CL" sz="2000" dirty="0">
                    <a:latin typeface="Garamond" panose="02020404030301010803" pitchFamily="18" charset="0"/>
                  </a:rPr>
                  <a:t>, donde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Las empresas pueden elegir entre un nivel de producción alto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=30)</m:t>
                    </m:r>
                  </m:oMath>
                </a14:m>
                <a:r>
                  <a:rPr lang="es-CL" sz="2000" dirty="0">
                    <a:latin typeface="Garamond" panose="02020404030301010803" pitchFamily="18" charset="0"/>
                  </a:rPr>
                  <a:t>o bajo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=15)</m:t>
                    </m:r>
                  </m:oMath>
                </a14:m>
                <a:r>
                  <a:rPr lang="es-CL" sz="2000" dirty="0">
                    <a:latin typeface="Garamond" panose="02020404030301010803" pitchFamily="18" charset="0"/>
                  </a:rPr>
                  <a:t>. Ambas empresas tienen un costo de producción de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s-CL" sz="2000" dirty="0">
                    <a:latin typeface="Garamond" panose="02020404030301010803" pitchFamily="18" charset="0"/>
                  </a:rPr>
                  <a:t>.</a:t>
                </a:r>
              </a:p>
              <a:p>
                <a:pPr algn="just"/>
                <a:endParaRPr lang="es-CL" sz="2000" dirty="0">
                  <a:latin typeface="Garamond" panose="02020404030301010803" pitchFamily="18" charset="0"/>
                </a:endParaRPr>
              </a:p>
              <a:p>
                <a:pPr algn="ctr"/>
                <a:r>
                  <a:rPr lang="es-CL" sz="3200" b="1" dirty="0">
                    <a:latin typeface="Garamond" panose="02020404030301010803" pitchFamily="18" charset="0"/>
                  </a:rPr>
                  <a:t>¿Cuál es la representación estratégica de este juego?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097531" cy="1815882"/>
              </a:xfrm>
              <a:prstGeom prst="rect">
                <a:avLst/>
              </a:prstGeom>
              <a:blipFill>
                <a:blip r:embed="rId3"/>
                <a:stretch>
                  <a:fillRect l="-627" t="-694" r="-502" b="-972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7CD696A2-895B-8E81-BFC6-68FAB0DBCD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7706563"/>
                  </p:ext>
                </p:extLst>
              </p:nvPr>
            </p:nvGraphicFramePr>
            <p:xfrm>
              <a:off x="2079710" y="3901650"/>
              <a:ext cx="761450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3627">
                      <a:extLst>
                        <a:ext uri="{9D8B030D-6E8A-4147-A177-3AD203B41FA5}">
                          <a16:colId xmlns:a16="http://schemas.microsoft.com/office/drawing/2014/main" val="4150497899"/>
                        </a:ext>
                      </a:extLst>
                    </a:gridCol>
                    <a:gridCol w="1903627">
                      <a:extLst>
                        <a:ext uri="{9D8B030D-6E8A-4147-A177-3AD203B41FA5}">
                          <a16:colId xmlns:a16="http://schemas.microsoft.com/office/drawing/2014/main" val="654823389"/>
                        </a:ext>
                      </a:extLst>
                    </a:gridCol>
                    <a:gridCol w="1903627">
                      <a:extLst>
                        <a:ext uri="{9D8B030D-6E8A-4147-A177-3AD203B41FA5}">
                          <a16:colId xmlns:a16="http://schemas.microsoft.com/office/drawing/2014/main" val="2935519598"/>
                        </a:ext>
                      </a:extLst>
                    </a:gridCol>
                    <a:gridCol w="1903627">
                      <a:extLst>
                        <a:ext uri="{9D8B030D-6E8A-4147-A177-3AD203B41FA5}">
                          <a16:colId xmlns:a16="http://schemas.microsoft.com/office/drawing/2014/main" val="1669491456"/>
                        </a:ext>
                      </a:extLst>
                    </a:gridCol>
                  </a:tblGrid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Empresa A</a:t>
                          </a: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Empresa B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r>
                            <a:rPr lang="es-CL" dirty="0"/>
                            <a:t>Prisionero 2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556556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r>
                            <a:rPr lang="es-CL" dirty="0"/>
                            <a:t>Prisionero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7967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379975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29441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7CD696A2-895B-8E81-BFC6-68FAB0DBCD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7706563"/>
                  </p:ext>
                </p:extLst>
              </p:nvPr>
            </p:nvGraphicFramePr>
            <p:xfrm>
              <a:off x="2079710" y="3901650"/>
              <a:ext cx="761450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3627">
                      <a:extLst>
                        <a:ext uri="{9D8B030D-6E8A-4147-A177-3AD203B41FA5}">
                          <a16:colId xmlns:a16="http://schemas.microsoft.com/office/drawing/2014/main" val="4150497899"/>
                        </a:ext>
                      </a:extLst>
                    </a:gridCol>
                    <a:gridCol w="1903627">
                      <a:extLst>
                        <a:ext uri="{9D8B030D-6E8A-4147-A177-3AD203B41FA5}">
                          <a16:colId xmlns:a16="http://schemas.microsoft.com/office/drawing/2014/main" val="654823389"/>
                        </a:ext>
                      </a:extLst>
                    </a:gridCol>
                    <a:gridCol w="1903627">
                      <a:extLst>
                        <a:ext uri="{9D8B030D-6E8A-4147-A177-3AD203B41FA5}">
                          <a16:colId xmlns:a16="http://schemas.microsoft.com/office/drawing/2014/main" val="2935519598"/>
                        </a:ext>
                      </a:extLst>
                    </a:gridCol>
                    <a:gridCol w="1903627">
                      <a:extLst>
                        <a:ext uri="{9D8B030D-6E8A-4147-A177-3AD203B41FA5}">
                          <a16:colId xmlns:a16="http://schemas.microsoft.com/office/drawing/2014/main" val="1669491456"/>
                        </a:ext>
                      </a:extLst>
                    </a:gridCol>
                  </a:tblGrid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Empresa A</a:t>
                          </a: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Empresa B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r>
                            <a:rPr lang="es-CL" dirty="0"/>
                            <a:t>Prisionero 2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556556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r>
                            <a:rPr lang="es-CL" dirty="0"/>
                            <a:t>Prisionero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200667" t="-110345" r="-101333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300667" t="-110345" r="-1333" b="-2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587967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99338" t="-203333" r="-20000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379975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99338" t="-313793" r="-200000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294413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E47117DA-396C-C062-2BC7-17FC91B89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F56076-2A18-B71E-7B34-AAEA0B2BB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1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Duopolio de Cournot (estrategias discretas)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09753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Supongamos que la función inversa de demanda esta dada por: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=100−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s-CL" sz="2000" dirty="0">
                    <a:latin typeface="Garamond" panose="02020404030301010803" pitchFamily="18" charset="0"/>
                  </a:rPr>
                  <a:t>, donde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Las empresas pueden elegir entre un nivel de producción alto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=30)</m:t>
                    </m:r>
                  </m:oMath>
                </a14:m>
                <a:r>
                  <a:rPr lang="es-CL" sz="2000" dirty="0">
                    <a:latin typeface="Garamond" panose="02020404030301010803" pitchFamily="18" charset="0"/>
                  </a:rPr>
                  <a:t>o bajo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=15)</m:t>
                    </m:r>
                  </m:oMath>
                </a14:m>
                <a:r>
                  <a:rPr lang="es-CL" sz="2000" dirty="0">
                    <a:latin typeface="Garamond" panose="02020404030301010803" pitchFamily="18" charset="0"/>
                  </a:rPr>
                  <a:t>. Ambas empresas tienen un costo de producción de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s-CL" sz="2000" dirty="0">
                    <a:latin typeface="Garamond" panose="02020404030301010803" pitchFamily="18" charset="0"/>
                  </a:rPr>
                  <a:t>.</a:t>
                </a:r>
              </a:p>
              <a:p>
                <a:pPr algn="just"/>
                <a:endParaRPr lang="es-CL" sz="2000" dirty="0">
                  <a:latin typeface="Garamond" panose="02020404030301010803" pitchFamily="18" charset="0"/>
                </a:endParaRPr>
              </a:p>
              <a:p>
                <a:pPr algn="ctr"/>
                <a:r>
                  <a:rPr lang="es-CL" sz="3200" b="1" dirty="0">
                    <a:latin typeface="Garamond" panose="02020404030301010803" pitchFamily="18" charset="0"/>
                  </a:rPr>
                  <a:t>¿Cuál es la representación estratégica de este juego?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097531" cy="1815882"/>
              </a:xfrm>
              <a:prstGeom prst="rect">
                <a:avLst/>
              </a:prstGeom>
              <a:blipFill>
                <a:blip r:embed="rId3"/>
                <a:stretch>
                  <a:fillRect l="-627" t="-694" r="-502" b="-972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7CD696A2-895B-8E81-BFC6-68FAB0DBCDF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79710" y="3901650"/>
              <a:ext cx="761450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3627">
                      <a:extLst>
                        <a:ext uri="{9D8B030D-6E8A-4147-A177-3AD203B41FA5}">
                          <a16:colId xmlns:a16="http://schemas.microsoft.com/office/drawing/2014/main" val="4150497899"/>
                        </a:ext>
                      </a:extLst>
                    </a:gridCol>
                    <a:gridCol w="1903627">
                      <a:extLst>
                        <a:ext uri="{9D8B030D-6E8A-4147-A177-3AD203B41FA5}">
                          <a16:colId xmlns:a16="http://schemas.microsoft.com/office/drawing/2014/main" val="654823389"/>
                        </a:ext>
                      </a:extLst>
                    </a:gridCol>
                    <a:gridCol w="1903627">
                      <a:extLst>
                        <a:ext uri="{9D8B030D-6E8A-4147-A177-3AD203B41FA5}">
                          <a16:colId xmlns:a16="http://schemas.microsoft.com/office/drawing/2014/main" val="2935519598"/>
                        </a:ext>
                      </a:extLst>
                    </a:gridCol>
                    <a:gridCol w="1903627">
                      <a:extLst>
                        <a:ext uri="{9D8B030D-6E8A-4147-A177-3AD203B41FA5}">
                          <a16:colId xmlns:a16="http://schemas.microsoft.com/office/drawing/2014/main" val="1669491456"/>
                        </a:ext>
                      </a:extLst>
                    </a:gridCol>
                  </a:tblGrid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Empresa A</a:t>
                          </a: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Empresa B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r>
                            <a:rPr lang="es-CL" dirty="0"/>
                            <a:t>Prisionero 2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556556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r>
                            <a:rPr lang="es-CL" dirty="0"/>
                            <a:t>Prisionero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7967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(750,750)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(525,1050)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379975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(1050,525)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(600,600)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29441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7CD696A2-895B-8E81-BFC6-68FAB0DBCD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0833583"/>
                  </p:ext>
                </p:extLst>
              </p:nvPr>
            </p:nvGraphicFramePr>
            <p:xfrm>
              <a:off x="2079710" y="3901650"/>
              <a:ext cx="761450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3627">
                      <a:extLst>
                        <a:ext uri="{9D8B030D-6E8A-4147-A177-3AD203B41FA5}">
                          <a16:colId xmlns:a16="http://schemas.microsoft.com/office/drawing/2014/main" val="4150497899"/>
                        </a:ext>
                      </a:extLst>
                    </a:gridCol>
                    <a:gridCol w="1903627">
                      <a:extLst>
                        <a:ext uri="{9D8B030D-6E8A-4147-A177-3AD203B41FA5}">
                          <a16:colId xmlns:a16="http://schemas.microsoft.com/office/drawing/2014/main" val="654823389"/>
                        </a:ext>
                      </a:extLst>
                    </a:gridCol>
                    <a:gridCol w="1903627">
                      <a:extLst>
                        <a:ext uri="{9D8B030D-6E8A-4147-A177-3AD203B41FA5}">
                          <a16:colId xmlns:a16="http://schemas.microsoft.com/office/drawing/2014/main" val="2935519598"/>
                        </a:ext>
                      </a:extLst>
                    </a:gridCol>
                    <a:gridCol w="1903627">
                      <a:extLst>
                        <a:ext uri="{9D8B030D-6E8A-4147-A177-3AD203B41FA5}">
                          <a16:colId xmlns:a16="http://schemas.microsoft.com/office/drawing/2014/main" val="1669491456"/>
                        </a:ext>
                      </a:extLst>
                    </a:gridCol>
                  </a:tblGrid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Empresa A</a:t>
                          </a: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Empresa B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r>
                            <a:rPr lang="es-CL" dirty="0"/>
                            <a:t>Prisionero 2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556556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r>
                            <a:rPr lang="es-CL" dirty="0"/>
                            <a:t>Prisionero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200667" t="-110345" r="-101333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300667" t="-110345" r="-1333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587967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99338" t="-203333" r="-20000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(750,750)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(525,1050)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379975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99338" t="-313793" r="-20000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(1050,525)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(600,600)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294413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1C3B1A07-C9DB-A4FF-5E22-1E4C80BBF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85D8C0C-8C1D-A52F-4635-E0A82E6FE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Equilibrio de Nash en estrategias puras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295239" cy="3381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Supongamos que existen dos jugadores A y B, donde cada uno debe escoger sus estrategias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}∈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Asumiendo que las funciones de utilidad de casa jugador con continuas, tenemos:</a:t>
                </a:r>
              </a:p>
              <a:p>
                <a:pPr algn="just"/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endParaRPr lang="es-CL" sz="20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Para calcular el equilibrio de Nash debemos obtener la función de mejor respuesta de cada jugador: </a:t>
                </a: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CL" sz="2000" dirty="0">
                    <a:latin typeface="Garamond" panose="02020404030301010803" pitchFamily="18" charset="0"/>
                  </a:rPr>
                  <a:t>Jugador A: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CL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CL" sz="20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𝑐𝑜𝑛𝑠𝑖𝑑𝑒𝑟𝑎𝑛𝑑𝑜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𝑐𝑜𝑚𝑜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𝑑𝑎𝑑𝑜</m:t>
                          </m:r>
                        </m:e>
                      </m:func>
                    </m:oMath>
                  </m:oMathPara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CL" sz="2000" dirty="0">
                    <a:latin typeface="Garamond" panose="02020404030301010803" pitchFamily="18" charset="0"/>
                  </a:rPr>
                  <a:t>Jugador B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CL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CL" sz="20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𝑐𝑜𝑛𝑠𝑖𝑑𝑒𝑟𝑎𝑛𝑑𝑜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𝑐𝑜𝑚𝑜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𝑑𝑎𝑑𝑜</m:t>
                          </m:r>
                        </m:e>
                      </m:func>
                    </m:oMath>
                  </m:oMathPara>
                </a14:m>
                <a:endParaRPr lang="es-CL" sz="2000" b="1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295239" cy="3381247"/>
              </a:xfrm>
              <a:prstGeom prst="rect">
                <a:avLst/>
              </a:prstGeom>
              <a:blipFill>
                <a:blip r:embed="rId3"/>
                <a:stretch>
                  <a:fillRect l="-616" t="-37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0ABD5E7D-8964-6504-B3ED-8CC871E32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6EF1D2-7D99-440A-9E45-B832E4054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3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Equilibrio de Nash en estrategias puras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295239" cy="372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000" dirty="0">
                    <a:latin typeface="Garamond" panose="02020404030301010803" pitchFamily="18" charset="0"/>
                  </a:rPr>
                  <a:t>Resolviendo lo anterior, encontramos las funciones de mejor respuesta de casa jugador</a:t>
                </a: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ES" sz="2000" b="1" dirty="0">
                    <a:latin typeface="Garamond" panose="02020404030301010803" pitchFamily="18" charset="0"/>
                  </a:rPr>
                  <a:t>Jugador A (considerando b como dado)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CL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CL" sz="20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 →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CL" sz="2000" b="1" dirty="0">
                  <a:latin typeface="Garamond" panose="02020404030301010803" pitchFamily="18" charset="0"/>
                </a:endParaRP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s-ES" sz="2000" b="1" dirty="0">
                    <a:latin typeface="Garamond" panose="02020404030301010803" pitchFamily="18" charset="0"/>
                  </a:rPr>
                  <a:t>Jugador B (considerando a como dado)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CL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CL" sz="20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 →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CL" sz="2000" b="1" dirty="0">
                  <a:latin typeface="Garamond" panose="02020404030301010803" pitchFamily="18" charset="0"/>
                </a:endParaRPr>
              </a:p>
              <a:p>
                <a:pPr algn="just"/>
                <a:endParaRPr lang="es-CL" sz="2000" b="1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s-CL" sz="2000" dirty="0">
                    <a:latin typeface="Garamond" panose="02020404030301010803" pitchFamily="18" charset="0"/>
                  </a:rPr>
                  <a:t>Entonces, el equilibrio de Nash es una solución del sistema de ecuaciones formado por las funciones de mejor respuesta de cada jugador: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CL" sz="2000" b="1" dirty="0">
                  <a:latin typeface="Garamond" panose="02020404030301010803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CL" sz="2000" b="1" dirty="0">
                  <a:latin typeface="Garamond" panose="02020404030301010803" pitchFamily="18" charset="0"/>
                </a:endParaRPr>
              </a:p>
              <a:p>
                <a:pPr algn="just"/>
                <a:endParaRPr lang="es-CL" sz="2000" b="1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295239" cy="3723327"/>
              </a:xfrm>
              <a:prstGeom prst="rect">
                <a:avLst/>
              </a:prstGeom>
              <a:blipFill>
                <a:blip r:embed="rId3"/>
                <a:stretch>
                  <a:fillRect l="-616" t="-678" r="-61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C0D7F7BC-2DC7-7E87-6067-F7AB881B9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7F5D668-8546-65B7-E0B6-1331F6FA4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6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Aplicaciones en Competencia imperfecta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13F46C-BF7C-8F25-285A-33E50764E06E}"/>
              </a:ext>
            </a:extLst>
          </p:cNvPr>
          <p:cNvSpPr txBox="1"/>
          <p:nvPr/>
        </p:nvSpPr>
        <p:spPr>
          <a:xfrm>
            <a:off x="838199" y="1690688"/>
            <a:ext cx="102952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Garamond" panose="02020404030301010803" pitchFamily="18" charset="0"/>
              </a:rPr>
              <a:t>La teoría del oligopolio es el estudio de la interacción de firmas en los mercados de productos en los cuales éstas o un grupo de éstas tienen algún grado de poder de mercado.</a:t>
            </a:r>
          </a:p>
          <a:p>
            <a:pPr algn="just"/>
            <a:endParaRPr lang="es-ES" sz="2000" dirty="0">
              <a:latin typeface="Garamond" panose="02020404030301010803" pitchFamily="18" charset="0"/>
            </a:endParaRPr>
          </a:p>
          <a:p>
            <a:pPr algn="just"/>
            <a:r>
              <a:rPr lang="es-CL" sz="2000" dirty="0">
                <a:latin typeface="Garamond" panose="02020404030301010803" pitchFamily="18" charset="0"/>
              </a:rPr>
              <a:t>Existen variados tipos de modelos de oligopolio. Exploraremos tres de ellos en un contexto de Duopolio (la industria está compuesta por dos firmas):</a:t>
            </a:r>
          </a:p>
          <a:p>
            <a:pPr algn="just"/>
            <a:endParaRPr lang="es-CL" sz="2000" dirty="0">
              <a:latin typeface="Garamond" panose="02020404030301010803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Modelo de Cournot (competencia en cantidad)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Modelo de Bertrand (competencia en precios)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Modelo de </a:t>
            </a:r>
            <a:r>
              <a:rPr lang="es-CL" sz="2000" dirty="0" err="1">
                <a:latin typeface="Garamond" panose="02020404030301010803" pitchFamily="18" charset="0"/>
              </a:rPr>
              <a:t>Stackelberg</a:t>
            </a:r>
            <a:r>
              <a:rPr lang="es-CL" sz="2000" dirty="0">
                <a:latin typeface="Garamond" panose="02020404030301010803" pitchFamily="18" charset="0"/>
              </a:rPr>
              <a:t> (líder seguidor)</a:t>
            </a:r>
          </a:p>
          <a:p>
            <a:pPr algn="just"/>
            <a:endParaRPr lang="es-CL" sz="2000" b="1" dirty="0">
              <a:latin typeface="Garamond" panose="02020404030301010803" pitchFamily="18" charset="0"/>
            </a:endParaRPr>
          </a:p>
          <a:p>
            <a:pPr algn="just"/>
            <a:endParaRPr lang="es-CL" sz="2000" b="1" dirty="0">
              <a:latin typeface="Garamond" panose="02020404030301010803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CCDB7D7-4F61-85CF-4805-82009A69F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74042E-DF4B-A5CD-9A3D-A8FC1D2F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2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667000" y="284638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D3E209-5750-E47C-44C1-1D480583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667000" y="3641539"/>
            <a:ext cx="6858000" cy="15198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0E1E21-5F9E-4BFF-44C5-25665D131243}"/>
              </a:ext>
            </a:extLst>
          </p:cNvPr>
          <p:cNvSpPr txBox="1"/>
          <p:nvPr/>
        </p:nvSpPr>
        <p:spPr>
          <a:xfrm>
            <a:off x="3089600" y="3003512"/>
            <a:ext cx="6445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Modelo de duopolio de Cournot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828E26-8BC1-6A7A-2A22-6EA6487BA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712C52F-FE00-0653-4E60-7A7398DEC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84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4950</TotalTime>
  <Words>1560</Words>
  <Application>Microsoft Macintosh PowerPoint</Application>
  <PresentationFormat>Panorámica</PresentationFormat>
  <Paragraphs>186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Garamond</vt:lpstr>
      <vt:lpstr>Wingdings</vt:lpstr>
      <vt:lpstr>Tema de Office</vt:lpstr>
      <vt:lpstr>Organización Industrial</vt:lpstr>
      <vt:lpstr>Dilema del Prisionero</vt:lpstr>
      <vt:lpstr>Dilema del Prisionero</vt:lpstr>
      <vt:lpstr>Duopolio de Cournot (estrategias discretas)</vt:lpstr>
      <vt:lpstr>Duopolio de Cournot (estrategias discretas)</vt:lpstr>
      <vt:lpstr>Equilibrio de Nash en estrategias puras</vt:lpstr>
      <vt:lpstr>Equilibrio de Nash en estrategias puras</vt:lpstr>
      <vt:lpstr>Aplicaciones en Competencia imperfecta</vt:lpstr>
      <vt:lpstr>Presentación de PowerPoint</vt:lpstr>
      <vt:lpstr>Duopolio de Cournot</vt:lpstr>
      <vt:lpstr>Duopolio de Cournot</vt:lpstr>
      <vt:lpstr>Duopolio de Cournot</vt:lpstr>
      <vt:lpstr>Duopolio de Cournot</vt:lpstr>
      <vt:lpstr>Duopolio de Cournot</vt:lpstr>
      <vt:lpstr>Ejemplo - Duopolio de Cournot</vt:lpstr>
      <vt:lpstr>Ejemplo - Duopolio de Cournot</vt:lpstr>
      <vt:lpstr>Ejercicio - Duopolio de Cournot</vt:lpstr>
      <vt:lpstr>Ejercicio - Duopolio de Cournot</vt:lpstr>
      <vt:lpstr>Presentación de PowerPoint</vt:lpstr>
      <vt:lpstr>Modelo de Bertrand – Productos Diferenciados</vt:lpstr>
      <vt:lpstr>Modelo de Bertrand – Productos Diferenciados</vt:lpstr>
      <vt:lpstr>Modelo de Bertrand – Productos Productos Diferenciados</vt:lpstr>
      <vt:lpstr>Ejercicio - Modelo de Bertrand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Macroeconomía para la Gestión</dc:title>
  <dc:creator>Francisco Gálvez</dc:creator>
  <cp:lastModifiedBy>Microsoft Office User</cp:lastModifiedBy>
  <cp:revision>45</cp:revision>
  <dcterms:created xsi:type="dcterms:W3CDTF">2022-03-14T18:17:07Z</dcterms:created>
  <dcterms:modified xsi:type="dcterms:W3CDTF">2025-08-26T15:37:41Z</dcterms:modified>
</cp:coreProperties>
</file>