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309" r:id="rId3"/>
    <p:sldId id="310" r:id="rId4"/>
    <p:sldId id="267" r:id="rId5"/>
    <p:sldId id="285" r:id="rId6"/>
    <p:sldId id="286" r:id="rId7"/>
    <p:sldId id="287" r:id="rId8"/>
    <p:sldId id="293" r:id="rId9"/>
    <p:sldId id="302" r:id="rId10"/>
    <p:sldId id="295" r:id="rId11"/>
    <p:sldId id="296" r:id="rId12"/>
    <p:sldId id="314" r:id="rId13"/>
    <p:sldId id="313" r:id="rId14"/>
    <p:sldId id="312" r:id="rId15"/>
    <p:sldId id="298" r:id="rId16"/>
    <p:sldId id="299" r:id="rId17"/>
    <p:sldId id="300" r:id="rId18"/>
    <p:sldId id="294" r:id="rId19"/>
    <p:sldId id="301" r:id="rId20"/>
    <p:sldId id="308" r:id="rId21"/>
    <p:sldId id="297" r:id="rId22"/>
    <p:sldId id="311" r:id="rId23"/>
    <p:sldId id="303" r:id="rId24"/>
    <p:sldId id="304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798EC-5EF6-B30D-8472-9DF342EAFB41}" v="3" dt="2023-03-07T13:58:48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/>
    <p:restoredTop sz="94592"/>
  </p:normalViewPr>
  <p:slideViewPr>
    <p:cSldViewPr snapToGrid="0">
      <p:cViewPr varScale="1">
        <p:scale>
          <a:sx n="151" d="100"/>
          <a:sy n="151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20356a75c08d946f06447da2af44e4e8d7f1e2a5f6ca89a6ac1fa18b0ce3a157::" providerId="AD" clId="Web-{4F1798EC-5EF6-B30D-8472-9DF342EAFB41}"/>
    <pc:docChg chg="modSld">
      <pc:chgData name="Usuario invitado" userId="S::urn:spo:anon#20356a75c08d946f06447da2af44e4e8d7f1e2a5f6ca89a6ac1fa18b0ce3a157::" providerId="AD" clId="Web-{4F1798EC-5EF6-B30D-8472-9DF342EAFB41}" dt="2023-03-07T13:58:47.809" v="1" actId="20577"/>
      <pc:docMkLst>
        <pc:docMk/>
      </pc:docMkLst>
      <pc:sldChg chg="modSp">
        <pc:chgData name="Usuario invitado" userId="S::urn:spo:anon#20356a75c08d946f06447da2af44e4e8d7f1e2a5f6ca89a6ac1fa18b0ce3a157::" providerId="AD" clId="Web-{4F1798EC-5EF6-B30D-8472-9DF342EAFB41}" dt="2023-03-07T13:58:47.809" v="1" actId="20577"/>
        <pc:sldMkLst>
          <pc:docMk/>
          <pc:sldMk cId="582945390" sldId="259"/>
        </pc:sldMkLst>
        <pc:spChg chg="mod">
          <ac:chgData name="Usuario invitado" userId="S::urn:spo:anon#20356a75c08d946f06447da2af44e4e8d7f1e2a5f6ca89a6ac1fa18b0ce3a157::" providerId="AD" clId="Web-{4F1798EC-5EF6-B30D-8472-9DF342EAFB41}" dt="2023-03-07T13:58:47.809" v="1" actId="20577"/>
          <ac:spMkLst>
            <pc:docMk/>
            <pc:sldMk cId="582945390" sldId="259"/>
            <ac:spMk id="3" creationId="{264627A0-887F-4F4E-B28B-BEBC1EA66964}"/>
          </ac:spMkLst>
        </pc:spChg>
      </pc:sldChg>
    </pc:docChg>
  </pc:docChgLst>
  <pc:docChgLst>
    <pc:chgData name="Francisco Galvez Gamboa" userId="7dba022e-bdf7-4fc2-926b-cb7d21ec971c" providerId="ADAL" clId="{AC1ED003-B8F2-CA44-B0C7-25F712078A46}"/>
    <pc:docChg chg="custSel modSld">
      <pc:chgData name="Francisco Galvez Gamboa" userId="7dba022e-bdf7-4fc2-926b-cb7d21ec971c" providerId="ADAL" clId="{AC1ED003-B8F2-CA44-B0C7-25F712078A46}" dt="2023-03-06T16:10:40.800" v="94" actId="20577"/>
      <pc:docMkLst>
        <pc:docMk/>
      </pc:docMkLst>
      <pc:sldChg chg="modSp mod">
        <pc:chgData name="Francisco Galvez Gamboa" userId="7dba022e-bdf7-4fc2-926b-cb7d21ec971c" providerId="ADAL" clId="{AC1ED003-B8F2-CA44-B0C7-25F712078A46}" dt="2023-03-06T16:10:40.800" v="94" actId="20577"/>
        <pc:sldMkLst>
          <pc:docMk/>
          <pc:sldMk cId="1943389658" sldId="257"/>
        </pc:sldMkLst>
        <pc:spChg chg="mod">
          <ac:chgData name="Francisco Galvez Gamboa" userId="7dba022e-bdf7-4fc2-926b-cb7d21ec971c" providerId="ADAL" clId="{AC1ED003-B8F2-CA44-B0C7-25F712078A46}" dt="2023-03-06T16:10:40.800" v="94" actId="20577"/>
          <ac:spMkLst>
            <pc:docMk/>
            <pc:sldMk cId="1943389658" sldId="257"/>
            <ac:spMk id="3" creationId="{6D45255F-1551-E84C-BD55-C9971687BE71}"/>
          </ac:spMkLst>
        </pc:spChg>
      </pc:sldChg>
      <pc:sldChg chg="modSp mod">
        <pc:chgData name="Francisco Galvez Gamboa" userId="7dba022e-bdf7-4fc2-926b-cb7d21ec971c" providerId="ADAL" clId="{AC1ED003-B8F2-CA44-B0C7-25F712078A46}" dt="2023-03-06T15:32:53.326" v="38" actId="20577"/>
        <pc:sldMkLst>
          <pc:docMk/>
          <pc:sldMk cId="1815192068" sldId="268"/>
        </pc:sldMkLst>
        <pc:spChg chg="mod">
          <ac:chgData name="Francisco Galvez Gamboa" userId="7dba022e-bdf7-4fc2-926b-cb7d21ec971c" providerId="ADAL" clId="{AC1ED003-B8F2-CA44-B0C7-25F712078A46}" dt="2023-03-06T15:32:19.023" v="8" actId="20577"/>
          <ac:spMkLst>
            <pc:docMk/>
            <pc:sldMk cId="1815192068" sldId="268"/>
            <ac:spMk id="2" creationId="{E19B0366-B745-7E4D-A3D2-002BE73A3CB4}"/>
          </ac:spMkLst>
        </pc:spChg>
        <pc:spChg chg="mod">
          <ac:chgData name="Francisco Galvez Gamboa" userId="7dba022e-bdf7-4fc2-926b-cb7d21ec971c" providerId="ADAL" clId="{AC1ED003-B8F2-CA44-B0C7-25F712078A46}" dt="2023-03-06T15:32:53.326" v="38" actId="20577"/>
          <ac:spMkLst>
            <pc:docMk/>
            <pc:sldMk cId="1815192068" sldId="268"/>
            <ac:spMk id="3" creationId="{264627A0-887F-4F4E-B28B-BEBC1EA669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A68F-4298-8040-BAED-F6664FA10508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DC86-DC1F-2043-ACEE-047FAA111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60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07462-4AD4-4A4D-A300-648460E99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E61FD-3E6E-1144-89AF-9363129E9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70B03-0D91-8A42-9E38-09378503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EAD07-CAE5-5943-9B00-8EBFDA2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1756D-2E8B-D14D-9393-513A3DC1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30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7228-21B4-B944-A67A-B91820B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DABFF-95B0-9D41-BFA9-6A1C87A2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C63AE-4E7E-1A49-AB05-0C60F52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D21B3-584B-8544-9740-F312CAF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423F1-CF3D-7743-9D0B-E20DB8F0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35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6F12E-9DC3-2F46-ACF5-FFFF0944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7C9019-A9F2-914D-A69E-F9ECF28E7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35BAA-2C21-5D47-865B-C25D4193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D789B-079F-8946-A305-FC792F83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C5FA2-EFD4-924F-BB65-861D8A89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AEB3-BFCC-B042-B227-38FE58D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77F16-EA93-5543-BA1E-4638E200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38C8F-1719-764B-9B90-EB98964F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25172-546C-C042-AA63-7692165E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B6638-20A2-F042-9BF6-945FDFF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21F9-EF7C-A044-9570-7F30BA90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E8FC0-B7EB-0142-BE68-B195979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7072B-FDCA-2445-B19D-227E402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44363-33CF-8145-8717-3B01E710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0F76-DCA4-9B41-A3C7-F50A47C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1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0A157-575B-4947-8E60-F0FB3A1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97137-6490-CE4A-A8C3-E09F2432C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EDB40-BBA1-7744-BB1B-290A57C80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1F3D5-AEFB-B045-B441-70440A69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DA238-F854-0D44-BDBA-5617EE7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ABA28-738E-A74A-B4F7-7CA3F299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B3F5B-5194-9844-B1F3-05EC8C3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A02AF-9F39-444A-9107-50209AE1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4B195-0DAC-EA4C-BFC6-678889AC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01B041-1B65-7548-BFE6-D4EBD811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35A741-755B-A947-BD04-2CD24FAE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04D3D5-DBE5-5F4B-B218-BDC3A37F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110CA0-D1A2-C341-8CB5-ED8E210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03888B-A0CE-4F49-9297-2969B54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4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15C34-1709-9746-9B3A-EEB7A5C4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AB3655-A167-7045-B695-3F712E33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131A1-ACAE-5544-9EBC-63CF5ADC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C559E-FF79-4C47-B554-841912C5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0FD0D6-D803-AC43-83F2-C46607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9794C-2414-C346-B46C-7FACAE3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AC19D-113E-264E-8FC0-C2EBA0CD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27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7798D-B04C-7149-85D2-371348B4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C317-3D21-6742-B654-A0ED8226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00FAC5-0093-9E4A-BE61-4C578957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D0EF1-C5CC-4643-A9EA-AF59523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B03CB-08A4-8142-A0D9-DA3EC263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F20910-DAFE-2246-BBF3-D05698E5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DE9BC-749E-994B-820D-6AC0F90E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ADAD5D-24D1-7440-AABD-DAA8FF9D4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85541-8EC4-9648-AAC6-EB41EB66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5388B-3973-5E4B-8C85-7009F9EF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BDEDF-115D-CC41-9B9A-1F6A57E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5B0B6-7C78-4245-806D-B9F5B3ED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4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BF3B3B-59A6-B34A-82D8-9CA1E4E5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2B1AC-1F52-6340-9BC1-1A6D658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9FC21-8187-8147-9DBF-4341A9BF6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9339-C2CF-BD47-AD09-FF21F5CDCE09}" type="datetimeFigureOut">
              <a:rPr lang="es-ES_tradnl" smtClean="0"/>
              <a:t>2/9/25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BE38-11C7-0A4C-8AD8-F4EAF0EB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056FE-29F2-3243-9CB3-D5FC88A6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0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Unidad II - Clase 4: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Equilibrios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Erik Muñoz Henríquez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0FE0F1-B94B-4948-9697-E5D843A6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00ED79-D613-A33F-0EAA-A782295AD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</a:t>
            </a:r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Stackelberg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Por lo tanto, en el inicio del juego o interacción, la empresa 1 anticipa la mejor respuesta de la empresa 2, y de esta forma, la considera en su decisión: 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Empresa 1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_tradnl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_tradnl" sz="20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_tradnl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La solución de este problema tiene las siguientes características, en comparación con la solución que encontramos en Cournot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Nivel de producción es mayor para la firma 1 y menor para la firma 2.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Beneficio para la firma 1 es mayor, beneficios para la firma 2 es menor.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Nivel de producción total en el mercado es mayor.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163" r="-96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39DD651-B589-D8D3-DA7A-4F1E9BF8E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580816-C6C7-2896-87D7-66AF0ADD1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1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Duopolio de </a:t>
            </a:r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Stackelberg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CL" sz="2000" dirty="0">
                    <a:latin typeface="Garamond" panose="02020404030301010803" pitchFamily="18" charset="0"/>
                  </a:rPr>
                  <a:t>Asumamos que existen dos empresas que enfrentan una demanda lineal del tipo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. Sabemos que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. Donde la empresa 2 es la seguidora</a:t>
                </a:r>
              </a:p>
              <a:p>
                <a:pPr marL="0" indent="0" algn="just">
                  <a:buNone/>
                </a:pPr>
                <a:r>
                  <a:rPr lang="es-CL" sz="2000" dirty="0">
                    <a:latin typeface="Garamond" panose="02020404030301010803" pitchFamily="18" charset="0"/>
                  </a:rPr>
                  <a:t>Los costos marginales de casa empresa con iguales y contantes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 [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s-CL" sz="20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163" r="-60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4471B7E9-03A2-B350-4A7B-B35ACECD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C48668-468C-5592-C464-9B20952B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0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Duopolio de </a:t>
            </a:r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Stackelberg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_tradnl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_tradnl" sz="20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_tradnl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s-ES" sz="2000" b="0" dirty="0">
                  <a:latin typeface="Garamond" panose="02020404030301010803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s-CL" sz="2000" dirty="0">
                    <a:latin typeface="Garamond" panose="02020404030301010803" pitchFamily="18" charset="0"/>
                  </a:rPr>
                  <a:t>Con las condiciones de primer orden obtenemos la función de mejor respuesta de la empresa 2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marL="0" indent="0" algn="just">
                  <a:buNone/>
                </a:pPr>
                <a:r>
                  <a:rPr lang="es-CL" sz="2000" dirty="0">
                    <a:latin typeface="Garamond" panose="02020404030301010803" pitchFamily="18" charset="0"/>
                  </a:rPr>
                  <a:t>Si incorporamos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000" dirty="0">
                    <a:latin typeface="Garamond" panose="02020404030301010803" pitchFamily="18" charset="0"/>
                  </a:rPr>
                  <a:t> en el problema de la empresa 1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_tradnl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_tradnl" sz="20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_tradnl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=(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s-E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s-CL" sz="2000" dirty="0">
                  <a:latin typeface="Garamond" panose="02020404030301010803" pitchFamily="18" charset="0"/>
                </a:endParaRP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Obtenemos con la CPO 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s-ES_tradnl" sz="2000" i="1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4471B7E9-03A2-B350-4A7B-B35ACECD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C48668-468C-5592-C464-9B20952B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Ejercicio - Duopolio de Stackelberg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CL" sz="2200" dirty="0">
                    <a:latin typeface="Garamond" panose="02020404030301010803" pitchFamily="18" charset="0"/>
                  </a:rPr>
                  <a:t>Asumamos que existen dos empresas que enfrentan una demanda lineal del tipo </a:t>
                </a:r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=2500−2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s-CL" sz="2200" dirty="0">
                    <a:latin typeface="Garamond" panose="02020404030301010803" pitchFamily="18" charset="0"/>
                  </a:rPr>
                  <a:t>. Sabemos que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s-E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2200" dirty="0">
                    <a:latin typeface="Garamond" panose="02020404030301010803" pitchFamily="18" charset="0"/>
                  </a:rPr>
                  <a:t>. Donde la empresa 2 es la seguidora</a:t>
                </a:r>
              </a:p>
              <a:p>
                <a:pPr marL="0" indent="0" algn="just">
                  <a:buNone/>
                </a:pPr>
                <a:r>
                  <a:rPr lang="es-CL" sz="2200" dirty="0">
                    <a:latin typeface="Garamond" panose="02020404030301010803" pitchFamily="18" charset="0"/>
                  </a:rPr>
                  <a:t>Los costos marginales de cada empresa </a:t>
                </a:r>
                <a:r>
                  <a:rPr lang="es-ES" sz="2200" dirty="0">
                    <a:latin typeface="Garamond" panose="02020404030301010803" pitchFamily="18" charset="0"/>
                  </a:rPr>
                  <a:t>son: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CL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L" sz="2200" dirty="0"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CL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=2</m:t>
                      </m:r>
                      <m:sSub>
                        <m:sSubPr>
                          <m:ctrlP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s-CL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L" sz="2200" dirty="0"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s-CL" sz="2200" dirty="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Determine</a:t>
                </a:r>
                <a:r>
                  <a:rPr lang="es-CL" sz="2200" dirty="0">
                    <a:latin typeface="Garamond" panose="020204040303010108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 algn="just">
                  <a:spcBef>
                    <a:spcPts val="0"/>
                  </a:spcBef>
                  <a:buAutoNum type="alphaLcParenR"/>
                </a:pPr>
                <a:r>
                  <a:rPr lang="es-CL" sz="2200" dirty="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Cantidad producida por cada empresa</a:t>
                </a:r>
                <a:endParaRPr lang="es-CL" sz="2200" dirty="0"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ts val="0"/>
                  </a:spcBef>
                  <a:buAutoNum type="alphaLcParenR"/>
                </a:pPr>
                <a:r>
                  <a:rPr lang="es-CL" sz="2200" dirty="0">
                    <a:latin typeface="Garamond" panose="020204040303010108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Precio de mercado</a:t>
                </a:r>
              </a:p>
              <a:p>
                <a:pPr marL="457200" indent="-457200" algn="just">
                  <a:spcBef>
                    <a:spcPts val="0"/>
                  </a:spcBef>
                  <a:buAutoNum type="alphaLcParenR"/>
                </a:pPr>
                <a:r>
                  <a:rPr lang="es-CL" sz="2200" dirty="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Beneficios de cada empresa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4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4471B7E9-03A2-B350-4A7B-B35ACECD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C48668-468C-5592-C464-9B20952B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7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3755629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832916" y="3105834"/>
            <a:ext cx="85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Representación Extensiva del Juego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816287"/>
            <a:ext cx="8657967" cy="1918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878E63-D91F-1697-B155-FE6FC68E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0E5801-6755-53C1-AD39-71249244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Representación Juegos Secuenciales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Una forma de representar juegos secuenciales es mediante el uso de árbol de decisión/juego. La “raíz” del árbol indica el inicio del juego (nodo inicial), los último nodos del árbol (desde donde no hay más “ramas”) son los nodos terminales.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Existen tres reglas básicas que debe satisfacer una representación de juego secuencial a través de un árbol. 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R1: el árbol debe contener solamente 1 nodo inicial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R2: cada nodo del árbol debe tener solamente 1 nodo predecesor (excepto el nodo inicial).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R3: múltiples ramas del árbol que se extienden desde el mismo nodo deben incluir diferentes acciones.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91806A-6404-F695-6662-FABAB224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202A1F-E32A-0015-F38C-3E121AB0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1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Representación Juegos Secuenciales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A4529C9-EC0E-7326-994A-3B673717A86F}"/>
              </a:ext>
            </a:extLst>
          </p:cNvPr>
          <p:cNvSpPr/>
          <p:nvPr/>
        </p:nvSpPr>
        <p:spPr>
          <a:xfrm>
            <a:off x="2162432" y="4159019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2C7F5D6-23E8-F005-FDE8-E81D3AA7AF7B}"/>
              </a:ext>
            </a:extLst>
          </p:cNvPr>
          <p:cNvSpPr/>
          <p:nvPr/>
        </p:nvSpPr>
        <p:spPr>
          <a:xfrm>
            <a:off x="4436076" y="6245742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0321F74-7513-566A-33BE-2FBD8AD075FF}"/>
              </a:ext>
            </a:extLst>
          </p:cNvPr>
          <p:cNvSpPr/>
          <p:nvPr/>
        </p:nvSpPr>
        <p:spPr>
          <a:xfrm>
            <a:off x="4580117" y="5198837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7457AEA-EFBC-2B49-0D30-BFF2C0CE523C}"/>
              </a:ext>
            </a:extLst>
          </p:cNvPr>
          <p:cNvSpPr/>
          <p:nvPr/>
        </p:nvSpPr>
        <p:spPr>
          <a:xfrm>
            <a:off x="4580117" y="4373628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0B0F439-82A7-8E61-87D4-6C7720E99CF9}"/>
              </a:ext>
            </a:extLst>
          </p:cNvPr>
          <p:cNvSpPr/>
          <p:nvPr/>
        </p:nvSpPr>
        <p:spPr>
          <a:xfrm>
            <a:off x="4534930" y="3774994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BD66F06-B242-8234-6D2F-3FEC7CEC0B38}"/>
              </a:ext>
            </a:extLst>
          </p:cNvPr>
          <p:cNvSpPr/>
          <p:nvPr/>
        </p:nvSpPr>
        <p:spPr>
          <a:xfrm>
            <a:off x="4534930" y="2544403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1062540-84EB-503A-81A9-6489E7809F98}"/>
              </a:ext>
            </a:extLst>
          </p:cNvPr>
          <p:cNvSpPr/>
          <p:nvPr/>
        </p:nvSpPr>
        <p:spPr>
          <a:xfrm>
            <a:off x="3183923" y="3249832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7ED854C-44A8-E43A-4303-7106B55F3861}"/>
              </a:ext>
            </a:extLst>
          </p:cNvPr>
          <p:cNvSpPr/>
          <p:nvPr/>
        </p:nvSpPr>
        <p:spPr>
          <a:xfrm>
            <a:off x="3192161" y="5119820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5BD2C7D-E641-D559-D230-591EA00790D6}"/>
              </a:ext>
            </a:extLst>
          </p:cNvPr>
          <p:cNvCxnSpPr>
            <a:stCxn id="7" idx="7"/>
            <a:endCxn id="13" idx="3"/>
          </p:cNvCxnSpPr>
          <p:nvPr/>
        </p:nvCxnSpPr>
        <p:spPr>
          <a:xfrm flipV="1">
            <a:off x="2331186" y="3418586"/>
            <a:ext cx="881691" cy="76938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D4FB70B-98C4-A913-73E4-DDB2D1363B93}"/>
              </a:ext>
            </a:extLst>
          </p:cNvPr>
          <p:cNvCxnSpPr>
            <a:cxnSpLocks/>
            <a:stCxn id="7" idx="5"/>
            <a:endCxn id="14" idx="2"/>
          </p:cNvCxnSpPr>
          <p:nvPr/>
        </p:nvCxnSpPr>
        <p:spPr>
          <a:xfrm>
            <a:off x="2331186" y="4327773"/>
            <a:ext cx="860975" cy="89090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1C4D9FB-713E-CC0C-D440-88FB7DF70CA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3352677" y="3418586"/>
            <a:ext cx="1182253" cy="45526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11F5C84-E479-F958-F06D-62FB0EC9107C}"/>
              </a:ext>
            </a:extLst>
          </p:cNvPr>
          <p:cNvCxnSpPr>
            <a:cxnSpLocks/>
            <a:stCxn id="14" idx="5"/>
            <a:endCxn id="8" idx="2"/>
          </p:cNvCxnSpPr>
          <p:nvPr/>
        </p:nvCxnSpPr>
        <p:spPr>
          <a:xfrm>
            <a:off x="3360915" y="5288574"/>
            <a:ext cx="1075161" cy="105602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D54BBC5-CB65-57A6-675A-C8CC044C01BF}"/>
              </a:ext>
            </a:extLst>
          </p:cNvPr>
          <p:cNvCxnSpPr>
            <a:cxnSpLocks/>
            <a:stCxn id="14" idx="7"/>
            <a:endCxn id="10" idx="2"/>
          </p:cNvCxnSpPr>
          <p:nvPr/>
        </p:nvCxnSpPr>
        <p:spPr>
          <a:xfrm flipV="1">
            <a:off x="3360915" y="4472482"/>
            <a:ext cx="1219202" cy="67629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B09120D-A48B-BA8E-69E0-EF8065B78D58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3352677" y="2643257"/>
            <a:ext cx="1182253" cy="6355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0EFDBC-96AD-4AC5-9BD4-91FBEF1BBD8D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>
            <a:off x="3389869" y="5218674"/>
            <a:ext cx="1190248" cy="7901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EF3BC3F0-5DA7-4FE6-1345-88F99DA4729F}"/>
              </a:ext>
            </a:extLst>
          </p:cNvPr>
          <p:cNvSpPr/>
          <p:nvPr/>
        </p:nvSpPr>
        <p:spPr>
          <a:xfrm>
            <a:off x="5881816" y="1944659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9FCE090-0FF5-6627-0B62-DAA72C76E123}"/>
              </a:ext>
            </a:extLst>
          </p:cNvPr>
          <p:cNvSpPr/>
          <p:nvPr/>
        </p:nvSpPr>
        <p:spPr>
          <a:xfrm>
            <a:off x="5881816" y="2346694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EEE63E3-EB52-A8CF-B5A8-B36F1528C844}"/>
              </a:ext>
            </a:extLst>
          </p:cNvPr>
          <p:cNvSpPr/>
          <p:nvPr/>
        </p:nvSpPr>
        <p:spPr>
          <a:xfrm>
            <a:off x="5881816" y="2773548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D6FCE718-73E5-4B06-2CA9-34259E5AC988}"/>
              </a:ext>
            </a:extLst>
          </p:cNvPr>
          <p:cNvSpPr/>
          <p:nvPr/>
        </p:nvSpPr>
        <p:spPr>
          <a:xfrm>
            <a:off x="5894173" y="3182202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6993A03B-4F8C-E823-93F5-F48AB1C3BA85}"/>
              </a:ext>
            </a:extLst>
          </p:cNvPr>
          <p:cNvCxnSpPr>
            <a:cxnSpLocks/>
            <a:stCxn id="12" idx="7"/>
            <a:endCxn id="41" idx="2"/>
          </p:cNvCxnSpPr>
          <p:nvPr/>
        </p:nvCxnSpPr>
        <p:spPr>
          <a:xfrm flipV="1">
            <a:off x="4703684" y="2043513"/>
            <a:ext cx="1178132" cy="52984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BD77A5B8-2627-E141-DA81-4B6B8CAAFEB7}"/>
              </a:ext>
            </a:extLst>
          </p:cNvPr>
          <p:cNvCxnSpPr>
            <a:cxnSpLocks/>
            <a:stCxn id="12" idx="6"/>
            <a:endCxn id="42" idx="2"/>
          </p:cNvCxnSpPr>
          <p:nvPr/>
        </p:nvCxnSpPr>
        <p:spPr>
          <a:xfrm flipV="1">
            <a:off x="4732638" y="2445548"/>
            <a:ext cx="1149178" cy="19770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25A49AC3-500D-D5C2-C699-B754008EA32B}"/>
              </a:ext>
            </a:extLst>
          </p:cNvPr>
          <p:cNvCxnSpPr>
            <a:cxnSpLocks/>
            <a:stCxn id="12" idx="5"/>
            <a:endCxn id="43" idx="2"/>
          </p:cNvCxnSpPr>
          <p:nvPr/>
        </p:nvCxnSpPr>
        <p:spPr>
          <a:xfrm>
            <a:off x="4703684" y="2713157"/>
            <a:ext cx="1178132" cy="15924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98FFAC5F-6580-10C8-C8D4-9E2E8D8F5CD7}"/>
              </a:ext>
            </a:extLst>
          </p:cNvPr>
          <p:cNvCxnSpPr>
            <a:cxnSpLocks/>
            <a:stCxn id="12" idx="4"/>
            <a:endCxn id="44" idx="2"/>
          </p:cNvCxnSpPr>
          <p:nvPr/>
        </p:nvCxnSpPr>
        <p:spPr>
          <a:xfrm>
            <a:off x="4633784" y="2742111"/>
            <a:ext cx="1260389" cy="53894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Elipse 64">
            <a:extLst>
              <a:ext uri="{FF2B5EF4-FFF2-40B4-BE49-F238E27FC236}">
                <a16:creationId xmlns:a16="http://schemas.microsoft.com/office/drawing/2014/main" id="{3D83C7B0-FED3-4A64-06EA-688701318CBD}"/>
              </a:ext>
            </a:extLst>
          </p:cNvPr>
          <p:cNvSpPr/>
          <p:nvPr/>
        </p:nvSpPr>
        <p:spPr>
          <a:xfrm>
            <a:off x="5861226" y="4156099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6C727C51-B041-80E6-B016-6A12A13C155A}"/>
              </a:ext>
            </a:extLst>
          </p:cNvPr>
          <p:cNvSpPr/>
          <p:nvPr/>
        </p:nvSpPr>
        <p:spPr>
          <a:xfrm>
            <a:off x="5852992" y="4574862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065CE4E7-9DD1-5F43-AE46-82EB5E776E30}"/>
              </a:ext>
            </a:extLst>
          </p:cNvPr>
          <p:cNvSpPr/>
          <p:nvPr/>
        </p:nvSpPr>
        <p:spPr>
          <a:xfrm>
            <a:off x="5852992" y="4947072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3BEE6785-3359-EB34-AAD6-2AF5FC4627E9}"/>
              </a:ext>
            </a:extLst>
          </p:cNvPr>
          <p:cNvSpPr/>
          <p:nvPr/>
        </p:nvSpPr>
        <p:spPr>
          <a:xfrm>
            <a:off x="5852992" y="5346482"/>
            <a:ext cx="197708" cy="19770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16A37191-9062-E76B-EEB8-140C7736E83D}"/>
              </a:ext>
            </a:extLst>
          </p:cNvPr>
          <p:cNvCxnSpPr>
            <a:cxnSpLocks/>
            <a:stCxn id="10" idx="7"/>
            <a:endCxn id="65" idx="2"/>
          </p:cNvCxnSpPr>
          <p:nvPr/>
        </p:nvCxnSpPr>
        <p:spPr>
          <a:xfrm flipV="1">
            <a:off x="4748871" y="4254953"/>
            <a:ext cx="1112355" cy="1476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id="{3CE616C1-96D9-470D-E797-5C7C5239B2A2}"/>
              </a:ext>
            </a:extLst>
          </p:cNvPr>
          <p:cNvCxnSpPr>
            <a:cxnSpLocks/>
            <a:stCxn id="10" idx="5"/>
            <a:endCxn id="66" idx="2"/>
          </p:cNvCxnSpPr>
          <p:nvPr/>
        </p:nvCxnSpPr>
        <p:spPr>
          <a:xfrm>
            <a:off x="4748871" y="4542382"/>
            <a:ext cx="1104121" cy="13133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02EF0C4E-9305-7271-A279-82D1C23EC9D9}"/>
              </a:ext>
            </a:extLst>
          </p:cNvPr>
          <p:cNvCxnSpPr>
            <a:cxnSpLocks/>
            <a:stCxn id="9" idx="7"/>
            <a:endCxn id="67" idx="2"/>
          </p:cNvCxnSpPr>
          <p:nvPr/>
        </p:nvCxnSpPr>
        <p:spPr>
          <a:xfrm flipV="1">
            <a:off x="4748871" y="5045926"/>
            <a:ext cx="1104121" cy="18186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D191723A-6734-942B-E2EC-85029633126F}"/>
              </a:ext>
            </a:extLst>
          </p:cNvPr>
          <p:cNvCxnSpPr>
            <a:cxnSpLocks/>
            <a:stCxn id="9" idx="5"/>
            <a:endCxn id="71" idx="2"/>
          </p:cNvCxnSpPr>
          <p:nvPr/>
        </p:nvCxnSpPr>
        <p:spPr>
          <a:xfrm>
            <a:off x="4748871" y="5367591"/>
            <a:ext cx="1104121" cy="7774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00638D94-CB09-5849-A342-D80EF50AA2BF}"/>
              </a:ext>
            </a:extLst>
          </p:cNvPr>
          <p:cNvCxnSpPr>
            <a:cxnSpLocks/>
            <a:stCxn id="9" idx="0"/>
            <a:endCxn id="10" idx="4"/>
          </p:cNvCxnSpPr>
          <p:nvPr/>
        </p:nvCxnSpPr>
        <p:spPr>
          <a:xfrm flipV="1">
            <a:off x="4678971" y="4571336"/>
            <a:ext cx="0" cy="62750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Cerrar llave 93">
            <a:extLst>
              <a:ext uri="{FF2B5EF4-FFF2-40B4-BE49-F238E27FC236}">
                <a16:creationId xmlns:a16="http://schemas.microsoft.com/office/drawing/2014/main" id="{2878B18C-C84E-846B-3812-1913AF51157F}"/>
              </a:ext>
            </a:extLst>
          </p:cNvPr>
          <p:cNvSpPr/>
          <p:nvPr/>
        </p:nvSpPr>
        <p:spPr>
          <a:xfrm>
            <a:off x="6423393" y="1944659"/>
            <a:ext cx="276089" cy="1404027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F6F62F19-85F7-EE4B-7A6C-19E4552E1148}"/>
              </a:ext>
            </a:extLst>
          </p:cNvPr>
          <p:cNvSpPr txBox="1"/>
          <p:nvPr/>
        </p:nvSpPr>
        <p:spPr>
          <a:xfrm>
            <a:off x="6912984" y="2169639"/>
            <a:ext cx="275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Terminal o nodos finales, contienen el output o resultados de las estrategias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AF55F647-B714-287D-CD02-DF8728F9F706}"/>
              </a:ext>
            </a:extLst>
          </p:cNvPr>
          <p:cNvSpPr txBox="1"/>
          <p:nvPr/>
        </p:nvSpPr>
        <p:spPr>
          <a:xfrm>
            <a:off x="7216346" y="5585254"/>
            <a:ext cx="19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Set de información</a:t>
            </a:r>
          </a:p>
        </p:txBody>
      </p: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0E7130DE-EBF8-D63C-049F-226D21A39ECA}"/>
              </a:ext>
            </a:extLst>
          </p:cNvPr>
          <p:cNvCxnSpPr>
            <a:cxnSpLocks/>
            <a:stCxn id="97" idx="1"/>
          </p:cNvCxnSpPr>
          <p:nvPr/>
        </p:nvCxnSpPr>
        <p:spPr>
          <a:xfrm flipH="1" flipV="1">
            <a:off x="4703684" y="4885086"/>
            <a:ext cx="2512662" cy="88483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699A3044-A39D-CFA1-1D50-690FD3CFD56D}"/>
              </a:ext>
            </a:extLst>
          </p:cNvPr>
          <p:cNvSpPr txBox="1"/>
          <p:nvPr/>
        </p:nvSpPr>
        <p:spPr>
          <a:xfrm>
            <a:off x="726387" y="4070287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Nodo inicial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56B75E-81A6-5611-5A83-82B5329A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2749F5-B79E-DCC2-1889-675A2CD3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6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Juegos Dinámicos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Elemento central en juegos dinámicos: credibilidad de las estrategias. 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Qué importancia puede tener lo que anuncie un profesor sobre qué hará en caso de sorprender a alguien copiando?</a:t>
            </a:r>
          </a:p>
          <a:p>
            <a:pPr marL="0" indent="0">
              <a:buClr>
                <a:srgbClr val="0070C0"/>
              </a:buClr>
              <a:buSzPct val="90000"/>
              <a:buNone/>
            </a:pPr>
            <a:endParaRPr lang="es-ES_tradnl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¿Es relevante esto aun cuando nunca sorprenda a nadie copiando? ¿Qué ocurre si el profesor amenaza con un castigo no creíble (por ejemplo, expulsión de la universidad)?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53213B-BB6A-16B1-C094-D2BF713A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7AED49-4502-F737-5A29-B93CE2FF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Inducción hacia atrás y racionalidad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0686" cy="954645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" sz="2000" dirty="0">
                <a:latin typeface="Garamond" panose="02020404030301010803" pitchFamily="18" charset="0"/>
                <a:cs typeface="Arial" panose="020B0604020202020204" pitchFamily="34" charset="0"/>
              </a:rPr>
              <a:t>Considerando el siguiente juego: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" sz="2000" dirty="0">
                <a:latin typeface="Garamond" panose="02020404030301010803" pitchFamily="18" charset="0"/>
                <a:cs typeface="Arial" panose="020B0604020202020204" pitchFamily="34" charset="0"/>
              </a:rPr>
              <a:t>¿Cuál es el resultado de la inducción hacia atrás?</a:t>
            </a:r>
            <a:endParaRPr lang="es-ES_tradnl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FDB8BEA-B460-73A9-E19D-587C6A468769}"/>
              </a:ext>
            </a:extLst>
          </p:cNvPr>
          <p:cNvSpPr/>
          <p:nvPr/>
        </p:nvSpPr>
        <p:spPr>
          <a:xfrm>
            <a:off x="7772400" y="2066645"/>
            <a:ext cx="383059" cy="38305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35BD524-D031-A0A0-D20B-07389AF0C31A}"/>
              </a:ext>
            </a:extLst>
          </p:cNvPr>
          <p:cNvSpPr/>
          <p:nvPr/>
        </p:nvSpPr>
        <p:spPr>
          <a:xfrm>
            <a:off x="7072183" y="2974866"/>
            <a:ext cx="383059" cy="383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DA85E74-6287-3731-8451-D88478723A91}"/>
              </a:ext>
            </a:extLst>
          </p:cNvPr>
          <p:cNvSpPr/>
          <p:nvPr/>
        </p:nvSpPr>
        <p:spPr>
          <a:xfrm>
            <a:off x="8493210" y="2974866"/>
            <a:ext cx="383059" cy="383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52CEB68-BF1B-EA2B-5305-159C9A6B372A}"/>
              </a:ext>
            </a:extLst>
          </p:cNvPr>
          <p:cNvSpPr/>
          <p:nvPr/>
        </p:nvSpPr>
        <p:spPr>
          <a:xfrm>
            <a:off x="7772400" y="4039135"/>
            <a:ext cx="383059" cy="38305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B8517A3-1C3B-55B7-454C-555E0BE33A33}"/>
              </a:ext>
            </a:extLst>
          </p:cNvPr>
          <p:cNvSpPr/>
          <p:nvPr/>
        </p:nvSpPr>
        <p:spPr>
          <a:xfrm>
            <a:off x="9179503" y="4095233"/>
            <a:ext cx="383059" cy="38305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1AD6965-1DA3-B6E1-D58A-E88E00857BDF}"/>
              </a:ext>
            </a:extLst>
          </p:cNvPr>
          <p:cNvSpPr/>
          <p:nvPr/>
        </p:nvSpPr>
        <p:spPr>
          <a:xfrm>
            <a:off x="8596183" y="5042563"/>
            <a:ext cx="383059" cy="383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64327DE-3391-C4FD-231D-42F4E2080862}"/>
              </a:ext>
            </a:extLst>
          </p:cNvPr>
          <p:cNvSpPr/>
          <p:nvPr/>
        </p:nvSpPr>
        <p:spPr>
          <a:xfrm>
            <a:off x="9819502" y="5042563"/>
            <a:ext cx="383059" cy="383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48768BF-D2AC-D7D0-3C45-6E48FD30ABBC}"/>
              </a:ext>
            </a:extLst>
          </p:cNvPr>
          <p:cNvCxnSpPr>
            <a:stCxn id="5" idx="3"/>
            <a:endCxn id="6" idx="7"/>
          </p:cNvCxnSpPr>
          <p:nvPr/>
        </p:nvCxnSpPr>
        <p:spPr>
          <a:xfrm flipH="1">
            <a:off x="7399144" y="2393606"/>
            <a:ext cx="429354" cy="637358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C7E0776-2543-6042-7419-1EBA15963F5C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8099361" y="2393606"/>
            <a:ext cx="449947" cy="637358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811D83D-A35A-5433-607F-09696217B9D6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8820171" y="3301827"/>
            <a:ext cx="415430" cy="849504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60B783-6E4C-BDDA-C861-BE5EEA17304B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099361" y="3301827"/>
            <a:ext cx="449947" cy="793406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C364E7-6BF3-05DB-147F-0578A86958AA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9506464" y="4422194"/>
            <a:ext cx="369136" cy="676467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7ED453A-4527-E15C-3749-AC5EBA100A59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H="1">
            <a:off x="8923144" y="4422194"/>
            <a:ext cx="312457" cy="676467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EFA3388-4525-D4B3-FC2E-F5207E1EBA52}"/>
              </a:ext>
            </a:extLst>
          </p:cNvPr>
          <p:cNvSpPr txBox="1"/>
          <p:nvPr/>
        </p:nvSpPr>
        <p:spPr>
          <a:xfrm>
            <a:off x="8513021" y="549467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(3,0)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266EDD2-87CE-2C43-0C71-828CA895EB11}"/>
              </a:ext>
            </a:extLst>
          </p:cNvPr>
          <p:cNvSpPr txBox="1"/>
          <p:nvPr/>
        </p:nvSpPr>
        <p:spPr>
          <a:xfrm>
            <a:off x="9716719" y="549467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(0,2)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037985-D3DB-6112-1739-75E2304983BB}"/>
              </a:ext>
            </a:extLst>
          </p:cNvPr>
          <p:cNvSpPr txBox="1"/>
          <p:nvPr/>
        </p:nvSpPr>
        <p:spPr>
          <a:xfrm>
            <a:off x="7669617" y="442219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(1,1)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1733B5E-C002-9C18-1530-183824E2CDCE}"/>
              </a:ext>
            </a:extLst>
          </p:cNvPr>
          <p:cNvSpPr txBox="1"/>
          <p:nvPr/>
        </p:nvSpPr>
        <p:spPr>
          <a:xfrm>
            <a:off x="7339912" y="2410938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60DF149-E75F-5C71-EED3-7744B736838C}"/>
              </a:ext>
            </a:extLst>
          </p:cNvPr>
          <p:cNvSpPr txBox="1"/>
          <p:nvPr/>
        </p:nvSpPr>
        <p:spPr>
          <a:xfrm>
            <a:off x="8321527" y="241581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FB28918-1E2C-4227-8BF5-C464A540CFBB}"/>
              </a:ext>
            </a:extLst>
          </p:cNvPr>
          <p:cNvSpPr txBox="1"/>
          <p:nvPr/>
        </p:nvSpPr>
        <p:spPr>
          <a:xfrm>
            <a:off x="9032720" y="340580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D’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3134E5C-89A7-B5B3-D15F-9E99217779B4}"/>
              </a:ext>
            </a:extLst>
          </p:cNvPr>
          <p:cNvSpPr txBox="1"/>
          <p:nvPr/>
        </p:nvSpPr>
        <p:spPr>
          <a:xfrm>
            <a:off x="9668652" y="441837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D’’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762549D-CCB7-7792-8222-31FC67BDF1D0}"/>
              </a:ext>
            </a:extLst>
          </p:cNvPr>
          <p:cNvSpPr txBox="1"/>
          <p:nvPr/>
        </p:nvSpPr>
        <p:spPr>
          <a:xfrm>
            <a:off x="7988642" y="34561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I’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233D44-B6DC-C038-B351-C5FC9E201ED1}"/>
              </a:ext>
            </a:extLst>
          </p:cNvPr>
          <p:cNvSpPr txBox="1"/>
          <p:nvPr/>
        </p:nvSpPr>
        <p:spPr>
          <a:xfrm>
            <a:off x="8787712" y="44618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Garamond" panose="02020404030301010803" pitchFamily="18" charset="0"/>
              </a:rPr>
              <a:t>I’’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67A9CBA-6545-B14A-BA1D-652276B4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75B8F7-21AB-3FC8-F9B8-F4569D7E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4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Solución por inducción hacia atrás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Este tipo de juego se puede resolver de la siguiente forma: 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Paso 1: Resolver el problema del jugador 2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Paso 2: Resolver el problema del jugador 1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Si estos problemas tienen soluciones únicas, llamamos al set de estrategias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s-E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, el Resultado por Inducción hacia atrás. Este resultado representa un equilibrio de Nash creíble en cada etapa del juego, ya que los jugadores usan sus mejores respuestas en cada etapa.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16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0DC66F2-9406-0EEA-A502-8536D930B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109EBB-4A54-A50B-0A65-FF6A0A68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1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Consideraciones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3F46C-BF7C-8F25-285A-33E50764E06E}"/>
              </a:ext>
            </a:extLst>
          </p:cNvPr>
          <p:cNvSpPr txBox="1"/>
          <p:nvPr/>
        </p:nvSpPr>
        <p:spPr>
          <a:xfrm>
            <a:off x="832908" y="1997839"/>
            <a:ext cx="6155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CL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Taller Nº</a:t>
            </a:r>
            <a:r>
              <a:rPr lang="es-CL" sz="20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1: </a:t>
            </a:r>
            <a:r>
              <a:rPr lang="es-CL" sz="2000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Será online, tendrán desde el miércoles 10-09-2025 a las 08:30 horas hasta las 23:59 horas del jueves 11-09-2025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CL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Clase del 24</a:t>
            </a:r>
            <a:r>
              <a:rPr lang="es-CL" sz="20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-09-2025 o 25/09/2025 </a:t>
            </a:r>
            <a:r>
              <a:rPr lang="es-CL" sz="2000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subiré una clase con el contenido de “Discriminación de Precios”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CL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Durante </a:t>
            </a:r>
            <a:r>
              <a:rPr lang="es-CL" sz="20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el lunes 29/09 y martes 30/09 (S2) y miércoles 01/10 (S1) </a:t>
            </a:r>
            <a:r>
              <a:rPr lang="es-CL" sz="2000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estaré disponible en mi oficina para consultas o dudas para el taller presencial que se realizará el </a:t>
            </a:r>
            <a:r>
              <a:rPr lang="es-CL" sz="2000" b="1" dirty="0">
                <a:latin typeface="Garamond" panose="020204040303010108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miércoles 01/10 o 02/10 según la sección.</a:t>
            </a:r>
            <a:endParaRPr lang="es-C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0D9626-8541-A732-6F18-E45327121279}"/>
              </a:ext>
            </a:extLst>
          </p:cNvPr>
          <p:cNvSpPr txBox="1"/>
          <p:nvPr/>
        </p:nvSpPr>
        <p:spPr>
          <a:xfrm>
            <a:off x="1235676" y="6030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4AB971-D70E-ABAF-73CB-D24C572D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85C9E2-68DF-6336-1E89-9790075A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  <p:pic>
        <p:nvPicPr>
          <p:cNvPr id="1026" name="Picture 2" descr="línea icono para consideraciones 23101174 Vector en Vecteezy">
            <a:extLst>
              <a:ext uri="{FF2B5EF4-FFF2-40B4-BE49-F238E27FC236}">
                <a16:creationId xmlns:a16="http://schemas.microsoft.com/office/drawing/2014/main" id="{76A9860B-0125-C454-EBDE-78A111E5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92" y="1663700"/>
            <a:ext cx="3533869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2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– Inducción hacia atrás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Asumiendo la siguiente matriz de pagos, Determine:</a:t>
            </a:r>
          </a:p>
          <a:p>
            <a:pPr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Realice la representación grafica de este juego. </a:t>
            </a:r>
          </a:p>
          <a:p>
            <a:pPr algn="just"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Determine el equilibrio de Nash por Inducción hacia atrás.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D6CC1FF-BDC6-64BD-B908-77217D001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15923"/>
              </p:ext>
            </p:extLst>
          </p:nvPr>
        </p:nvGraphicFramePr>
        <p:xfrm>
          <a:off x="2646009" y="3440334"/>
          <a:ext cx="6720410" cy="113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845">
                  <a:extLst>
                    <a:ext uri="{9D8B030D-6E8A-4147-A177-3AD203B41FA5}">
                      <a16:colId xmlns:a16="http://schemas.microsoft.com/office/drawing/2014/main" val="73863923"/>
                    </a:ext>
                  </a:extLst>
                </a:gridCol>
                <a:gridCol w="1711845">
                  <a:extLst>
                    <a:ext uri="{9D8B030D-6E8A-4147-A177-3AD203B41FA5}">
                      <a16:colId xmlns:a16="http://schemas.microsoft.com/office/drawing/2014/main" val="1108115706"/>
                    </a:ext>
                  </a:extLst>
                </a:gridCol>
                <a:gridCol w="1648360">
                  <a:extLst>
                    <a:ext uri="{9D8B030D-6E8A-4147-A177-3AD203B41FA5}">
                      <a16:colId xmlns:a16="http://schemas.microsoft.com/office/drawing/2014/main" val="1134822250"/>
                    </a:ext>
                  </a:extLst>
                </a:gridCol>
                <a:gridCol w="1648360">
                  <a:extLst>
                    <a:ext uri="{9D8B030D-6E8A-4147-A177-3AD203B41FA5}">
                      <a16:colId xmlns:a16="http://schemas.microsoft.com/office/drawing/2014/main" val="1262652355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CL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>
                          <a:effectLst/>
                          <a:latin typeface="Garamond" panose="02020404030301010803" pitchFamily="18" charset="0"/>
                        </a:rPr>
                        <a:t>Jugador 2</a:t>
                      </a:r>
                      <a:endParaRPr lang="es-CL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10995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  <a:latin typeface="Garamond" panose="02020404030301010803" pitchFamily="18" charset="0"/>
                        </a:rPr>
                        <a:t>X</a:t>
                      </a:r>
                      <a:endParaRPr lang="es-CL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es-CL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10771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>
                          <a:effectLst/>
                          <a:latin typeface="Garamond" panose="02020404030301010803" pitchFamily="18" charset="0"/>
                        </a:rPr>
                        <a:t>Jugador 1</a:t>
                      </a:r>
                      <a:endParaRPr lang="es-CL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endParaRPr lang="es-CL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  <a:latin typeface="Garamond" panose="02020404030301010803" pitchFamily="18" charset="0"/>
                        </a:rPr>
                        <a:t>4,3</a:t>
                      </a:r>
                      <a:endParaRPr lang="es-CL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  <a:latin typeface="Garamond" panose="02020404030301010803" pitchFamily="18" charset="0"/>
                        </a:rPr>
                        <a:t>0,4</a:t>
                      </a:r>
                      <a:endParaRPr lang="es-CL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1959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  <a:latin typeface="Garamond" panose="02020404030301010803" pitchFamily="18" charset="0"/>
                        </a:rPr>
                        <a:t>B</a:t>
                      </a:r>
                      <a:endParaRPr lang="es-CL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  <a:latin typeface="Garamond" panose="02020404030301010803" pitchFamily="18" charset="0"/>
                        </a:rPr>
                        <a:t>5,0</a:t>
                      </a:r>
                      <a:endParaRPr lang="es-CL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  <a:latin typeface="Garamond" panose="02020404030301010803" pitchFamily="18" charset="0"/>
                        </a:rPr>
                        <a:t>1,1</a:t>
                      </a:r>
                      <a:endParaRPr lang="es-CL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19866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7163A2F-D963-CB2E-FAF9-E5146145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8A769B-0A54-A3FB-05D7-1003BB51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4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Comparación en Niveles de Producción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Competencia Perfecta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𝑐𝑝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Monopolio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Duopolio Cournot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 err="1">
                    <a:latin typeface="Garamond" panose="02020404030301010803" pitchFamily="18" charset="0"/>
                    <a:cs typeface="Arial" panose="020B0604020202020204" pitchFamily="34" charset="0"/>
                  </a:rPr>
                  <a:t>Stackelberg</a:t>
                </a: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</m:sSup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3(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E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116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FDE4246-B9C6-F8A1-85B7-9BC446EE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40B274-EE57-62F9-6492-4B0D529A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3755629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832916" y="3105834"/>
            <a:ext cx="85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Equilibrio Perfecto en Subjuegos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816287"/>
            <a:ext cx="8657967" cy="1918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878E63-D91F-1697-B155-FE6FC68E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0E5801-6755-53C1-AD39-71249244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11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Equilibrio de Nash Perfecto en </a:t>
            </a:r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Subjuegos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Definición (</a:t>
                </a:r>
                <a:r>
                  <a:rPr lang="es-ES_tradnl" sz="2000" dirty="0" err="1">
                    <a:latin typeface="Garamond" panose="02020404030301010803" pitchFamily="18" charset="0"/>
                    <a:cs typeface="Arial" panose="020B0604020202020204" pitchFamily="34" charset="0"/>
                  </a:rPr>
                  <a:t>Selten</a:t>
                </a: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, 1965): Un equilibrio de Nash perfecto en subjuegos (SPE) es una combinación de estrategias que representan un equilibrio de Nash en cada subjuego.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Definición: En un juego de dos etapas con información completa y perfecta, el </a:t>
                </a:r>
                <a:r>
                  <a:rPr lang="es-ES_tradnl" sz="2000" dirty="0" err="1">
                    <a:latin typeface="Garamond" panose="02020404030301010803" pitchFamily="18" charset="0"/>
                    <a:cs typeface="Arial" panose="020B0604020202020204" pitchFamily="34" charset="0"/>
                  </a:rPr>
                  <a:t>outcome</a:t>
                </a: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de inducción hacia atrás es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pero el Equilibrio de Nash Perfecto en Subjuegos es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s-E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Definición: En un juego de dos etapas con información completa pero imperfecta, el </a:t>
                </a:r>
                <a:r>
                  <a:rPr lang="es-ES_tradnl" sz="2000" dirty="0" err="1">
                    <a:latin typeface="Garamond" panose="02020404030301010803" pitchFamily="18" charset="0"/>
                    <a:cs typeface="Arial" panose="020B0604020202020204" pitchFamily="34" charset="0"/>
                  </a:rPr>
                  <a:t>outcome</a:t>
                </a: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perfecto en subjuegos es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bSup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bSup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pero el Equilibrio de Nash Perfecto en Subjuegos es</a:t>
                </a:r>
                <a:r>
                  <a:rPr lang="es-ES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s-E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s-E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Sup>
                      <m:sSubSup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E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E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1163" r="-4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43CC0CB-56A8-3499-560C-88641A99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40D0B3-7CF7-DB1D-D219-15E80780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1619F3C-05A7-C2B2-E01C-7EB74CF9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9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Asumiendo la siguiente matriz de pagos, determine: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Equilibrio de Nash con estrategias puras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Equilibrio de Nash por medio de la inducción hacia atrás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Equilibrio de Nash perfecto en subjuegos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Ejemplo - Equilibrio de Nash Perfecto en Subjuegos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DBBDB8A-B881-4531-1D2A-35C0F4B3F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02474"/>
              </p:ext>
            </p:extLst>
          </p:nvPr>
        </p:nvGraphicFramePr>
        <p:xfrm>
          <a:off x="2796746" y="3668945"/>
          <a:ext cx="6598507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508">
                  <a:extLst>
                    <a:ext uri="{9D8B030D-6E8A-4147-A177-3AD203B41FA5}">
                      <a16:colId xmlns:a16="http://schemas.microsoft.com/office/drawing/2014/main" val="13553545"/>
                    </a:ext>
                  </a:extLst>
                </a:gridCol>
                <a:gridCol w="1467508">
                  <a:extLst>
                    <a:ext uri="{9D8B030D-6E8A-4147-A177-3AD203B41FA5}">
                      <a16:colId xmlns:a16="http://schemas.microsoft.com/office/drawing/2014/main" val="4131594137"/>
                    </a:ext>
                  </a:extLst>
                </a:gridCol>
                <a:gridCol w="1259045">
                  <a:extLst>
                    <a:ext uri="{9D8B030D-6E8A-4147-A177-3AD203B41FA5}">
                      <a16:colId xmlns:a16="http://schemas.microsoft.com/office/drawing/2014/main" val="1303969568"/>
                    </a:ext>
                  </a:extLst>
                </a:gridCol>
                <a:gridCol w="1394360">
                  <a:extLst>
                    <a:ext uri="{9D8B030D-6E8A-4147-A177-3AD203B41FA5}">
                      <a16:colId xmlns:a16="http://schemas.microsoft.com/office/drawing/2014/main" val="3388300738"/>
                    </a:ext>
                  </a:extLst>
                </a:gridCol>
                <a:gridCol w="1010086">
                  <a:extLst>
                    <a:ext uri="{9D8B030D-6E8A-4147-A177-3AD203B41FA5}">
                      <a16:colId xmlns:a16="http://schemas.microsoft.com/office/drawing/2014/main" val="51936838"/>
                    </a:ext>
                  </a:extLst>
                </a:gridCol>
              </a:tblGrid>
              <a:tr h="182421">
                <a:tc rowSpan="2"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dirty="0">
                          <a:effectLst/>
                        </a:rPr>
                        <a:t> 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600">
                          <a:effectLst/>
                        </a:rPr>
                        <a:t>Empresa 2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92795"/>
                  </a:ext>
                </a:extLst>
              </a:tr>
              <a:tr h="182421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dirty="0">
                          <a:effectLst/>
                        </a:rPr>
                        <a:t>D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E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F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413231"/>
                  </a:ext>
                </a:extLst>
              </a:tr>
              <a:tr h="182421"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600">
                          <a:effectLst/>
                        </a:rPr>
                        <a:t>Empresa 1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A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dirty="0">
                          <a:effectLst/>
                        </a:rPr>
                        <a:t>(0,0)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dirty="0">
                          <a:effectLst/>
                        </a:rPr>
                        <a:t>(25,40)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(5,10)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554408"/>
                  </a:ext>
                </a:extLst>
              </a:tr>
              <a:tr h="1824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B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(40,25)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dirty="0">
                          <a:effectLst/>
                        </a:rPr>
                        <a:t>(0,0)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(5,15)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999571"/>
                  </a:ext>
                </a:extLst>
              </a:tr>
              <a:tr h="1824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C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>
                          <a:effectLst/>
                        </a:rPr>
                        <a:t>(10,5)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dirty="0">
                          <a:effectLst/>
                        </a:rPr>
                        <a:t>(15,5)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dirty="0">
                          <a:effectLst/>
                        </a:rPr>
                        <a:t>(10,10)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36736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D00E5F1-90AD-20EE-B5E9-087D16E8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56D7E8-4DA2-0A65-32D1-6BBE3E889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0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011" cy="1325563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Ejercicio - Duopolio de Cournot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295239" cy="4281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1700" dirty="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Para el recorrido interurbano entre Talca y Curicó, las líneas de buses “Londres Bus” y “Talmocur” compiten en duopolio,  donde ambas enfrentan la siguiente demanda de mercado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s-CL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=2500−3</m:t>
                      </m:r>
                      <m:r>
                        <a:rPr lang="es-CL" sz="17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𝑄</m:t>
                      </m:r>
                    </m:oMath>
                  </m:oMathPara>
                </a14:m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s-CL" sz="17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Donde </a:t>
                </a:r>
                <a14:m>
                  <m:oMath xmlns:m="http://schemas.openxmlformats.org/officeDocument/2006/math">
                    <m:r>
                      <a:rPr lang="es-CL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r>
                      <a:rPr lang="es-CL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s-CL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s-CL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s-CL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s-CL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s-CL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s-CL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s-CL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17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 y representan la cantidad de boletos vendidos de Londres Bus y Talmocur respectivamente. </a:t>
                </a:r>
                <a:r>
                  <a:rPr lang="es-CL" sz="1700" dirty="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Además, sabemos que las empresas tienen costos totales datos por las siguientes funciones: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s-CL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=3</m:t>
                      </m:r>
                      <m:sSubSup>
                        <m:sSubSupPr>
                          <m:ctrlP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SupPr>
                        <m:e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CL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=200</m:t>
                      </m:r>
                      <m:sSub>
                        <m:sSubPr>
                          <m:ctrlP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s-CL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s-CL" sz="17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Con esta información determine: 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+mj-lt"/>
                  <a:buAutoNum type="alphaLcParenR"/>
                </a:pPr>
                <a:r>
                  <a:rPr lang="es-CL" sz="1700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Cantidad, precio y beneficio del duopolio </a:t>
                </a:r>
                <a:r>
                  <a:rPr lang="es-CL" sz="1700" b="1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(10 puntos)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+mj-lt"/>
                  <a:buAutoNum type="alphaLcParenR"/>
                </a:pPr>
                <a:r>
                  <a:rPr lang="es-CL" sz="1700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Grafique las funciones de mejor respuesta </a:t>
                </a:r>
                <a:r>
                  <a:rPr lang="es-CL" sz="1700" b="1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(10 puntos)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+mj-lt"/>
                  <a:buAutoNum type="alphaLcParenR"/>
                </a:pPr>
                <a:r>
                  <a:rPr lang="es-CL" sz="1700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Cantidad, precio y beneficio en caso de colusión  </a:t>
                </a:r>
                <a:r>
                  <a:rPr lang="es-CL" sz="1700" b="1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(10 puntos)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+mj-lt"/>
                  <a:buAutoNum type="alphaLcParenR"/>
                </a:pPr>
                <a:r>
                  <a:rPr lang="es-CL" sz="1700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Cantidad, precio y beneficio considerando que la empresa 1 mantiene la colusión y la empresa 2 rompe el acuerdo </a:t>
                </a:r>
                <a:r>
                  <a:rPr lang="es-CL" sz="1700" b="1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(10 puntos)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+mj-lt"/>
                  <a:buAutoNum type="alphaLcParenR"/>
                </a:pPr>
                <a:r>
                  <a:rPr lang="es-CL" sz="1700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Cantidad, precio y beneficio considerando que la empresa 2 mantiene la colusión y la empresa 1 rompe el acuerdo </a:t>
                </a:r>
                <a:r>
                  <a:rPr lang="es-CL" sz="1700" b="1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(10 puntos)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+mj-lt"/>
                  <a:buAutoNum type="alphaLcParenR"/>
                </a:pPr>
                <a:r>
                  <a:rPr lang="es-CL" sz="1700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Complete la matriz de pago y analice si ambas empresas se encuentran en el dilema del prisionero </a:t>
                </a:r>
                <a:r>
                  <a:rPr lang="es-CL" sz="1700" b="1" dirty="0"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(10 puntos)</a:t>
                </a:r>
                <a:endParaRPr lang="es-CL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113F46C-BF7C-8F25-285A-33E50764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295239" cy="4281108"/>
              </a:xfrm>
              <a:prstGeom prst="rect">
                <a:avLst/>
              </a:prstGeom>
              <a:blipFill>
                <a:blip r:embed="rId2"/>
                <a:stretch>
                  <a:fillRect l="-369" t="-295" r="-369" b="-88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30D9626-8541-A732-6F18-E45327121279}"/>
              </a:ext>
            </a:extLst>
          </p:cNvPr>
          <p:cNvSpPr txBox="1"/>
          <p:nvPr/>
        </p:nvSpPr>
        <p:spPr>
          <a:xfrm>
            <a:off x="1235676" y="6030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4AB971-D70E-ABAF-73CB-D24C572D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85C9E2-68DF-6336-1E89-9790075A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1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4075931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832918" y="2828835"/>
            <a:ext cx="8526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¿Qué comparten los juegos que hemos vistos hasta el momento?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590190"/>
            <a:ext cx="8657967" cy="1918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878E63-D91F-1697-B155-FE6FC68E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0E5801-6755-53C1-AD39-71249244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Juegos Dinámicos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Los juegos dinámicos se caracterizan en que involucran varios periodos de tiempo. De esta forma, es posible encontrar dos tipo: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Juegos Secuenciales: </a:t>
            </a:r>
          </a:p>
          <a:p>
            <a:pPr marL="0" indent="0">
              <a:buClr>
                <a:srgbClr val="0070C0"/>
              </a:buClr>
              <a:buSzPct val="9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Estos juegos se realizan cuando los jugadores deben tomar decisiones o elegir estrategias en diferentes periodos de tiempo, es decir, de forma consecutiva. 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Juegos Repetidos</a:t>
            </a:r>
          </a:p>
          <a:p>
            <a:pPr marL="0" indent="0">
              <a:buClr>
                <a:srgbClr val="0070C0"/>
              </a:buClr>
              <a:buSzPct val="9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Son juegos estáticos que se repiten en el tiempo. (Amenaza de castigo en juegos repetidos podría sostener como equilibrio estrategias que no lo son en juegos estáticos).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767E87-8CD4-2334-1B7A-A0FC91FA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98C256-2B18-24E6-A378-6C467233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9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Juegos Dinámicos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En el caso de juegos dinámicos el concepto de estrategia es algo más complejo que en juegos estáticos/</a:t>
                </a: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simultáneos.</a:t>
                </a:r>
              </a:p>
              <a:p>
                <a:pPr marL="0" indent="0" algn="ctr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b="1" dirty="0">
                    <a:solidFill>
                      <a:srgbClr val="00B0F0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En juegos dinámicos una estrategia es un plan completo que describe qué acción seleccionará el jugador </a:t>
                </a:r>
                <a14:m>
                  <m:oMath xmlns:m="http://schemas.openxmlformats.org/officeDocument/2006/math">
                    <m:r>
                      <a:rPr lang="es-E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r>
                  <a:rPr lang="es-ES_tradnl" sz="2000" b="1" dirty="0">
                    <a:solidFill>
                      <a:srgbClr val="00B0F0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 en cada punto/etapa/nodo del juego en que debe decidir, dada la historia previa del juego.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Información (perfecta v/s imperfecta)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En algunos juegos secuenciales la historia previa del juego puede ser observable por el agente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, en otros podría ser no observable.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Juegos secuenciales con información perfecta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Juegos secuenciales con información imperfecta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Conjunto de información («</a:t>
                </a:r>
                <a:r>
                  <a:rPr lang="es-ES_tradnl" sz="2000" dirty="0" err="1">
                    <a:latin typeface="Garamond" panose="02020404030301010803" pitchFamily="18" charset="0"/>
                    <a:cs typeface="Arial" panose="020B0604020202020204" pitchFamily="34" charset="0"/>
                  </a:rPr>
                  <a:t>information</a:t>
                </a: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set»). Un “conjunto de información” surge cuando un jugador no observa la acción que eligió su predecesor.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163" r="-1086" b="-87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4AD07D7-9426-A5AA-0B7A-2F9E92A2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FE0094-CE25-643C-7C5F-11284A5A3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3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Juego Dinámico Secuencial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71EF3E-E297-DAD0-639F-EC48E4F7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70" y="1782934"/>
            <a:ext cx="8688259" cy="3292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77EA1FA-90B8-D31F-3864-F29F5C2AAE30}"/>
              </a:ext>
            </a:extLst>
          </p:cNvPr>
          <p:cNvSpPr txBox="1"/>
          <p:nvPr/>
        </p:nvSpPr>
        <p:spPr>
          <a:xfrm>
            <a:off x="1173892" y="4674956"/>
            <a:ext cx="5762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latin typeface="Garamond" panose="02020404030301010803" pitchFamily="18" charset="0"/>
              </a:rPr>
              <a:t>¿Cómo debe actual el jugador 1?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9E5612-C8D1-0677-D277-735C615BA01D}"/>
              </a:ext>
            </a:extLst>
          </p:cNvPr>
          <p:cNvSpPr txBox="1"/>
          <p:nvPr/>
        </p:nvSpPr>
        <p:spPr>
          <a:xfrm>
            <a:off x="1173892" y="5577051"/>
            <a:ext cx="7981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latin typeface="Garamond" panose="02020404030301010803" pitchFamily="18" charset="0"/>
              </a:rPr>
              <a:t>Debe anticipar la respuesta del jugador 2, condicional en su estrategia escogida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7E2C57-EA44-1683-7F26-9FE65622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EE1CCA-20C9-21F3-844E-C75251899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</a:t>
            </a:r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Stackelberg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150000"/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Las empresas eligen las cantidades a vender y el precio se determina por la demanda. Aquí existen decisiones secuenciales en donde: 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El primer periodo una de las empresas elige su cantidad y se la anuncia a la segunda empresa.</a:t>
            </a:r>
          </a:p>
          <a:p>
            <a:pPr>
              <a:buClr>
                <a:srgbClr val="0070C0"/>
              </a:buClr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En el segundo periodo la empresa seguidora toma como dada la producción de la primera y elige su nivel de producción.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es-ES_tradnl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237DC4-E858-5ACD-AB36-274FDC88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A454C3-64AD-9F6B-D9F9-FF783F66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Duopolio de </a:t>
            </a:r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Stackelberg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Asumamos que la empresa 1 es la líder del mercado y la empresa 2 es la seguidora. Pensando que el líder ha seleccionado su cantidad optima de producción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es problema de la firma seguidora es el mismo que hemos revisado en el duopolio de Cournot</a:t>
                </a:r>
              </a:p>
              <a:p>
                <a:pPr>
                  <a:buClr>
                    <a:srgbClr val="0070C0"/>
                  </a:buClr>
                  <a:buSzPct val="90000"/>
                  <a:buFont typeface="Wingdings" pitchFamily="2" charset="2"/>
                  <a:buChar char="§"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Empresa 2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_tradnl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_tradnl" sz="20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_tradnl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Las condiciones de primer orden:</a:t>
                </a:r>
              </a:p>
              <a:p>
                <a:pPr marL="0" indent="0">
                  <a:buClr>
                    <a:srgbClr val="0070C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_trad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_tradn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</m:e>
                          </m:d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70C0"/>
                  </a:buClr>
                  <a:buSzPct val="150000"/>
                  <a:buNone/>
                </a:pPr>
                <a:r>
                  <a:rPr lang="es-ES_tradnl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Con esta CPO se define implícitamente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_tradnl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4627A0-887F-4F4E-B28B-BEBC1EA66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163" r="-8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B7A1B72-8099-CB65-07D6-BF23E977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1055" y="3353007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FA1F5B-F4DE-8874-374A-C89D4D47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069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43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6992</TotalTime>
  <Words>1613</Words>
  <Application>Microsoft Macintosh PowerPoint</Application>
  <PresentationFormat>Panorámica</PresentationFormat>
  <Paragraphs>181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Garamond</vt:lpstr>
      <vt:lpstr>Wingdings</vt:lpstr>
      <vt:lpstr>Tema de Office</vt:lpstr>
      <vt:lpstr>Organización Industrial</vt:lpstr>
      <vt:lpstr>Consideraciones</vt:lpstr>
      <vt:lpstr>Ejercicio - Duopolio de Cournot</vt:lpstr>
      <vt:lpstr>Presentación de PowerPoint</vt:lpstr>
      <vt:lpstr>Juegos Dinámicos</vt:lpstr>
      <vt:lpstr>Juegos Dinámicos</vt:lpstr>
      <vt:lpstr>Juego Dinámico Secuencial</vt:lpstr>
      <vt:lpstr>Duopolio de Stackelberg</vt:lpstr>
      <vt:lpstr>Duopolio de Stackelberg</vt:lpstr>
      <vt:lpstr>Duopolio de Stackelberg</vt:lpstr>
      <vt:lpstr>Ejemplo - Duopolio de Stackelberg</vt:lpstr>
      <vt:lpstr>Ejemplo - Duopolio de Stackelberg</vt:lpstr>
      <vt:lpstr>Ejercicio - Duopolio de Stackelberg</vt:lpstr>
      <vt:lpstr>Presentación de PowerPoint</vt:lpstr>
      <vt:lpstr>Representación Juegos Secuenciales</vt:lpstr>
      <vt:lpstr>Representación Juegos Secuenciales</vt:lpstr>
      <vt:lpstr>Juegos Dinámicos</vt:lpstr>
      <vt:lpstr>Inducción hacia atrás y racionalidad</vt:lpstr>
      <vt:lpstr>Solución por inducción hacia atrás</vt:lpstr>
      <vt:lpstr>Ejemplo – Inducción hacia atrás </vt:lpstr>
      <vt:lpstr>Comparación en Niveles de Producción</vt:lpstr>
      <vt:lpstr>Presentación de PowerPoint</vt:lpstr>
      <vt:lpstr>Equilibrio de Nash Perfecto en Subjuegos</vt:lpstr>
      <vt:lpstr>Ejemplo - Equilibrio de Nash Perfecto en Subjuegos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Macroeconomía para la Gestión</dc:title>
  <dc:creator>Francisco Gálvez</dc:creator>
  <cp:lastModifiedBy>Microsoft Office User</cp:lastModifiedBy>
  <cp:revision>59</cp:revision>
  <dcterms:created xsi:type="dcterms:W3CDTF">2022-03-14T18:17:07Z</dcterms:created>
  <dcterms:modified xsi:type="dcterms:W3CDTF">2025-09-02T22:56:10Z</dcterms:modified>
</cp:coreProperties>
</file>