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40"/>
  </p:notesMasterIdLst>
  <p:sldIdLst>
    <p:sldId id="257" r:id="rId2"/>
    <p:sldId id="276" r:id="rId3"/>
    <p:sldId id="413" r:id="rId4"/>
    <p:sldId id="275" r:id="rId5"/>
    <p:sldId id="414" r:id="rId6"/>
    <p:sldId id="326" r:id="rId7"/>
    <p:sldId id="327" r:id="rId8"/>
    <p:sldId id="415" r:id="rId9"/>
    <p:sldId id="328" r:id="rId10"/>
    <p:sldId id="329" r:id="rId11"/>
    <p:sldId id="330" r:id="rId12"/>
    <p:sldId id="416" r:id="rId13"/>
    <p:sldId id="331" r:id="rId14"/>
    <p:sldId id="332" r:id="rId15"/>
    <p:sldId id="334" r:id="rId16"/>
    <p:sldId id="333" r:id="rId17"/>
    <p:sldId id="417" r:id="rId18"/>
    <p:sldId id="335" r:id="rId19"/>
    <p:sldId id="418" r:id="rId20"/>
    <p:sldId id="336" r:id="rId21"/>
    <p:sldId id="337" r:id="rId22"/>
    <p:sldId id="338" r:id="rId23"/>
    <p:sldId id="339" r:id="rId24"/>
    <p:sldId id="340" r:id="rId25"/>
    <p:sldId id="341" r:id="rId26"/>
    <p:sldId id="342" r:id="rId27"/>
    <p:sldId id="343" r:id="rId28"/>
    <p:sldId id="344" r:id="rId29"/>
    <p:sldId id="345" r:id="rId30"/>
    <p:sldId id="346" r:id="rId31"/>
    <p:sldId id="347" r:id="rId32"/>
    <p:sldId id="419" r:id="rId33"/>
    <p:sldId id="348" r:id="rId34"/>
    <p:sldId id="350" r:id="rId35"/>
    <p:sldId id="420" r:id="rId36"/>
    <p:sldId id="351" r:id="rId37"/>
    <p:sldId id="352" r:id="rId38"/>
    <p:sldId id="353" r:id="rId39"/>
  </p:sldIdLst>
  <p:sldSz cx="12192000" cy="6858000"/>
  <p:notesSz cx="6858000" cy="9144000"/>
  <p:defaultTextStyle>
    <a:defPPr>
      <a:defRPr lang="es-C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B0F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F1798EC-5EF6-B30D-8472-9DF342EAFB41}" v="3" dt="2023-03-07T13:58:48.137"/>
  </p1510:revLst>
</p1510:revInfo>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Estilo medio 2 - Énfasis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21E4AEA4-8DFA-4A89-87EB-49C32662AFE0}" styleName="Estilo medio 2 - Énfasis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7456"/>
    <p:restoredTop sz="95008"/>
  </p:normalViewPr>
  <p:slideViewPr>
    <p:cSldViewPr snapToGrid="0">
      <p:cViewPr varScale="1">
        <p:scale>
          <a:sx n="101" d="100"/>
          <a:sy n="101" d="100"/>
        </p:scale>
        <p:origin x="832" y="200"/>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200" d="100"/>
        <a:sy n="2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notesMaster" Target="notesMasters/notesMaster1.xml"/><Relationship Id="rId45" Type="http://schemas.microsoft.com/office/2016/11/relationships/changesInfo" Target="changesInfos/changesInfo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heme" Target="theme/theme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microsoft.com/office/2015/10/relationships/revisionInfo" Target="revisionInfo.xml"/><Relationship Id="rId20" Type="http://schemas.openxmlformats.org/officeDocument/2006/relationships/slide" Target="slides/slide19.xml"/><Relationship Id="rId41" Type="http://schemas.openxmlformats.org/officeDocument/2006/relationships/presProps" Target="pres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Usuario invitado" userId="S::urn:spo:anon#20356a75c08d946f06447da2af44e4e8d7f1e2a5f6ca89a6ac1fa18b0ce3a157::" providerId="AD" clId="Web-{4F1798EC-5EF6-B30D-8472-9DF342EAFB41}"/>
    <pc:docChg chg="modSld">
      <pc:chgData name="Usuario invitado" userId="S::urn:spo:anon#20356a75c08d946f06447da2af44e4e8d7f1e2a5f6ca89a6ac1fa18b0ce3a157::" providerId="AD" clId="Web-{4F1798EC-5EF6-B30D-8472-9DF342EAFB41}" dt="2023-03-07T13:58:47.809" v="1" actId="20577"/>
      <pc:docMkLst>
        <pc:docMk/>
      </pc:docMkLst>
      <pc:sldChg chg="modSp">
        <pc:chgData name="Usuario invitado" userId="S::urn:spo:anon#20356a75c08d946f06447da2af44e4e8d7f1e2a5f6ca89a6ac1fa18b0ce3a157::" providerId="AD" clId="Web-{4F1798EC-5EF6-B30D-8472-9DF342EAFB41}" dt="2023-03-07T13:58:47.809" v="1" actId="20577"/>
        <pc:sldMkLst>
          <pc:docMk/>
          <pc:sldMk cId="582945390" sldId="259"/>
        </pc:sldMkLst>
        <pc:spChg chg="mod">
          <ac:chgData name="Usuario invitado" userId="S::urn:spo:anon#20356a75c08d946f06447da2af44e4e8d7f1e2a5f6ca89a6ac1fa18b0ce3a157::" providerId="AD" clId="Web-{4F1798EC-5EF6-B30D-8472-9DF342EAFB41}" dt="2023-03-07T13:58:47.809" v="1" actId="20577"/>
          <ac:spMkLst>
            <pc:docMk/>
            <pc:sldMk cId="582945390" sldId="259"/>
            <ac:spMk id="3" creationId="{264627A0-887F-4F4E-B28B-BEBC1EA66964}"/>
          </ac:spMkLst>
        </pc:spChg>
      </pc:sldChg>
    </pc:docChg>
  </pc:docChgLst>
  <pc:docChgLst>
    <pc:chgData name="Francisco Galvez Gamboa" userId="7dba022e-bdf7-4fc2-926b-cb7d21ec971c" providerId="ADAL" clId="{AC1ED003-B8F2-CA44-B0C7-25F712078A46}"/>
    <pc:docChg chg="custSel modSld">
      <pc:chgData name="Francisco Galvez Gamboa" userId="7dba022e-bdf7-4fc2-926b-cb7d21ec971c" providerId="ADAL" clId="{AC1ED003-B8F2-CA44-B0C7-25F712078A46}" dt="2023-03-06T16:10:40.800" v="94" actId="20577"/>
      <pc:docMkLst>
        <pc:docMk/>
      </pc:docMkLst>
      <pc:sldChg chg="modSp mod">
        <pc:chgData name="Francisco Galvez Gamboa" userId="7dba022e-bdf7-4fc2-926b-cb7d21ec971c" providerId="ADAL" clId="{AC1ED003-B8F2-CA44-B0C7-25F712078A46}" dt="2023-03-06T16:10:40.800" v="94" actId="20577"/>
        <pc:sldMkLst>
          <pc:docMk/>
          <pc:sldMk cId="1943389658" sldId="257"/>
        </pc:sldMkLst>
        <pc:spChg chg="mod">
          <ac:chgData name="Francisco Galvez Gamboa" userId="7dba022e-bdf7-4fc2-926b-cb7d21ec971c" providerId="ADAL" clId="{AC1ED003-B8F2-CA44-B0C7-25F712078A46}" dt="2023-03-06T16:10:40.800" v="94" actId="20577"/>
          <ac:spMkLst>
            <pc:docMk/>
            <pc:sldMk cId="1943389658" sldId="257"/>
            <ac:spMk id="3" creationId="{6D45255F-1551-E84C-BD55-C9971687BE71}"/>
          </ac:spMkLst>
        </pc:spChg>
      </pc:sldChg>
      <pc:sldChg chg="modSp mod">
        <pc:chgData name="Francisco Galvez Gamboa" userId="7dba022e-bdf7-4fc2-926b-cb7d21ec971c" providerId="ADAL" clId="{AC1ED003-B8F2-CA44-B0C7-25F712078A46}" dt="2023-03-06T15:32:53.326" v="38" actId="20577"/>
        <pc:sldMkLst>
          <pc:docMk/>
          <pc:sldMk cId="1815192068" sldId="268"/>
        </pc:sldMkLst>
        <pc:spChg chg="mod">
          <ac:chgData name="Francisco Galvez Gamboa" userId="7dba022e-bdf7-4fc2-926b-cb7d21ec971c" providerId="ADAL" clId="{AC1ED003-B8F2-CA44-B0C7-25F712078A46}" dt="2023-03-06T15:32:19.023" v="8" actId="20577"/>
          <ac:spMkLst>
            <pc:docMk/>
            <pc:sldMk cId="1815192068" sldId="268"/>
            <ac:spMk id="2" creationId="{E19B0366-B745-7E4D-A3D2-002BE73A3CB4}"/>
          </ac:spMkLst>
        </pc:spChg>
        <pc:spChg chg="mod">
          <ac:chgData name="Francisco Galvez Gamboa" userId="7dba022e-bdf7-4fc2-926b-cb7d21ec971c" providerId="ADAL" clId="{AC1ED003-B8F2-CA44-B0C7-25F712078A46}" dt="2023-03-06T15:32:53.326" v="38" actId="20577"/>
          <ac:spMkLst>
            <pc:docMk/>
            <pc:sldMk cId="1815192068" sldId="268"/>
            <ac:spMk id="3" creationId="{264627A0-887F-4F4E-B28B-BEBC1EA66964}"/>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ES_tradnl"/>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D0EA68F-4298-8040-BAED-F6664FA10508}" type="datetimeFigureOut">
              <a:rPr lang="es-ES_tradnl" smtClean="0"/>
              <a:t>12/11/24</a:t>
            </a:fld>
            <a:endParaRPr lang="es-ES_tradnl"/>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s-ES_tradnl"/>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endParaRPr lang="es-ES_tradnl"/>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ES_tradnl"/>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20CDC86-DC1F-2043-ACEE-047FAA111A13}" type="slidenum">
              <a:rPr lang="es-ES_tradnl" smtClean="0"/>
              <a:t>‹Nº›</a:t>
            </a:fld>
            <a:endParaRPr lang="es-ES_tradnl"/>
          </a:p>
        </p:txBody>
      </p:sp>
    </p:spTree>
    <p:extLst>
      <p:ext uri="{BB962C8B-B14F-4D97-AF65-F5344CB8AC3E}">
        <p14:creationId xmlns:p14="http://schemas.microsoft.com/office/powerpoint/2010/main" val="56601375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_tradnl"/>
          </a:p>
        </p:txBody>
      </p:sp>
      <p:sp>
        <p:nvSpPr>
          <p:cNvPr id="4" name="Marcador de número de diapositiva 3"/>
          <p:cNvSpPr>
            <a:spLocks noGrp="1"/>
          </p:cNvSpPr>
          <p:nvPr>
            <p:ph type="sldNum" sz="quarter" idx="5"/>
          </p:nvPr>
        </p:nvSpPr>
        <p:spPr/>
        <p:txBody>
          <a:bodyPr/>
          <a:lstStyle/>
          <a:p>
            <a:fld id="{8CE33E1E-D674-FE49-A7A3-D76116E02B16}" type="slidenum">
              <a:rPr lang="es-ES_tradnl" smtClean="0"/>
              <a:t>1</a:t>
            </a:fld>
            <a:endParaRPr lang="es-ES_tradnl"/>
          </a:p>
        </p:txBody>
      </p:sp>
    </p:spTree>
    <p:extLst>
      <p:ext uri="{BB962C8B-B14F-4D97-AF65-F5344CB8AC3E}">
        <p14:creationId xmlns:p14="http://schemas.microsoft.com/office/powerpoint/2010/main" val="240821978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L"/>
          </a:p>
        </p:txBody>
      </p:sp>
      <p:sp>
        <p:nvSpPr>
          <p:cNvPr id="4" name="Marcador de número de diapositiva 3"/>
          <p:cNvSpPr>
            <a:spLocks noGrp="1"/>
          </p:cNvSpPr>
          <p:nvPr>
            <p:ph type="sldNum" sz="quarter" idx="5"/>
          </p:nvPr>
        </p:nvSpPr>
        <p:spPr/>
        <p:txBody>
          <a:bodyPr/>
          <a:lstStyle/>
          <a:p>
            <a:fld id="{220CDC86-DC1F-2043-ACEE-047FAA111A13}" type="slidenum">
              <a:rPr lang="es-ES_tradnl" smtClean="0"/>
              <a:t>2</a:t>
            </a:fld>
            <a:endParaRPr lang="es-ES_tradnl"/>
          </a:p>
        </p:txBody>
      </p:sp>
    </p:spTree>
    <p:extLst>
      <p:ext uri="{BB962C8B-B14F-4D97-AF65-F5344CB8AC3E}">
        <p14:creationId xmlns:p14="http://schemas.microsoft.com/office/powerpoint/2010/main" val="359855759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L" dirty="0"/>
          </a:p>
        </p:txBody>
      </p:sp>
      <p:sp>
        <p:nvSpPr>
          <p:cNvPr id="4" name="Marcador de número de diapositiva 3"/>
          <p:cNvSpPr>
            <a:spLocks noGrp="1"/>
          </p:cNvSpPr>
          <p:nvPr>
            <p:ph type="sldNum" sz="quarter" idx="5"/>
          </p:nvPr>
        </p:nvSpPr>
        <p:spPr/>
        <p:txBody>
          <a:bodyPr/>
          <a:lstStyle/>
          <a:p>
            <a:fld id="{220CDC86-DC1F-2043-ACEE-047FAA111A13}" type="slidenum">
              <a:rPr lang="es-ES_tradnl" smtClean="0"/>
              <a:t>18</a:t>
            </a:fld>
            <a:endParaRPr lang="es-ES_tradnl"/>
          </a:p>
        </p:txBody>
      </p:sp>
    </p:spTree>
    <p:extLst>
      <p:ext uri="{BB962C8B-B14F-4D97-AF65-F5344CB8AC3E}">
        <p14:creationId xmlns:p14="http://schemas.microsoft.com/office/powerpoint/2010/main" val="236575089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L" dirty="0"/>
          </a:p>
        </p:txBody>
      </p:sp>
      <p:sp>
        <p:nvSpPr>
          <p:cNvPr id="4" name="Marcador de número de diapositiva 3"/>
          <p:cNvSpPr>
            <a:spLocks noGrp="1"/>
          </p:cNvSpPr>
          <p:nvPr>
            <p:ph type="sldNum" sz="quarter" idx="5"/>
          </p:nvPr>
        </p:nvSpPr>
        <p:spPr/>
        <p:txBody>
          <a:bodyPr/>
          <a:lstStyle/>
          <a:p>
            <a:fld id="{220CDC86-DC1F-2043-ACEE-047FAA111A13}" type="slidenum">
              <a:rPr lang="es-ES_tradnl" smtClean="0"/>
              <a:t>27</a:t>
            </a:fld>
            <a:endParaRPr lang="es-ES_tradnl"/>
          </a:p>
        </p:txBody>
      </p:sp>
    </p:spTree>
    <p:extLst>
      <p:ext uri="{BB962C8B-B14F-4D97-AF65-F5344CB8AC3E}">
        <p14:creationId xmlns:p14="http://schemas.microsoft.com/office/powerpoint/2010/main" val="197694443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L" dirty="0"/>
          </a:p>
        </p:txBody>
      </p:sp>
      <p:sp>
        <p:nvSpPr>
          <p:cNvPr id="4" name="Marcador de número de diapositiva 3"/>
          <p:cNvSpPr>
            <a:spLocks noGrp="1"/>
          </p:cNvSpPr>
          <p:nvPr>
            <p:ph type="sldNum" sz="quarter" idx="5"/>
          </p:nvPr>
        </p:nvSpPr>
        <p:spPr/>
        <p:txBody>
          <a:bodyPr/>
          <a:lstStyle/>
          <a:p>
            <a:fld id="{220CDC86-DC1F-2043-ACEE-047FAA111A13}" type="slidenum">
              <a:rPr lang="es-ES_tradnl" smtClean="0"/>
              <a:t>33</a:t>
            </a:fld>
            <a:endParaRPr lang="es-ES_tradnl"/>
          </a:p>
        </p:txBody>
      </p:sp>
    </p:spTree>
    <p:extLst>
      <p:ext uri="{BB962C8B-B14F-4D97-AF65-F5344CB8AC3E}">
        <p14:creationId xmlns:p14="http://schemas.microsoft.com/office/powerpoint/2010/main" val="32473375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L" dirty="0"/>
          </a:p>
        </p:txBody>
      </p:sp>
      <p:sp>
        <p:nvSpPr>
          <p:cNvPr id="4" name="Marcador de número de diapositiva 3"/>
          <p:cNvSpPr>
            <a:spLocks noGrp="1"/>
          </p:cNvSpPr>
          <p:nvPr>
            <p:ph type="sldNum" sz="quarter" idx="5"/>
          </p:nvPr>
        </p:nvSpPr>
        <p:spPr/>
        <p:txBody>
          <a:bodyPr/>
          <a:lstStyle/>
          <a:p>
            <a:fld id="{220CDC86-DC1F-2043-ACEE-047FAA111A13}" type="slidenum">
              <a:rPr lang="es-ES_tradnl" smtClean="0"/>
              <a:t>34</a:t>
            </a:fld>
            <a:endParaRPr lang="es-ES_tradnl"/>
          </a:p>
        </p:txBody>
      </p:sp>
    </p:spTree>
    <p:extLst>
      <p:ext uri="{BB962C8B-B14F-4D97-AF65-F5344CB8AC3E}">
        <p14:creationId xmlns:p14="http://schemas.microsoft.com/office/powerpoint/2010/main" val="196908120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L" dirty="0"/>
          </a:p>
        </p:txBody>
      </p:sp>
      <p:sp>
        <p:nvSpPr>
          <p:cNvPr id="4" name="Marcador de número de diapositiva 3"/>
          <p:cNvSpPr>
            <a:spLocks noGrp="1"/>
          </p:cNvSpPr>
          <p:nvPr>
            <p:ph type="sldNum" sz="quarter" idx="5"/>
          </p:nvPr>
        </p:nvSpPr>
        <p:spPr/>
        <p:txBody>
          <a:bodyPr/>
          <a:lstStyle/>
          <a:p>
            <a:fld id="{220CDC86-DC1F-2043-ACEE-047FAA111A13}" type="slidenum">
              <a:rPr lang="es-ES_tradnl" smtClean="0"/>
              <a:t>35</a:t>
            </a:fld>
            <a:endParaRPr lang="es-ES_tradnl"/>
          </a:p>
        </p:txBody>
      </p:sp>
    </p:spTree>
    <p:extLst>
      <p:ext uri="{BB962C8B-B14F-4D97-AF65-F5344CB8AC3E}">
        <p14:creationId xmlns:p14="http://schemas.microsoft.com/office/powerpoint/2010/main" val="168720035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L" dirty="0"/>
          </a:p>
        </p:txBody>
      </p:sp>
      <p:sp>
        <p:nvSpPr>
          <p:cNvPr id="4" name="Marcador de número de diapositiva 3"/>
          <p:cNvSpPr>
            <a:spLocks noGrp="1"/>
          </p:cNvSpPr>
          <p:nvPr>
            <p:ph type="sldNum" sz="quarter" idx="5"/>
          </p:nvPr>
        </p:nvSpPr>
        <p:spPr/>
        <p:txBody>
          <a:bodyPr/>
          <a:lstStyle/>
          <a:p>
            <a:fld id="{220CDC86-DC1F-2043-ACEE-047FAA111A13}" type="slidenum">
              <a:rPr lang="es-ES_tradnl" smtClean="0"/>
              <a:t>37</a:t>
            </a:fld>
            <a:endParaRPr lang="es-ES_tradnl"/>
          </a:p>
        </p:txBody>
      </p:sp>
    </p:spTree>
    <p:extLst>
      <p:ext uri="{BB962C8B-B14F-4D97-AF65-F5344CB8AC3E}">
        <p14:creationId xmlns:p14="http://schemas.microsoft.com/office/powerpoint/2010/main" val="272934632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F007462-4AD4-4A4D-A300-648460E99577}"/>
              </a:ext>
            </a:extLst>
          </p:cNvPr>
          <p:cNvSpPr>
            <a:spLocks noGrp="1"/>
          </p:cNvSpPr>
          <p:nvPr>
            <p:ph type="ctrTitle"/>
          </p:nvPr>
        </p:nvSpPr>
        <p:spPr>
          <a:xfrm>
            <a:off x="1524000" y="1122363"/>
            <a:ext cx="9144000" cy="2387600"/>
          </a:xfrm>
        </p:spPr>
        <p:txBody>
          <a:bodyPr anchor="b"/>
          <a:lstStyle>
            <a:lvl1pPr algn="ctr">
              <a:defRPr sz="6000"/>
            </a:lvl1pPr>
          </a:lstStyle>
          <a:p>
            <a:r>
              <a:rPr lang="es-MX"/>
              <a:t>Haz clic para modificar el estilo de título del patrón</a:t>
            </a:r>
            <a:endParaRPr lang="es-ES_tradnl"/>
          </a:p>
        </p:txBody>
      </p:sp>
      <p:sp>
        <p:nvSpPr>
          <p:cNvPr id="3" name="Subtítulo 2">
            <a:extLst>
              <a:ext uri="{FF2B5EF4-FFF2-40B4-BE49-F238E27FC236}">
                <a16:creationId xmlns:a16="http://schemas.microsoft.com/office/drawing/2014/main" id="{5BEE61FD-3E6E-1144-89AF-9363129E9403}"/>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MX"/>
              <a:t>Haz clic para editar el estilo de subtítulo del patrón</a:t>
            </a:r>
            <a:endParaRPr lang="es-ES_tradnl"/>
          </a:p>
        </p:txBody>
      </p:sp>
      <p:sp>
        <p:nvSpPr>
          <p:cNvPr id="4" name="Marcador de fecha 3">
            <a:extLst>
              <a:ext uri="{FF2B5EF4-FFF2-40B4-BE49-F238E27FC236}">
                <a16:creationId xmlns:a16="http://schemas.microsoft.com/office/drawing/2014/main" id="{05A70B03-0D91-8A42-9E38-093785030B9D}"/>
              </a:ext>
            </a:extLst>
          </p:cNvPr>
          <p:cNvSpPr>
            <a:spLocks noGrp="1"/>
          </p:cNvSpPr>
          <p:nvPr>
            <p:ph type="dt" sz="half" idx="10"/>
          </p:nvPr>
        </p:nvSpPr>
        <p:spPr/>
        <p:txBody>
          <a:bodyPr/>
          <a:lstStyle/>
          <a:p>
            <a:fld id="{7B5B9339-C2CF-BD47-AD09-FF21F5CDCE09}" type="datetimeFigureOut">
              <a:rPr lang="es-ES_tradnl" smtClean="0"/>
              <a:t>12/11/24</a:t>
            </a:fld>
            <a:endParaRPr lang="es-ES_tradnl"/>
          </a:p>
        </p:txBody>
      </p:sp>
      <p:sp>
        <p:nvSpPr>
          <p:cNvPr id="5" name="Marcador de pie de página 4">
            <a:extLst>
              <a:ext uri="{FF2B5EF4-FFF2-40B4-BE49-F238E27FC236}">
                <a16:creationId xmlns:a16="http://schemas.microsoft.com/office/drawing/2014/main" id="{2E7EAD07-CAE5-5943-9B00-8EBFDA2847AE}"/>
              </a:ext>
            </a:extLst>
          </p:cNvPr>
          <p:cNvSpPr>
            <a:spLocks noGrp="1"/>
          </p:cNvSpPr>
          <p:nvPr>
            <p:ph type="ftr" sz="quarter" idx="11"/>
          </p:nvPr>
        </p:nvSpPr>
        <p:spPr/>
        <p:txBody>
          <a:bodyPr/>
          <a:lstStyle/>
          <a:p>
            <a:endParaRPr lang="es-ES_tradnl"/>
          </a:p>
        </p:txBody>
      </p:sp>
      <p:sp>
        <p:nvSpPr>
          <p:cNvPr id="6" name="Marcador de número de diapositiva 5">
            <a:extLst>
              <a:ext uri="{FF2B5EF4-FFF2-40B4-BE49-F238E27FC236}">
                <a16:creationId xmlns:a16="http://schemas.microsoft.com/office/drawing/2014/main" id="{F201756D-2E8B-D14D-9393-513A3DC18AE0}"/>
              </a:ext>
            </a:extLst>
          </p:cNvPr>
          <p:cNvSpPr>
            <a:spLocks noGrp="1"/>
          </p:cNvSpPr>
          <p:nvPr>
            <p:ph type="sldNum" sz="quarter" idx="12"/>
          </p:nvPr>
        </p:nvSpPr>
        <p:spPr/>
        <p:txBody>
          <a:bodyPr/>
          <a:lstStyle/>
          <a:p>
            <a:fld id="{209FF4C0-1AC1-CB4F-AC5B-39311FA759D4}" type="slidenum">
              <a:rPr lang="es-ES_tradnl" smtClean="0"/>
              <a:t>‹Nº›</a:t>
            </a:fld>
            <a:endParaRPr lang="es-ES_tradnl"/>
          </a:p>
        </p:txBody>
      </p:sp>
    </p:spTree>
    <p:extLst>
      <p:ext uri="{BB962C8B-B14F-4D97-AF65-F5344CB8AC3E}">
        <p14:creationId xmlns:p14="http://schemas.microsoft.com/office/powerpoint/2010/main" val="34430987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2F47228-21B4-B944-A67A-B91820B74117}"/>
              </a:ext>
            </a:extLst>
          </p:cNvPr>
          <p:cNvSpPr>
            <a:spLocks noGrp="1"/>
          </p:cNvSpPr>
          <p:nvPr>
            <p:ph type="title"/>
          </p:nvPr>
        </p:nvSpPr>
        <p:spPr/>
        <p:txBody>
          <a:bodyPr/>
          <a:lstStyle/>
          <a:p>
            <a:r>
              <a:rPr lang="es-MX"/>
              <a:t>Haz clic para modificar el estilo de título del patrón</a:t>
            </a:r>
            <a:endParaRPr lang="es-ES_tradnl"/>
          </a:p>
        </p:txBody>
      </p:sp>
      <p:sp>
        <p:nvSpPr>
          <p:cNvPr id="3" name="Marcador de texto vertical 2">
            <a:extLst>
              <a:ext uri="{FF2B5EF4-FFF2-40B4-BE49-F238E27FC236}">
                <a16:creationId xmlns:a16="http://schemas.microsoft.com/office/drawing/2014/main" id="{6F1DABFF-95B0-9D41-BFA9-6A1C87A297BF}"/>
              </a:ext>
            </a:extLst>
          </p:cNvPr>
          <p:cNvSpPr>
            <a:spLocks noGrp="1"/>
          </p:cNvSpPr>
          <p:nvPr>
            <p:ph type="body" orient="vert" idx="1"/>
          </p:nvPr>
        </p:nvSpPr>
        <p:spPr/>
        <p:txBody>
          <a:bodyPr vert="eaVert"/>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endParaRPr lang="es-ES_tradnl"/>
          </a:p>
        </p:txBody>
      </p:sp>
      <p:sp>
        <p:nvSpPr>
          <p:cNvPr id="4" name="Marcador de fecha 3">
            <a:extLst>
              <a:ext uri="{FF2B5EF4-FFF2-40B4-BE49-F238E27FC236}">
                <a16:creationId xmlns:a16="http://schemas.microsoft.com/office/drawing/2014/main" id="{3FAC63AE-4E7E-1A49-AB05-0C60F524FC43}"/>
              </a:ext>
            </a:extLst>
          </p:cNvPr>
          <p:cNvSpPr>
            <a:spLocks noGrp="1"/>
          </p:cNvSpPr>
          <p:nvPr>
            <p:ph type="dt" sz="half" idx="10"/>
          </p:nvPr>
        </p:nvSpPr>
        <p:spPr/>
        <p:txBody>
          <a:bodyPr/>
          <a:lstStyle/>
          <a:p>
            <a:fld id="{7B5B9339-C2CF-BD47-AD09-FF21F5CDCE09}" type="datetimeFigureOut">
              <a:rPr lang="es-ES_tradnl" smtClean="0"/>
              <a:t>12/11/24</a:t>
            </a:fld>
            <a:endParaRPr lang="es-ES_tradnl"/>
          </a:p>
        </p:txBody>
      </p:sp>
      <p:sp>
        <p:nvSpPr>
          <p:cNvPr id="5" name="Marcador de pie de página 4">
            <a:extLst>
              <a:ext uri="{FF2B5EF4-FFF2-40B4-BE49-F238E27FC236}">
                <a16:creationId xmlns:a16="http://schemas.microsoft.com/office/drawing/2014/main" id="{F7ED21B3-584B-8544-9740-F312CAF15BBE}"/>
              </a:ext>
            </a:extLst>
          </p:cNvPr>
          <p:cNvSpPr>
            <a:spLocks noGrp="1"/>
          </p:cNvSpPr>
          <p:nvPr>
            <p:ph type="ftr" sz="quarter" idx="11"/>
          </p:nvPr>
        </p:nvSpPr>
        <p:spPr/>
        <p:txBody>
          <a:bodyPr/>
          <a:lstStyle/>
          <a:p>
            <a:endParaRPr lang="es-ES_tradnl"/>
          </a:p>
        </p:txBody>
      </p:sp>
      <p:sp>
        <p:nvSpPr>
          <p:cNvPr id="6" name="Marcador de número de diapositiva 5">
            <a:extLst>
              <a:ext uri="{FF2B5EF4-FFF2-40B4-BE49-F238E27FC236}">
                <a16:creationId xmlns:a16="http://schemas.microsoft.com/office/drawing/2014/main" id="{34F423F1-CF3D-7743-9D0B-E20DB8F06873}"/>
              </a:ext>
            </a:extLst>
          </p:cNvPr>
          <p:cNvSpPr>
            <a:spLocks noGrp="1"/>
          </p:cNvSpPr>
          <p:nvPr>
            <p:ph type="sldNum" sz="quarter" idx="12"/>
          </p:nvPr>
        </p:nvSpPr>
        <p:spPr/>
        <p:txBody>
          <a:bodyPr/>
          <a:lstStyle/>
          <a:p>
            <a:fld id="{209FF4C0-1AC1-CB4F-AC5B-39311FA759D4}" type="slidenum">
              <a:rPr lang="es-ES_tradnl" smtClean="0"/>
              <a:t>‹Nº›</a:t>
            </a:fld>
            <a:endParaRPr lang="es-ES_tradnl"/>
          </a:p>
        </p:txBody>
      </p:sp>
    </p:spTree>
    <p:extLst>
      <p:ext uri="{BB962C8B-B14F-4D97-AF65-F5344CB8AC3E}">
        <p14:creationId xmlns:p14="http://schemas.microsoft.com/office/powerpoint/2010/main" val="386353924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F4D6F12E-9DC3-2F46-ACF5-FFFF0944B0B6}"/>
              </a:ext>
            </a:extLst>
          </p:cNvPr>
          <p:cNvSpPr>
            <a:spLocks noGrp="1"/>
          </p:cNvSpPr>
          <p:nvPr>
            <p:ph type="title" orient="vert"/>
          </p:nvPr>
        </p:nvSpPr>
        <p:spPr>
          <a:xfrm>
            <a:off x="8724900" y="365125"/>
            <a:ext cx="2628900" cy="5811838"/>
          </a:xfrm>
        </p:spPr>
        <p:txBody>
          <a:bodyPr vert="eaVert"/>
          <a:lstStyle/>
          <a:p>
            <a:r>
              <a:rPr lang="es-MX"/>
              <a:t>Haz clic para modificar el estilo de título del patrón</a:t>
            </a:r>
            <a:endParaRPr lang="es-ES_tradnl"/>
          </a:p>
        </p:txBody>
      </p:sp>
      <p:sp>
        <p:nvSpPr>
          <p:cNvPr id="3" name="Marcador de texto vertical 2">
            <a:extLst>
              <a:ext uri="{FF2B5EF4-FFF2-40B4-BE49-F238E27FC236}">
                <a16:creationId xmlns:a16="http://schemas.microsoft.com/office/drawing/2014/main" id="{D37C9019-A9F2-914D-A69E-F9ECF28E7D1F}"/>
              </a:ext>
            </a:extLst>
          </p:cNvPr>
          <p:cNvSpPr>
            <a:spLocks noGrp="1"/>
          </p:cNvSpPr>
          <p:nvPr>
            <p:ph type="body" orient="vert" idx="1"/>
          </p:nvPr>
        </p:nvSpPr>
        <p:spPr>
          <a:xfrm>
            <a:off x="838200" y="365125"/>
            <a:ext cx="7734300" cy="5811838"/>
          </a:xfrm>
        </p:spPr>
        <p:txBody>
          <a:bodyPr vert="eaVert"/>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endParaRPr lang="es-ES_tradnl"/>
          </a:p>
        </p:txBody>
      </p:sp>
      <p:sp>
        <p:nvSpPr>
          <p:cNvPr id="4" name="Marcador de fecha 3">
            <a:extLst>
              <a:ext uri="{FF2B5EF4-FFF2-40B4-BE49-F238E27FC236}">
                <a16:creationId xmlns:a16="http://schemas.microsoft.com/office/drawing/2014/main" id="{47835BAA-2C21-5D47-865B-C25D4193E163}"/>
              </a:ext>
            </a:extLst>
          </p:cNvPr>
          <p:cNvSpPr>
            <a:spLocks noGrp="1"/>
          </p:cNvSpPr>
          <p:nvPr>
            <p:ph type="dt" sz="half" idx="10"/>
          </p:nvPr>
        </p:nvSpPr>
        <p:spPr/>
        <p:txBody>
          <a:bodyPr/>
          <a:lstStyle/>
          <a:p>
            <a:fld id="{7B5B9339-C2CF-BD47-AD09-FF21F5CDCE09}" type="datetimeFigureOut">
              <a:rPr lang="es-ES_tradnl" smtClean="0"/>
              <a:t>12/11/24</a:t>
            </a:fld>
            <a:endParaRPr lang="es-ES_tradnl"/>
          </a:p>
        </p:txBody>
      </p:sp>
      <p:sp>
        <p:nvSpPr>
          <p:cNvPr id="5" name="Marcador de pie de página 4">
            <a:extLst>
              <a:ext uri="{FF2B5EF4-FFF2-40B4-BE49-F238E27FC236}">
                <a16:creationId xmlns:a16="http://schemas.microsoft.com/office/drawing/2014/main" id="{CF2D789B-079F-8946-A305-FC792F83E5A7}"/>
              </a:ext>
            </a:extLst>
          </p:cNvPr>
          <p:cNvSpPr>
            <a:spLocks noGrp="1"/>
          </p:cNvSpPr>
          <p:nvPr>
            <p:ph type="ftr" sz="quarter" idx="11"/>
          </p:nvPr>
        </p:nvSpPr>
        <p:spPr/>
        <p:txBody>
          <a:bodyPr/>
          <a:lstStyle/>
          <a:p>
            <a:endParaRPr lang="es-ES_tradnl"/>
          </a:p>
        </p:txBody>
      </p:sp>
      <p:sp>
        <p:nvSpPr>
          <p:cNvPr id="6" name="Marcador de número de diapositiva 5">
            <a:extLst>
              <a:ext uri="{FF2B5EF4-FFF2-40B4-BE49-F238E27FC236}">
                <a16:creationId xmlns:a16="http://schemas.microsoft.com/office/drawing/2014/main" id="{A84C5FA2-EFD4-924F-BB65-861D8A891171}"/>
              </a:ext>
            </a:extLst>
          </p:cNvPr>
          <p:cNvSpPr>
            <a:spLocks noGrp="1"/>
          </p:cNvSpPr>
          <p:nvPr>
            <p:ph type="sldNum" sz="quarter" idx="12"/>
          </p:nvPr>
        </p:nvSpPr>
        <p:spPr/>
        <p:txBody>
          <a:bodyPr/>
          <a:lstStyle/>
          <a:p>
            <a:fld id="{209FF4C0-1AC1-CB4F-AC5B-39311FA759D4}" type="slidenum">
              <a:rPr lang="es-ES_tradnl" smtClean="0"/>
              <a:t>‹Nº›</a:t>
            </a:fld>
            <a:endParaRPr lang="es-ES_tradnl"/>
          </a:p>
        </p:txBody>
      </p:sp>
    </p:spTree>
    <p:extLst>
      <p:ext uri="{BB962C8B-B14F-4D97-AF65-F5344CB8AC3E}">
        <p14:creationId xmlns:p14="http://schemas.microsoft.com/office/powerpoint/2010/main" val="28515939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174AEB3-BFCC-B042-B227-38FE58D692E3}"/>
              </a:ext>
            </a:extLst>
          </p:cNvPr>
          <p:cNvSpPr>
            <a:spLocks noGrp="1"/>
          </p:cNvSpPr>
          <p:nvPr>
            <p:ph type="title"/>
          </p:nvPr>
        </p:nvSpPr>
        <p:spPr/>
        <p:txBody>
          <a:bodyPr/>
          <a:lstStyle/>
          <a:p>
            <a:r>
              <a:rPr lang="es-MX"/>
              <a:t>Haz clic para modificar el estilo de título del patrón</a:t>
            </a:r>
            <a:endParaRPr lang="es-ES_tradnl"/>
          </a:p>
        </p:txBody>
      </p:sp>
      <p:sp>
        <p:nvSpPr>
          <p:cNvPr id="3" name="Marcador de contenido 2">
            <a:extLst>
              <a:ext uri="{FF2B5EF4-FFF2-40B4-BE49-F238E27FC236}">
                <a16:creationId xmlns:a16="http://schemas.microsoft.com/office/drawing/2014/main" id="{8F977F16-EA93-5543-BA1E-4638E2004F05}"/>
              </a:ext>
            </a:extLst>
          </p:cNvPr>
          <p:cNvSpPr>
            <a:spLocks noGrp="1"/>
          </p:cNvSpPr>
          <p:nvPr>
            <p:ph idx="1"/>
          </p:nvPr>
        </p:nvSpPr>
        <p:spPr/>
        <p:txBody>
          <a:body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endParaRPr lang="es-ES_tradnl"/>
          </a:p>
        </p:txBody>
      </p:sp>
      <p:sp>
        <p:nvSpPr>
          <p:cNvPr id="4" name="Marcador de fecha 3">
            <a:extLst>
              <a:ext uri="{FF2B5EF4-FFF2-40B4-BE49-F238E27FC236}">
                <a16:creationId xmlns:a16="http://schemas.microsoft.com/office/drawing/2014/main" id="{41938C8F-1719-764B-9B90-EB98964FAB44}"/>
              </a:ext>
            </a:extLst>
          </p:cNvPr>
          <p:cNvSpPr>
            <a:spLocks noGrp="1"/>
          </p:cNvSpPr>
          <p:nvPr>
            <p:ph type="dt" sz="half" idx="10"/>
          </p:nvPr>
        </p:nvSpPr>
        <p:spPr/>
        <p:txBody>
          <a:bodyPr/>
          <a:lstStyle/>
          <a:p>
            <a:fld id="{7B5B9339-C2CF-BD47-AD09-FF21F5CDCE09}" type="datetimeFigureOut">
              <a:rPr lang="es-ES_tradnl" smtClean="0"/>
              <a:t>12/11/24</a:t>
            </a:fld>
            <a:endParaRPr lang="es-ES_tradnl"/>
          </a:p>
        </p:txBody>
      </p:sp>
      <p:sp>
        <p:nvSpPr>
          <p:cNvPr id="5" name="Marcador de pie de página 4">
            <a:extLst>
              <a:ext uri="{FF2B5EF4-FFF2-40B4-BE49-F238E27FC236}">
                <a16:creationId xmlns:a16="http://schemas.microsoft.com/office/drawing/2014/main" id="{8C525172-546C-C042-AA63-7692165EF7EE}"/>
              </a:ext>
            </a:extLst>
          </p:cNvPr>
          <p:cNvSpPr>
            <a:spLocks noGrp="1"/>
          </p:cNvSpPr>
          <p:nvPr>
            <p:ph type="ftr" sz="quarter" idx="11"/>
          </p:nvPr>
        </p:nvSpPr>
        <p:spPr/>
        <p:txBody>
          <a:bodyPr/>
          <a:lstStyle/>
          <a:p>
            <a:endParaRPr lang="es-ES_tradnl"/>
          </a:p>
        </p:txBody>
      </p:sp>
      <p:sp>
        <p:nvSpPr>
          <p:cNvPr id="6" name="Marcador de número de diapositiva 5">
            <a:extLst>
              <a:ext uri="{FF2B5EF4-FFF2-40B4-BE49-F238E27FC236}">
                <a16:creationId xmlns:a16="http://schemas.microsoft.com/office/drawing/2014/main" id="{C2CB6638-20A2-F042-9BF6-945FDFF0BBC7}"/>
              </a:ext>
            </a:extLst>
          </p:cNvPr>
          <p:cNvSpPr>
            <a:spLocks noGrp="1"/>
          </p:cNvSpPr>
          <p:nvPr>
            <p:ph type="sldNum" sz="quarter" idx="12"/>
          </p:nvPr>
        </p:nvSpPr>
        <p:spPr/>
        <p:txBody>
          <a:bodyPr/>
          <a:lstStyle/>
          <a:p>
            <a:fld id="{209FF4C0-1AC1-CB4F-AC5B-39311FA759D4}" type="slidenum">
              <a:rPr lang="es-ES_tradnl" smtClean="0"/>
              <a:t>‹Nº›</a:t>
            </a:fld>
            <a:endParaRPr lang="es-ES_tradnl"/>
          </a:p>
        </p:txBody>
      </p:sp>
    </p:spTree>
    <p:extLst>
      <p:ext uri="{BB962C8B-B14F-4D97-AF65-F5344CB8AC3E}">
        <p14:creationId xmlns:p14="http://schemas.microsoft.com/office/powerpoint/2010/main" val="109011476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7BC21F9-EF7C-A044-9570-7F30BA90353B}"/>
              </a:ext>
            </a:extLst>
          </p:cNvPr>
          <p:cNvSpPr>
            <a:spLocks noGrp="1"/>
          </p:cNvSpPr>
          <p:nvPr>
            <p:ph type="title"/>
          </p:nvPr>
        </p:nvSpPr>
        <p:spPr>
          <a:xfrm>
            <a:off x="831850" y="1709738"/>
            <a:ext cx="10515600" cy="2852737"/>
          </a:xfrm>
        </p:spPr>
        <p:txBody>
          <a:bodyPr anchor="b"/>
          <a:lstStyle>
            <a:lvl1pPr>
              <a:defRPr sz="6000"/>
            </a:lvl1pPr>
          </a:lstStyle>
          <a:p>
            <a:r>
              <a:rPr lang="es-MX"/>
              <a:t>Haz clic para modificar el estilo de título del patrón</a:t>
            </a:r>
            <a:endParaRPr lang="es-ES_tradnl"/>
          </a:p>
        </p:txBody>
      </p:sp>
      <p:sp>
        <p:nvSpPr>
          <p:cNvPr id="3" name="Marcador de texto 2">
            <a:extLst>
              <a:ext uri="{FF2B5EF4-FFF2-40B4-BE49-F238E27FC236}">
                <a16:creationId xmlns:a16="http://schemas.microsoft.com/office/drawing/2014/main" id="{FE9E8FC0-B7EB-0142-BE68-B1959791E403}"/>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MX"/>
              <a:t>Haga clic para modificar los estilos de texto del patrón</a:t>
            </a:r>
          </a:p>
        </p:txBody>
      </p:sp>
      <p:sp>
        <p:nvSpPr>
          <p:cNvPr id="4" name="Marcador de fecha 3">
            <a:extLst>
              <a:ext uri="{FF2B5EF4-FFF2-40B4-BE49-F238E27FC236}">
                <a16:creationId xmlns:a16="http://schemas.microsoft.com/office/drawing/2014/main" id="{2987072B-FDCA-2445-B19D-227E402F7D88}"/>
              </a:ext>
            </a:extLst>
          </p:cNvPr>
          <p:cNvSpPr>
            <a:spLocks noGrp="1"/>
          </p:cNvSpPr>
          <p:nvPr>
            <p:ph type="dt" sz="half" idx="10"/>
          </p:nvPr>
        </p:nvSpPr>
        <p:spPr/>
        <p:txBody>
          <a:bodyPr/>
          <a:lstStyle/>
          <a:p>
            <a:fld id="{7B5B9339-C2CF-BD47-AD09-FF21F5CDCE09}" type="datetimeFigureOut">
              <a:rPr lang="es-ES_tradnl" smtClean="0"/>
              <a:t>12/11/24</a:t>
            </a:fld>
            <a:endParaRPr lang="es-ES_tradnl"/>
          </a:p>
        </p:txBody>
      </p:sp>
      <p:sp>
        <p:nvSpPr>
          <p:cNvPr id="5" name="Marcador de pie de página 4">
            <a:extLst>
              <a:ext uri="{FF2B5EF4-FFF2-40B4-BE49-F238E27FC236}">
                <a16:creationId xmlns:a16="http://schemas.microsoft.com/office/drawing/2014/main" id="{FCA44363-33CF-8145-8717-3B01E71094F7}"/>
              </a:ext>
            </a:extLst>
          </p:cNvPr>
          <p:cNvSpPr>
            <a:spLocks noGrp="1"/>
          </p:cNvSpPr>
          <p:nvPr>
            <p:ph type="ftr" sz="quarter" idx="11"/>
          </p:nvPr>
        </p:nvSpPr>
        <p:spPr/>
        <p:txBody>
          <a:bodyPr/>
          <a:lstStyle/>
          <a:p>
            <a:endParaRPr lang="es-ES_tradnl"/>
          </a:p>
        </p:txBody>
      </p:sp>
      <p:sp>
        <p:nvSpPr>
          <p:cNvPr id="6" name="Marcador de número de diapositiva 5">
            <a:extLst>
              <a:ext uri="{FF2B5EF4-FFF2-40B4-BE49-F238E27FC236}">
                <a16:creationId xmlns:a16="http://schemas.microsoft.com/office/drawing/2014/main" id="{139B0F76-DCA4-9B41-A3C7-F50A47CB9D58}"/>
              </a:ext>
            </a:extLst>
          </p:cNvPr>
          <p:cNvSpPr>
            <a:spLocks noGrp="1"/>
          </p:cNvSpPr>
          <p:nvPr>
            <p:ph type="sldNum" sz="quarter" idx="12"/>
          </p:nvPr>
        </p:nvSpPr>
        <p:spPr/>
        <p:txBody>
          <a:bodyPr/>
          <a:lstStyle/>
          <a:p>
            <a:fld id="{209FF4C0-1AC1-CB4F-AC5B-39311FA759D4}" type="slidenum">
              <a:rPr lang="es-ES_tradnl" smtClean="0"/>
              <a:t>‹Nº›</a:t>
            </a:fld>
            <a:endParaRPr lang="es-ES_tradnl"/>
          </a:p>
        </p:txBody>
      </p:sp>
    </p:spTree>
    <p:extLst>
      <p:ext uri="{BB962C8B-B14F-4D97-AF65-F5344CB8AC3E}">
        <p14:creationId xmlns:p14="http://schemas.microsoft.com/office/powerpoint/2010/main" val="192011883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1F0A157-575B-4947-8E60-F0FB3A134B53}"/>
              </a:ext>
            </a:extLst>
          </p:cNvPr>
          <p:cNvSpPr>
            <a:spLocks noGrp="1"/>
          </p:cNvSpPr>
          <p:nvPr>
            <p:ph type="title"/>
          </p:nvPr>
        </p:nvSpPr>
        <p:spPr/>
        <p:txBody>
          <a:bodyPr/>
          <a:lstStyle/>
          <a:p>
            <a:r>
              <a:rPr lang="es-MX"/>
              <a:t>Haz clic para modificar el estilo de título del patrón</a:t>
            </a:r>
            <a:endParaRPr lang="es-ES_tradnl"/>
          </a:p>
        </p:txBody>
      </p:sp>
      <p:sp>
        <p:nvSpPr>
          <p:cNvPr id="3" name="Marcador de contenido 2">
            <a:extLst>
              <a:ext uri="{FF2B5EF4-FFF2-40B4-BE49-F238E27FC236}">
                <a16:creationId xmlns:a16="http://schemas.microsoft.com/office/drawing/2014/main" id="{F4197137-6490-CE4A-A8C3-E09F2432CC9D}"/>
              </a:ext>
            </a:extLst>
          </p:cNvPr>
          <p:cNvSpPr>
            <a:spLocks noGrp="1"/>
          </p:cNvSpPr>
          <p:nvPr>
            <p:ph sz="half" idx="1"/>
          </p:nvPr>
        </p:nvSpPr>
        <p:spPr>
          <a:xfrm>
            <a:off x="838200" y="1825625"/>
            <a:ext cx="5181600" cy="4351338"/>
          </a:xfrm>
        </p:spPr>
        <p:txBody>
          <a:body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endParaRPr lang="es-ES_tradnl"/>
          </a:p>
        </p:txBody>
      </p:sp>
      <p:sp>
        <p:nvSpPr>
          <p:cNvPr id="4" name="Marcador de contenido 3">
            <a:extLst>
              <a:ext uri="{FF2B5EF4-FFF2-40B4-BE49-F238E27FC236}">
                <a16:creationId xmlns:a16="http://schemas.microsoft.com/office/drawing/2014/main" id="{C95EDB40-BBA1-7744-BB1B-290A57C80BE5}"/>
              </a:ext>
            </a:extLst>
          </p:cNvPr>
          <p:cNvSpPr>
            <a:spLocks noGrp="1"/>
          </p:cNvSpPr>
          <p:nvPr>
            <p:ph sz="half" idx="2"/>
          </p:nvPr>
        </p:nvSpPr>
        <p:spPr>
          <a:xfrm>
            <a:off x="6172200" y="1825625"/>
            <a:ext cx="5181600" cy="4351338"/>
          </a:xfrm>
        </p:spPr>
        <p:txBody>
          <a:body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endParaRPr lang="es-ES_tradnl"/>
          </a:p>
        </p:txBody>
      </p:sp>
      <p:sp>
        <p:nvSpPr>
          <p:cNvPr id="5" name="Marcador de fecha 4">
            <a:extLst>
              <a:ext uri="{FF2B5EF4-FFF2-40B4-BE49-F238E27FC236}">
                <a16:creationId xmlns:a16="http://schemas.microsoft.com/office/drawing/2014/main" id="{0521F3D5-AEFB-B045-B441-70440A69FA09}"/>
              </a:ext>
            </a:extLst>
          </p:cNvPr>
          <p:cNvSpPr>
            <a:spLocks noGrp="1"/>
          </p:cNvSpPr>
          <p:nvPr>
            <p:ph type="dt" sz="half" idx="10"/>
          </p:nvPr>
        </p:nvSpPr>
        <p:spPr/>
        <p:txBody>
          <a:bodyPr/>
          <a:lstStyle/>
          <a:p>
            <a:fld id="{7B5B9339-C2CF-BD47-AD09-FF21F5CDCE09}" type="datetimeFigureOut">
              <a:rPr lang="es-ES_tradnl" smtClean="0"/>
              <a:t>12/11/24</a:t>
            </a:fld>
            <a:endParaRPr lang="es-ES_tradnl"/>
          </a:p>
        </p:txBody>
      </p:sp>
      <p:sp>
        <p:nvSpPr>
          <p:cNvPr id="6" name="Marcador de pie de página 5">
            <a:extLst>
              <a:ext uri="{FF2B5EF4-FFF2-40B4-BE49-F238E27FC236}">
                <a16:creationId xmlns:a16="http://schemas.microsoft.com/office/drawing/2014/main" id="{0AFDA238-F854-0D44-BDBA-5617EE73E50A}"/>
              </a:ext>
            </a:extLst>
          </p:cNvPr>
          <p:cNvSpPr>
            <a:spLocks noGrp="1"/>
          </p:cNvSpPr>
          <p:nvPr>
            <p:ph type="ftr" sz="quarter" idx="11"/>
          </p:nvPr>
        </p:nvSpPr>
        <p:spPr/>
        <p:txBody>
          <a:bodyPr/>
          <a:lstStyle/>
          <a:p>
            <a:endParaRPr lang="es-ES_tradnl"/>
          </a:p>
        </p:txBody>
      </p:sp>
      <p:sp>
        <p:nvSpPr>
          <p:cNvPr id="7" name="Marcador de número de diapositiva 6">
            <a:extLst>
              <a:ext uri="{FF2B5EF4-FFF2-40B4-BE49-F238E27FC236}">
                <a16:creationId xmlns:a16="http://schemas.microsoft.com/office/drawing/2014/main" id="{5F5ABA28-738E-A74A-B4F7-7CA3F299347D}"/>
              </a:ext>
            </a:extLst>
          </p:cNvPr>
          <p:cNvSpPr>
            <a:spLocks noGrp="1"/>
          </p:cNvSpPr>
          <p:nvPr>
            <p:ph type="sldNum" sz="quarter" idx="12"/>
          </p:nvPr>
        </p:nvSpPr>
        <p:spPr/>
        <p:txBody>
          <a:bodyPr/>
          <a:lstStyle/>
          <a:p>
            <a:fld id="{209FF4C0-1AC1-CB4F-AC5B-39311FA759D4}" type="slidenum">
              <a:rPr lang="es-ES_tradnl" smtClean="0"/>
              <a:t>‹Nº›</a:t>
            </a:fld>
            <a:endParaRPr lang="es-ES_tradnl"/>
          </a:p>
        </p:txBody>
      </p:sp>
    </p:spTree>
    <p:extLst>
      <p:ext uri="{BB962C8B-B14F-4D97-AF65-F5344CB8AC3E}">
        <p14:creationId xmlns:p14="http://schemas.microsoft.com/office/powerpoint/2010/main" val="354579990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E3B3F5B-5194-9844-B1F3-05EC8C316764}"/>
              </a:ext>
            </a:extLst>
          </p:cNvPr>
          <p:cNvSpPr>
            <a:spLocks noGrp="1"/>
          </p:cNvSpPr>
          <p:nvPr>
            <p:ph type="title"/>
          </p:nvPr>
        </p:nvSpPr>
        <p:spPr>
          <a:xfrm>
            <a:off x="839788" y="365125"/>
            <a:ext cx="10515600" cy="1325563"/>
          </a:xfrm>
        </p:spPr>
        <p:txBody>
          <a:bodyPr/>
          <a:lstStyle/>
          <a:p>
            <a:r>
              <a:rPr lang="es-MX"/>
              <a:t>Haz clic para modificar el estilo de título del patrón</a:t>
            </a:r>
            <a:endParaRPr lang="es-ES_tradnl"/>
          </a:p>
        </p:txBody>
      </p:sp>
      <p:sp>
        <p:nvSpPr>
          <p:cNvPr id="3" name="Marcador de texto 2">
            <a:extLst>
              <a:ext uri="{FF2B5EF4-FFF2-40B4-BE49-F238E27FC236}">
                <a16:creationId xmlns:a16="http://schemas.microsoft.com/office/drawing/2014/main" id="{DC0A02AF-9F39-444A-9107-50209AE1E4B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MX"/>
              <a:t>Haga clic para modificar los estilos de texto del patrón</a:t>
            </a:r>
          </a:p>
        </p:txBody>
      </p:sp>
      <p:sp>
        <p:nvSpPr>
          <p:cNvPr id="4" name="Marcador de contenido 3">
            <a:extLst>
              <a:ext uri="{FF2B5EF4-FFF2-40B4-BE49-F238E27FC236}">
                <a16:creationId xmlns:a16="http://schemas.microsoft.com/office/drawing/2014/main" id="{BF44B195-0DAC-EA4C-BFC6-678889ACDD8E}"/>
              </a:ext>
            </a:extLst>
          </p:cNvPr>
          <p:cNvSpPr>
            <a:spLocks noGrp="1"/>
          </p:cNvSpPr>
          <p:nvPr>
            <p:ph sz="half" idx="2"/>
          </p:nvPr>
        </p:nvSpPr>
        <p:spPr>
          <a:xfrm>
            <a:off x="839788" y="2505075"/>
            <a:ext cx="5157787" cy="3684588"/>
          </a:xfrm>
        </p:spPr>
        <p:txBody>
          <a:body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endParaRPr lang="es-ES_tradnl"/>
          </a:p>
        </p:txBody>
      </p:sp>
      <p:sp>
        <p:nvSpPr>
          <p:cNvPr id="5" name="Marcador de texto 4">
            <a:extLst>
              <a:ext uri="{FF2B5EF4-FFF2-40B4-BE49-F238E27FC236}">
                <a16:creationId xmlns:a16="http://schemas.microsoft.com/office/drawing/2014/main" id="{EC01B041-1B65-7548-BFE6-D4EBD811AF5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MX"/>
              <a:t>Haga clic para modificar los estilos de texto del patrón</a:t>
            </a:r>
          </a:p>
        </p:txBody>
      </p:sp>
      <p:sp>
        <p:nvSpPr>
          <p:cNvPr id="6" name="Marcador de contenido 5">
            <a:extLst>
              <a:ext uri="{FF2B5EF4-FFF2-40B4-BE49-F238E27FC236}">
                <a16:creationId xmlns:a16="http://schemas.microsoft.com/office/drawing/2014/main" id="{9F35A741-755B-A947-BD04-2CD24FAE7FB8}"/>
              </a:ext>
            </a:extLst>
          </p:cNvPr>
          <p:cNvSpPr>
            <a:spLocks noGrp="1"/>
          </p:cNvSpPr>
          <p:nvPr>
            <p:ph sz="quarter" idx="4"/>
          </p:nvPr>
        </p:nvSpPr>
        <p:spPr>
          <a:xfrm>
            <a:off x="6172200" y="2505075"/>
            <a:ext cx="5183188" cy="3684588"/>
          </a:xfrm>
        </p:spPr>
        <p:txBody>
          <a:body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endParaRPr lang="es-ES_tradnl"/>
          </a:p>
        </p:txBody>
      </p:sp>
      <p:sp>
        <p:nvSpPr>
          <p:cNvPr id="7" name="Marcador de fecha 6">
            <a:extLst>
              <a:ext uri="{FF2B5EF4-FFF2-40B4-BE49-F238E27FC236}">
                <a16:creationId xmlns:a16="http://schemas.microsoft.com/office/drawing/2014/main" id="{D204D3D5-DBE5-5F4B-B218-BDC3A37FBB90}"/>
              </a:ext>
            </a:extLst>
          </p:cNvPr>
          <p:cNvSpPr>
            <a:spLocks noGrp="1"/>
          </p:cNvSpPr>
          <p:nvPr>
            <p:ph type="dt" sz="half" idx="10"/>
          </p:nvPr>
        </p:nvSpPr>
        <p:spPr/>
        <p:txBody>
          <a:bodyPr/>
          <a:lstStyle/>
          <a:p>
            <a:fld id="{7B5B9339-C2CF-BD47-AD09-FF21F5CDCE09}" type="datetimeFigureOut">
              <a:rPr lang="es-ES_tradnl" smtClean="0"/>
              <a:t>12/11/24</a:t>
            </a:fld>
            <a:endParaRPr lang="es-ES_tradnl"/>
          </a:p>
        </p:txBody>
      </p:sp>
      <p:sp>
        <p:nvSpPr>
          <p:cNvPr id="8" name="Marcador de pie de página 7">
            <a:extLst>
              <a:ext uri="{FF2B5EF4-FFF2-40B4-BE49-F238E27FC236}">
                <a16:creationId xmlns:a16="http://schemas.microsoft.com/office/drawing/2014/main" id="{3C110CA0-D1A2-C341-8CB5-ED8E21061AEB}"/>
              </a:ext>
            </a:extLst>
          </p:cNvPr>
          <p:cNvSpPr>
            <a:spLocks noGrp="1"/>
          </p:cNvSpPr>
          <p:nvPr>
            <p:ph type="ftr" sz="quarter" idx="11"/>
          </p:nvPr>
        </p:nvSpPr>
        <p:spPr/>
        <p:txBody>
          <a:bodyPr/>
          <a:lstStyle/>
          <a:p>
            <a:endParaRPr lang="es-ES_tradnl"/>
          </a:p>
        </p:txBody>
      </p:sp>
      <p:sp>
        <p:nvSpPr>
          <p:cNvPr id="9" name="Marcador de número de diapositiva 8">
            <a:extLst>
              <a:ext uri="{FF2B5EF4-FFF2-40B4-BE49-F238E27FC236}">
                <a16:creationId xmlns:a16="http://schemas.microsoft.com/office/drawing/2014/main" id="{5803888B-A0CE-4F49-9297-2969B543D7BD}"/>
              </a:ext>
            </a:extLst>
          </p:cNvPr>
          <p:cNvSpPr>
            <a:spLocks noGrp="1"/>
          </p:cNvSpPr>
          <p:nvPr>
            <p:ph type="sldNum" sz="quarter" idx="12"/>
          </p:nvPr>
        </p:nvSpPr>
        <p:spPr/>
        <p:txBody>
          <a:bodyPr/>
          <a:lstStyle/>
          <a:p>
            <a:fld id="{209FF4C0-1AC1-CB4F-AC5B-39311FA759D4}" type="slidenum">
              <a:rPr lang="es-ES_tradnl" smtClean="0"/>
              <a:t>‹Nº›</a:t>
            </a:fld>
            <a:endParaRPr lang="es-ES_tradnl"/>
          </a:p>
        </p:txBody>
      </p:sp>
    </p:spTree>
    <p:extLst>
      <p:ext uri="{BB962C8B-B14F-4D97-AF65-F5344CB8AC3E}">
        <p14:creationId xmlns:p14="http://schemas.microsoft.com/office/powerpoint/2010/main" val="411246065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CB15C34-1709-9746-9B3A-EEB7A5C49412}"/>
              </a:ext>
            </a:extLst>
          </p:cNvPr>
          <p:cNvSpPr>
            <a:spLocks noGrp="1"/>
          </p:cNvSpPr>
          <p:nvPr>
            <p:ph type="title"/>
          </p:nvPr>
        </p:nvSpPr>
        <p:spPr/>
        <p:txBody>
          <a:bodyPr/>
          <a:lstStyle/>
          <a:p>
            <a:r>
              <a:rPr lang="es-MX"/>
              <a:t>Haz clic para modificar el estilo de título del patrón</a:t>
            </a:r>
            <a:endParaRPr lang="es-ES_tradnl"/>
          </a:p>
        </p:txBody>
      </p:sp>
      <p:sp>
        <p:nvSpPr>
          <p:cNvPr id="3" name="Marcador de fecha 2">
            <a:extLst>
              <a:ext uri="{FF2B5EF4-FFF2-40B4-BE49-F238E27FC236}">
                <a16:creationId xmlns:a16="http://schemas.microsoft.com/office/drawing/2014/main" id="{D5AB3655-A167-7045-B695-3F712E337BEC}"/>
              </a:ext>
            </a:extLst>
          </p:cNvPr>
          <p:cNvSpPr>
            <a:spLocks noGrp="1"/>
          </p:cNvSpPr>
          <p:nvPr>
            <p:ph type="dt" sz="half" idx="10"/>
          </p:nvPr>
        </p:nvSpPr>
        <p:spPr/>
        <p:txBody>
          <a:bodyPr/>
          <a:lstStyle/>
          <a:p>
            <a:fld id="{7B5B9339-C2CF-BD47-AD09-FF21F5CDCE09}" type="datetimeFigureOut">
              <a:rPr lang="es-ES_tradnl" smtClean="0"/>
              <a:t>12/11/24</a:t>
            </a:fld>
            <a:endParaRPr lang="es-ES_tradnl"/>
          </a:p>
        </p:txBody>
      </p:sp>
      <p:sp>
        <p:nvSpPr>
          <p:cNvPr id="4" name="Marcador de pie de página 3">
            <a:extLst>
              <a:ext uri="{FF2B5EF4-FFF2-40B4-BE49-F238E27FC236}">
                <a16:creationId xmlns:a16="http://schemas.microsoft.com/office/drawing/2014/main" id="{299131A1-ACAE-5544-9EBC-63CF5ADCCD77}"/>
              </a:ext>
            </a:extLst>
          </p:cNvPr>
          <p:cNvSpPr>
            <a:spLocks noGrp="1"/>
          </p:cNvSpPr>
          <p:nvPr>
            <p:ph type="ftr" sz="quarter" idx="11"/>
          </p:nvPr>
        </p:nvSpPr>
        <p:spPr/>
        <p:txBody>
          <a:bodyPr/>
          <a:lstStyle/>
          <a:p>
            <a:endParaRPr lang="es-ES_tradnl"/>
          </a:p>
        </p:txBody>
      </p:sp>
      <p:sp>
        <p:nvSpPr>
          <p:cNvPr id="5" name="Marcador de número de diapositiva 4">
            <a:extLst>
              <a:ext uri="{FF2B5EF4-FFF2-40B4-BE49-F238E27FC236}">
                <a16:creationId xmlns:a16="http://schemas.microsoft.com/office/drawing/2014/main" id="{0ACC559E-FF79-4C47-B554-841912C50A4C}"/>
              </a:ext>
            </a:extLst>
          </p:cNvPr>
          <p:cNvSpPr>
            <a:spLocks noGrp="1"/>
          </p:cNvSpPr>
          <p:nvPr>
            <p:ph type="sldNum" sz="quarter" idx="12"/>
          </p:nvPr>
        </p:nvSpPr>
        <p:spPr/>
        <p:txBody>
          <a:bodyPr/>
          <a:lstStyle/>
          <a:p>
            <a:fld id="{209FF4C0-1AC1-CB4F-AC5B-39311FA759D4}" type="slidenum">
              <a:rPr lang="es-ES_tradnl" smtClean="0"/>
              <a:t>‹Nº›</a:t>
            </a:fld>
            <a:endParaRPr lang="es-ES_tradnl"/>
          </a:p>
        </p:txBody>
      </p:sp>
    </p:spTree>
    <p:extLst>
      <p:ext uri="{BB962C8B-B14F-4D97-AF65-F5344CB8AC3E}">
        <p14:creationId xmlns:p14="http://schemas.microsoft.com/office/powerpoint/2010/main" val="59823917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570FD0D6-D803-AC43-83F2-C46607111A4F}"/>
              </a:ext>
            </a:extLst>
          </p:cNvPr>
          <p:cNvSpPr>
            <a:spLocks noGrp="1"/>
          </p:cNvSpPr>
          <p:nvPr>
            <p:ph type="dt" sz="half" idx="10"/>
          </p:nvPr>
        </p:nvSpPr>
        <p:spPr/>
        <p:txBody>
          <a:bodyPr/>
          <a:lstStyle/>
          <a:p>
            <a:fld id="{7B5B9339-C2CF-BD47-AD09-FF21F5CDCE09}" type="datetimeFigureOut">
              <a:rPr lang="es-ES_tradnl" smtClean="0"/>
              <a:t>12/11/24</a:t>
            </a:fld>
            <a:endParaRPr lang="es-ES_tradnl"/>
          </a:p>
        </p:txBody>
      </p:sp>
      <p:sp>
        <p:nvSpPr>
          <p:cNvPr id="3" name="Marcador de pie de página 2">
            <a:extLst>
              <a:ext uri="{FF2B5EF4-FFF2-40B4-BE49-F238E27FC236}">
                <a16:creationId xmlns:a16="http://schemas.microsoft.com/office/drawing/2014/main" id="{3129794C-2414-C346-B46C-7FACAE35BDAA}"/>
              </a:ext>
            </a:extLst>
          </p:cNvPr>
          <p:cNvSpPr>
            <a:spLocks noGrp="1"/>
          </p:cNvSpPr>
          <p:nvPr>
            <p:ph type="ftr" sz="quarter" idx="11"/>
          </p:nvPr>
        </p:nvSpPr>
        <p:spPr/>
        <p:txBody>
          <a:bodyPr/>
          <a:lstStyle/>
          <a:p>
            <a:endParaRPr lang="es-ES_tradnl"/>
          </a:p>
        </p:txBody>
      </p:sp>
      <p:sp>
        <p:nvSpPr>
          <p:cNvPr id="4" name="Marcador de número de diapositiva 3">
            <a:extLst>
              <a:ext uri="{FF2B5EF4-FFF2-40B4-BE49-F238E27FC236}">
                <a16:creationId xmlns:a16="http://schemas.microsoft.com/office/drawing/2014/main" id="{B8DAC19D-113E-264E-8FC0-C2EBA0CDD653}"/>
              </a:ext>
            </a:extLst>
          </p:cNvPr>
          <p:cNvSpPr>
            <a:spLocks noGrp="1"/>
          </p:cNvSpPr>
          <p:nvPr>
            <p:ph type="sldNum" sz="quarter" idx="12"/>
          </p:nvPr>
        </p:nvSpPr>
        <p:spPr/>
        <p:txBody>
          <a:bodyPr/>
          <a:lstStyle/>
          <a:p>
            <a:fld id="{209FF4C0-1AC1-CB4F-AC5B-39311FA759D4}" type="slidenum">
              <a:rPr lang="es-ES_tradnl" smtClean="0"/>
              <a:t>‹Nº›</a:t>
            </a:fld>
            <a:endParaRPr lang="es-ES_tradnl"/>
          </a:p>
        </p:txBody>
      </p:sp>
    </p:spTree>
    <p:extLst>
      <p:ext uri="{BB962C8B-B14F-4D97-AF65-F5344CB8AC3E}">
        <p14:creationId xmlns:p14="http://schemas.microsoft.com/office/powerpoint/2010/main" val="197275473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D67798D-B04C-7149-85D2-371348B4C29A}"/>
              </a:ext>
            </a:extLst>
          </p:cNvPr>
          <p:cNvSpPr>
            <a:spLocks noGrp="1"/>
          </p:cNvSpPr>
          <p:nvPr>
            <p:ph type="title"/>
          </p:nvPr>
        </p:nvSpPr>
        <p:spPr>
          <a:xfrm>
            <a:off x="839788" y="457200"/>
            <a:ext cx="3932237" cy="1600200"/>
          </a:xfrm>
        </p:spPr>
        <p:txBody>
          <a:bodyPr anchor="b"/>
          <a:lstStyle>
            <a:lvl1pPr>
              <a:defRPr sz="3200"/>
            </a:lvl1pPr>
          </a:lstStyle>
          <a:p>
            <a:r>
              <a:rPr lang="es-MX"/>
              <a:t>Haz clic para modificar el estilo de título del patrón</a:t>
            </a:r>
            <a:endParaRPr lang="es-ES_tradnl"/>
          </a:p>
        </p:txBody>
      </p:sp>
      <p:sp>
        <p:nvSpPr>
          <p:cNvPr id="3" name="Marcador de contenido 2">
            <a:extLst>
              <a:ext uri="{FF2B5EF4-FFF2-40B4-BE49-F238E27FC236}">
                <a16:creationId xmlns:a16="http://schemas.microsoft.com/office/drawing/2014/main" id="{E3FBC317-3D21-6742-B654-A0ED822633E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endParaRPr lang="es-ES_tradnl"/>
          </a:p>
        </p:txBody>
      </p:sp>
      <p:sp>
        <p:nvSpPr>
          <p:cNvPr id="4" name="Marcador de texto 3">
            <a:extLst>
              <a:ext uri="{FF2B5EF4-FFF2-40B4-BE49-F238E27FC236}">
                <a16:creationId xmlns:a16="http://schemas.microsoft.com/office/drawing/2014/main" id="{1C00FAC5-0093-9E4A-BE61-4C578957BF5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MX"/>
              <a:t>Haga clic para modificar los estilos de texto del patrón</a:t>
            </a:r>
          </a:p>
        </p:txBody>
      </p:sp>
      <p:sp>
        <p:nvSpPr>
          <p:cNvPr id="5" name="Marcador de fecha 4">
            <a:extLst>
              <a:ext uri="{FF2B5EF4-FFF2-40B4-BE49-F238E27FC236}">
                <a16:creationId xmlns:a16="http://schemas.microsoft.com/office/drawing/2014/main" id="{005D0EF1-C5CC-4643-A9EA-AF595230F3BD}"/>
              </a:ext>
            </a:extLst>
          </p:cNvPr>
          <p:cNvSpPr>
            <a:spLocks noGrp="1"/>
          </p:cNvSpPr>
          <p:nvPr>
            <p:ph type="dt" sz="half" idx="10"/>
          </p:nvPr>
        </p:nvSpPr>
        <p:spPr/>
        <p:txBody>
          <a:bodyPr/>
          <a:lstStyle/>
          <a:p>
            <a:fld id="{7B5B9339-C2CF-BD47-AD09-FF21F5CDCE09}" type="datetimeFigureOut">
              <a:rPr lang="es-ES_tradnl" smtClean="0"/>
              <a:t>12/11/24</a:t>
            </a:fld>
            <a:endParaRPr lang="es-ES_tradnl"/>
          </a:p>
        </p:txBody>
      </p:sp>
      <p:sp>
        <p:nvSpPr>
          <p:cNvPr id="6" name="Marcador de pie de página 5">
            <a:extLst>
              <a:ext uri="{FF2B5EF4-FFF2-40B4-BE49-F238E27FC236}">
                <a16:creationId xmlns:a16="http://schemas.microsoft.com/office/drawing/2014/main" id="{302B03CB-08A4-8142-A0D9-DA3EC263BD1E}"/>
              </a:ext>
            </a:extLst>
          </p:cNvPr>
          <p:cNvSpPr>
            <a:spLocks noGrp="1"/>
          </p:cNvSpPr>
          <p:nvPr>
            <p:ph type="ftr" sz="quarter" idx="11"/>
          </p:nvPr>
        </p:nvSpPr>
        <p:spPr/>
        <p:txBody>
          <a:bodyPr/>
          <a:lstStyle/>
          <a:p>
            <a:endParaRPr lang="es-ES_tradnl"/>
          </a:p>
        </p:txBody>
      </p:sp>
      <p:sp>
        <p:nvSpPr>
          <p:cNvPr id="7" name="Marcador de número de diapositiva 6">
            <a:extLst>
              <a:ext uri="{FF2B5EF4-FFF2-40B4-BE49-F238E27FC236}">
                <a16:creationId xmlns:a16="http://schemas.microsoft.com/office/drawing/2014/main" id="{73F20910-DAFE-2246-BBF3-D05698E52543}"/>
              </a:ext>
            </a:extLst>
          </p:cNvPr>
          <p:cNvSpPr>
            <a:spLocks noGrp="1"/>
          </p:cNvSpPr>
          <p:nvPr>
            <p:ph type="sldNum" sz="quarter" idx="12"/>
          </p:nvPr>
        </p:nvSpPr>
        <p:spPr/>
        <p:txBody>
          <a:bodyPr/>
          <a:lstStyle/>
          <a:p>
            <a:fld id="{209FF4C0-1AC1-CB4F-AC5B-39311FA759D4}" type="slidenum">
              <a:rPr lang="es-ES_tradnl" smtClean="0"/>
              <a:t>‹Nº›</a:t>
            </a:fld>
            <a:endParaRPr lang="es-ES_tradnl"/>
          </a:p>
        </p:txBody>
      </p:sp>
    </p:spTree>
    <p:extLst>
      <p:ext uri="{BB962C8B-B14F-4D97-AF65-F5344CB8AC3E}">
        <p14:creationId xmlns:p14="http://schemas.microsoft.com/office/powerpoint/2010/main" val="143069683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89DE9BC-749E-994B-820D-6AC0F90EBCEC}"/>
              </a:ext>
            </a:extLst>
          </p:cNvPr>
          <p:cNvSpPr>
            <a:spLocks noGrp="1"/>
          </p:cNvSpPr>
          <p:nvPr>
            <p:ph type="title"/>
          </p:nvPr>
        </p:nvSpPr>
        <p:spPr>
          <a:xfrm>
            <a:off x="839788" y="457200"/>
            <a:ext cx="3932237" cy="1600200"/>
          </a:xfrm>
        </p:spPr>
        <p:txBody>
          <a:bodyPr anchor="b"/>
          <a:lstStyle>
            <a:lvl1pPr>
              <a:defRPr sz="3200"/>
            </a:lvl1pPr>
          </a:lstStyle>
          <a:p>
            <a:r>
              <a:rPr lang="es-MX"/>
              <a:t>Haz clic para modificar el estilo de título del patrón</a:t>
            </a:r>
            <a:endParaRPr lang="es-ES_tradnl"/>
          </a:p>
        </p:txBody>
      </p:sp>
      <p:sp>
        <p:nvSpPr>
          <p:cNvPr id="3" name="Marcador de posición de imagen 2">
            <a:extLst>
              <a:ext uri="{FF2B5EF4-FFF2-40B4-BE49-F238E27FC236}">
                <a16:creationId xmlns:a16="http://schemas.microsoft.com/office/drawing/2014/main" id="{87ADAD5D-24D1-7440-AABD-DAA8FF9D433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_tradnl"/>
          </a:p>
        </p:txBody>
      </p:sp>
      <p:sp>
        <p:nvSpPr>
          <p:cNvPr id="4" name="Marcador de texto 3">
            <a:extLst>
              <a:ext uri="{FF2B5EF4-FFF2-40B4-BE49-F238E27FC236}">
                <a16:creationId xmlns:a16="http://schemas.microsoft.com/office/drawing/2014/main" id="{00A85541-8EC4-9648-AAC6-EB41EB66BEE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MX"/>
              <a:t>Haga clic para modificar los estilos de texto del patrón</a:t>
            </a:r>
          </a:p>
        </p:txBody>
      </p:sp>
      <p:sp>
        <p:nvSpPr>
          <p:cNvPr id="5" name="Marcador de fecha 4">
            <a:extLst>
              <a:ext uri="{FF2B5EF4-FFF2-40B4-BE49-F238E27FC236}">
                <a16:creationId xmlns:a16="http://schemas.microsoft.com/office/drawing/2014/main" id="{4FF5388B-3973-5E4B-8C85-7009F9EFF117}"/>
              </a:ext>
            </a:extLst>
          </p:cNvPr>
          <p:cNvSpPr>
            <a:spLocks noGrp="1"/>
          </p:cNvSpPr>
          <p:nvPr>
            <p:ph type="dt" sz="half" idx="10"/>
          </p:nvPr>
        </p:nvSpPr>
        <p:spPr/>
        <p:txBody>
          <a:bodyPr/>
          <a:lstStyle/>
          <a:p>
            <a:fld id="{7B5B9339-C2CF-BD47-AD09-FF21F5CDCE09}" type="datetimeFigureOut">
              <a:rPr lang="es-ES_tradnl" smtClean="0"/>
              <a:t>12/11/24</a:t>
            </a:fld>
            <a:endParaRPr lang="es-ES_tradnl"/>
          </a:p>
        </p:txBody>
      </p:sp>
      <p:sp>
        <p:nvSpPr>
          <p:cNvPr id="6" name="Marcador de pie de página 5">
            <a:extLst>
              <a:ext uri="{FF2B5EF4-FFF2-40B4-BE49-F238E27FC236}">
                <a16:creationId xmlns:a16="http://schemas.microsoft.com/office/drawing/2014/main" id="{10CBDEDF-115D-CC41-9B9A-1F6A57E46815}"/>
              </a:ext>
            </a:extLst>
          </p:cNvPr>
          <p:cNvSpPr>
            <a:spLocks noGrp="1"/>
          </p:cNvSpPr>
          <p:nvPr>
            <p:ph type="ftr" sz="quarter" idx="11"/>
          </p:nvPr>
        </p:nvSpPr>
        <p:spPr/>
        <p:txBody>
          <a:bodyPr/>
          <a:lstStyle/>
          <a:p>
            <a:endParaRPr lang="es-ES_tradnl"/>
          </a:p>
        </p:txBody>
      </p:sp>
      <p:sp>
        <p:nvSpPr>
          <p:cNvPr id="7" name="Marcador de número de diapositiva 6">
            <a:extLst>
              <a:ext uri="{FF2B5EF4-FFF2-40B4-BE49-F238E27FC236}">
                <a16:creationId xmlns:a16="http://schemas.microsoft.com/office/drawing/2014/main" id="{6525B0B6-7C78-4245-806D-B9F5B3EDD5B5}"/>
              </a:ext>
            </a:extLst>
          </p:cNvPr>
          <p:cNvSpPr>
            <a:spLocks noGrp="1"/>
          </p:cNvSpPr>
          <p:nvPr>
            <p:ph type="sldNum" sz="quarter" idx="12"/>
          </p:nvPr>
        </p:nvSpPr>
        <p:spPr/>
        <p:txBody>
          <a:bodyPr/>
          <a:lstStyle/>
          <a:p>
            <a:fld id="{209FF4C0-1AC1-CB4F-AC5B-39311FA759D4}" type="slidenum">
              <a:rPr lang="es-ES_tradnl" smtClean="0"/>
              <a:t>‹Nº›</a:t>
            </a:fld>
            <a:endParaRPr lang="es-ES_tradnl"/>
          </a:p>
        </p:txBody>
      </p:sp>
    </p:spTree>
    <p:extLst>
      <p:ext uri="{BB962C8B-B14F-4D97-AF65-F5344CB8AC3E}">
        <p14:creationId xmlns:p14="http://schemas.microsoft.com/office/powerpoint/2010/main" val="51840705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C8BF3B3B-59A6-B34A-82D8-9CA1E4E5C02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MX"/>
              <a:t>Haz clic para modificar el estilo de título del patrón</a:t>
            </a:r>
            <a:endParaRPr lang="es-ES_tradnl"/>
          </a:p>
        </p:txBody>
      </p:sp>
      <p:sp>
        <p:nvSpPr>
          <p:cNvPr id="3" name="Marcador de texto 2">
            <a:extLst>
              <a:ext uri="{FF2B5EF4-FFF2-40B4-BE49-F238E27FC236}">
                <a16:creationId xmlns:a16="http://schemas.microsoft.com/office/drawing/2014/main" id="{3E02B1AC-1F52-6340-9BC1-1A6D658FD01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endParaRPr lang="es-ES_tradnl"/>
          </a:p>
        </p:txBody>
      </p:sp>
      <p:sp>
        <p:nvSpPr>
          <p:cNvPr id="4" name="Marcador de fecha 3">
            <a:extLst>
              <a:ext uri="{FF2B5EF4-FFF2-40B4-BE49-F238E27FC236}">
                <a16:creationId xmlns:a16="http://schemas.microsoft.com/office/drawing/2014/main" id="{7F19FC21-8187-8147-9DBF-4341A9BF6E3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B5B9339-C2CF-BD47-AD09-FF21F5CDCE09}" type="datetimeFigureOut">
              <a:rPr lang="es-ES_tradnl" smtClean="0"/>
              <a:t>12/11/24</a:t>
            </a:fld>
            <a:endParaRPr lang="es-ES_tradnl"/>
          </a:p>
        </p:txBody>
      </p:sp>
      <p:sp>
        <p:nvSpPr>
          <p:cNvPr id="5" name="Marcador de pie de página 4">
            <a:extLst>
              <a:ext uri="{FF2B5EF4-FFF2-40B4-BE49-F238E27FC236}">
                <a16:creationId xmlns:a16="http://schemas.microsoft.com/office/drawing/2014/main" id="{47BCBE38-11C7-0A4C-8AD8-F4EAF0EB064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ES_tradnl"/>
          </a:p>
        </p:txBody>
      </p:sp>
      <p:sp>
        <p:nvSpPr>
          <p:cNvPr id="6" name="Marcador de número de diapositiva 5">
            <a:extLst>
              <a:ext uri="{FF2B5EF4-FFF2-40B4-BE49-F238E27FC236}">
                <a16:creationId xmlns:a16="http://schemas.microsoft.com/office/drawing/2014/main" id="{FA5056FE-29F2-3243-9CB3-D5FC88A6F90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09FF4C0-1AC1-CB4F-AC5B-39311FA759D4}" type="slidenum">
              <a:rPr lang="es-ES_tradnl" smtClean="0"/>
              <a:t>‹Nº›</a:t>
            </a:fld>
            <a:endParaRPr lang="es-ES_tradnl"/>
          </a:p>
        </p:txBody>
      </p:sp>
    </p:spTree>
    <p:extLst>
      <p:ext uri="{BB962C8B-B14F-4D97-AF65-F5344CB8AC3E}">
        <p14:creationId xmlns:p14="http://schemas.microsoft.com/office/powerpoint/2010/main" val="276405638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C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emf"/></Relationships>
</file>

<file path=ppt/slides/_rels/slide10.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NULL"/><Relationship Id="rId1" Type="http://schemas.openxmlformats.org/officeDocument/2006/relationships/slideLayout" Target="../slideLayouts/slideLayout2.xml"/><Relationship Id="rId4" Type="http://schemas.openxmlformats.org/officeDocument/2006/relationships/image" Target="../media/image1.emf"/></Relationships>
</file>

<file path=ppt/slides/_rels/slide12.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NUL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NUL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NULL"/><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1.emf"/></Relationships>
</file>

<file path=ppt/slides/_rels/slide19.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NULL"/><Relationship Id="rId1" Type="http://schemas.openxmlformats.org/officeDocument/2006/relationships/slideLayout" Target="../slideLayouts/slideLayout2.xml"/><Relationship Id="rId4" Type="http://schemas.openxmlformats.org/officeDocument/2006/relationships/image" Target="../media/image1.emf"/></Relationships>
</file>

<file path=ppt/slides/_rels/slide2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NUL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7" Type="http://schemas.openxmlformats.org/officeDocument/2006/relationships/image" Target="../media/image1.emf"/><Relationship Id="rId2" Type="http://schemas.openxmlformats.org/officeDocument/2006/relationships/image" Target="NULL"/><Relationship Id="rId1" Type="http://schemas.openxmlformats.org/officeDocument/2006/relationships/slideLayout" Target="../slideLayouts/slideLayout2.xml"/><Relationship Id="rId6" Type="http://schemas.openxmlformats.org/officeDocument/2006/relationships/image" Target="NULL"/><Relationship Id="rId5" Type="http://schemas.openxmlformats.org/officeDocument/2006/relationships/image" Target="NULL"/><Relationship Id="rId4" Type="http://schemas.openxmlformats.org/officeDocument/2006/relationships/image" Target="NULL"/></Relationships>
</file>

<file path=ppt/slides/_rels/slide24.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NULL"/><Relationship Id="rId1" Type="http://schemas.openxmlformats.org/officeDocument/2006/relationships/slideLayout" Target="../slideLayouts/slideLayout2.xml"/><Relationship Id="rId6" Type="http://schemas.openxmlformats.org/officeDocument/2006/relationships/image" Target="../media/image1.emf"/><Relationship Id="rId5" Type="http://schemas.openxmlformats.org/officeDocument/2006/relationships/image" Target="NULL"/><Relationship Id="rId4" Type="http://schemas.openxmlformats.org/officeDocument/2006/relationships/image" Target="NULL"/></Relationships>
</file>

<file path=ppt/slides/_rels/slide27.xml.rels><?xml version="1.0" encoding="UTF-8" standalone="yes"?>
<Relationships xmlns="http://schemas.openxmlformats.org/package/2006/relationships"><Relationship Id="rId7" Type="http://schemas.openxmlformats.org/officeDocument/2006/relationships/image" Target="../media/image1.emf"/><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NULL"/><Relationship Id="rId5" Type="http://schemas.openxmlformats.org/officeDocument/2006/relationships/image" Target="NULL"/><Relationship Id="rId4" Type="http://schemas.openxmlformats.org/officeDocument/2006/relationships/image" Target="NULL"/></Relationships>
</file>

<file path=ppt/slides/_rels/slide28.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8" Type="http://schemas.openxmlformats.org/officeDocument/2006/relationships/image" Target="NULL"/><Relationship Id="rId7" Type="http://schemas.openxmlformats.org/officeDocument/2006/relationships/image" Target="NULL"/><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NULL"/><Relationship Id="rId5" Type="http://schemas.openxmlformats.org/officeDocument/2006/relationships/image" Target="NULL"/><Relationship Id="rId10" Type="http://schemas.openxmlformats.org/officeDocument/2006/relationships/image" Target="../media/image1.emf"/><Relationship Id="rId4" Type="http://schemas.openxmlformats.org/officeDocument/2006/relationships/image" Target="NULL"/><Relationship Id="rId9" Type="http://schemas.openxmlformats.org/officeDocument/2006/relationships/image" Target="../media/image30.png"/></Relationships>
</file>

<file path=ppt/slides/_rels/slide3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1.emf"/></Relationships>
</file>

<file path=ppt/slides/_rels/slide3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1.emf"/><Relationship Id="rId5" Type="http://schemas.openxmlformats.org/officeDocument/2006/relationships/image" Target="NULL"/></Relationships>
</file>

<file path=ppt/slides/_rels/slide36.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oleObject" Target="../embeddings/oleObject1.bin"/><Relationship Id="rId7" Type="http://schemas.openxmlformats.org/officeDocument/2006/relationships/image" Target="../media/image1.emf"/><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4.emf"/><Relationship Id="rId5" Type="http://schemas.openxmlformats.org/officeDocument/2006/relationships/oleObject" Target="../embeddings/oleObject2.bin"/><Relationship Id="rId4" Type="http://schemas.openxmlformats.org/officeDocument/2006/relationships/image" Target="../media/image3.emf"/></Relationships>
</file>

<file path=ppt/slides/_rels/slide38.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NULL"/><Relationship Id="rId7" Type="http://schemas.openxmlformats.org/officeDocument/2006/relationships/image" Target="../media/image1.emf"/><Relationship Id="rId1" Type="http://schemas.openxmlformats.org/officeDocument/2006/relationships/slideLayout" Target="../slideLayouts/slideLayout2.xml"/><Relationship Id="rId6" Type="http://schemas.openxmlformats.org/officeDocument/2006/relationships/image" Target="../media/image3.png"/><Relationship Id="rId5" Type="http://schemas.openxmlformats.org/officeDocument/2006/relationships/image" Target="NULL"/><Relationship Id="rId4" Type="http://schemas.openxmlformats.org/officeDocument/2006/relationships/image" Target="NULL"/></Relationships>
</file>

<file path=ppt/slides/_rels/slide7.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BA10D64-5825-914E-8F9B-F0C839EA7D51}"/>
              </a:ext>
            </a:extLst>
          </p:cNvPr>
          <p:cNvSpPr>
            <a:spLocks noGrp="1"/>
          </p:cNvSpPr>
          <p:nvPr>
            <p:ph type="ctrTitle"/>
          </p:nvPr>
        </p:nvSpPr>
        <p:spPr>
          <a:xfrm>
            <a:off x="1701140" y="2911264"/>
            <a:ext cx="8789720" cy="1035471"/>
          </a:xfrm>
        </p:spPr>
        <p:txBody>
          <a:bodyPr>
            <a:normAutofit/>
          </a:bodyPr>
          <a:lstStyle/>
          <a:p>
            <a:r>
              <a:rPr lang="es-ES_tradnl" sz="4800" b="1" dirty="0">
                <a:latin typeface="Garamond" panose="02020404030301010803" pitchFamily="18" charset="0"/>
                <a:cs typeface="Arial" panose="020B0604020202020204" pitchFamily="34" charset="0"/>
              </a:rPr>
              <a:t>Organización Industrial</a:t>
            </a:r>
          </a:p>
        </p:txBody>
      </p:sp>
      <p:sp>
        <p:nvSpPr>
          <p:cNvPr id="3" name="Subtítulo 2">
            <a:extLst>
              <a:ext uri="{FF2B5EF4-FFF2-40B4-BE49-F238E27FC236}">
                <a16:creationId xmlns:a16="http://schemas.microsoft.com/office/drawing/2014/main" id="{6D45255F-1551-E84C-BD55-C9971687BE71}"/>
              </a:ext>
            </a:extLst>
          </p:cNvPr>
          <p:cNvSpPr>
            <a:spLocks noGrp="1"/>
          </p:cNvSpPr>
          <p:nvPr>
            <p:ph type="subTitle" idx="1"/>
          </p:nvPr>
        </p:nvSpPr>
        <p:spPr>
          <a:xfrm>
            <a:off x="2599459" y="4379811"/>
            <a:ext cx="6993082" cy="2207989"/>
          </a:xfrm>
        </p:spPr>
        <p:txBody>
          <a:bodyPr>
            <a:normAutofit/>
          </a:bodyPr>
          <a:lstStyle/>
          <a:p>
            <a:r>
              <a:rPr lang="es-ES_tradnl" dirty="0">
                <a:latin typeface="Garamond" panose="02020404030301010803" pitchFamily="18" charset="0"/>
                <a:cs typeface="Arial" panose="020B0604020202020204" pitchFamily="34" charset="0"/>
              </a:rPr>
              <a:t>ICM-323 Ingeniería Comercial</a:t>
            </a:r>
          </a:p>
          <a:p>
            <a:r>
              <a:rPr lang="es-ES_tradnl" dirty="0">
                <a:latin typeface="Garamond" panose="02020404030301010803" pitchFamily="18" charset="0"/>
                <a:cs typeface="Arial" panose="020B0604020202020204" pitchFamily="34" charset="0"/>
              </a:rPr>
              <a:t>Unidad III - Clase 1: </a:t>
            </a:r>
          </a:p>
          <a:p>
            <a:r>
              <a:rPr lang="es-ES_tradnl" dirty="0">
                <a:latin typeface="Garamond" panose="02020404030301010803" pitchFamily="18" charset="0"/>
                <a:cs typeface="Arial" panose="020B0604020202020204" pitchFamily="34" charset="0"/>
              </a:rPr>
              <a:t>Discriminación de Precios</a:t>
            </a:r>
          </a:p>
          <a:p>
            <a:r>
              <a:rPr lang="es-ES_tradnl" sz="1800" b="1" dirty="0">
                <a:latin typeface="Garamond" panose="02020404030301010803" pitchFamily="18" charset="0"/>
                <a:cs typeface="Arial" panose="020B0604020202020204" pitchFamily="34" charset="0"/>
              </a:rPr>
              <a:t>Erik Muñoz Henríquez</a:t>
            </a:r>
          </a:p>
        </p:txBody>
      </p:sp>
      <p:pic>
        <p:nvPicPr>
          <p:cNvPr id="4" name="Imagen 3">
            <a:extLst>
              <a:ext uri="{FF2B5EF4-FFF2-40B4-BE49-F238E27FC236}">
                <a16:creationId xmlns:a16="http://schemas.microsoft.com/office/drawing/2014/main" id="{F10FE0F1-B94B-4948-9697-E5D843A651CF}"/>
              </a:ext>
            </a:extLst>
          </p:cNvPr>
          <p:cNvPicPr>
            <a:picLocks noChangeAspect="1"/>
          </p:cNvPicPr>
          <p:nvPr/>
        </p:nvPicPr>
        <p:blipFill>
          <a:blip r:embed="rId3"/>
          <a:stretch>
            <a:fillRect/>
          </a:stretch>
        </p:blipFill>
        <p:spPr>
          <a:xfrm rot="5400000">
            <a:off x="-3388632" y="3353007"/>
            <a:ext cx="6858000" cy="151986"/>
          </a:xfrm>
          <a:prstGeom prst="rect">
            <a:avLst/>
          </a:prstGeom>
        </p:spPr>
      </p:pic>
      <p:pic>
        <p:nvPicPr>
          <p:cNvPr id="5" name="Imagen 4" descr="logo ucm nuevo vectorizado.pdf">
            <a:extLst>
              <a:ext uri="{FF2B5EF4-FFF2-40B4-BE49-F238E27FC236}">
                <a16:creationId xmlns:a16="http://schemas.microsoft.com/office/drawing/2014/main" id="{C817DD40-712E-D24E-84B5-956852943422}"/>
              </a:ext>
            </a:extLst>
          </p:cNvPr>
          <p:cNvPicPr>
            <a:picLocks noChangeAspect="1"/>
          </p:cNvPicPr>
          <p:nvPr/>
        </p:nvPicPr>
        <p:blipFill rotWithShape="1">
          <a:blip r:embed="rId4">
            <a:extLst>
              <a:ext uri="{28A0092B-C50C-407E-A947-70E740481C1C}">
                <a14:useLocalDpi xmlns:a14="http://schemas.microsoft.com/office/drawing/2010/main" val="0"/>
              </a:ext>
            </a:extLst>
          </a:blip>
          <a:srcRect l="12577" t="15438" r="10727" b="19478"/>
          <a:stretch/>
        </p:blipFill>
        <p:spPr>
          <a:xfrm>
            <a:off x="4427390" y="967068"/>
            <a:ext cx="3337220" cy="1300699"/>
          </a:xfrm>
          <a:prstGeom prst="rect">
            <a:avLst/>
          </a:prstGeom>
        </p:spPr>
      </p:pic>
      <p:pic>
        <p:nvPicPr>
          <p:cNvPr id="6" name="Imagen 5">
            <a:extLst>
              <a:ext uri="{FF2B5EF4-FFF2-40B4-BE49-F238E27FC236}">
                <a16:creationId xmlns:a16="http://schemas.microsoft.com/office/drawing/2014/main" id="{43820E2D-AB1E-ABAC-C46C-AE887681D040}"/>
              </a:ext>
            </a:extLst>
          </p:cNvPr>
          <p:cNvPicPr>
            <a:picLocks noChangeAspect="1"/>
          </p:cNvPicPr>
          <p:nvPr/>
        </p:nvPicPr>
        <p:blipFill>
          <a:blip r:embed="rId3"/>
          <a:stretch>
            <a:fillRect/>
          </a:stretch>
        </p:blipFill>
        <p:spPr>
          <a:xfrm rot="16200000">
            <a:off x="-3234636" y="3344838"/>
            <a:ext cx="6849135" cy="151789"/>
          </a:xfrm>
          <a:prstGeom prst="rect">
            <a:avLst/>
          </a:prstGeom>
        </p:spPr>
      </p:pic>
    </p:spTree>
    <p:extLst>
      <p:ext uri="{BB962C8B-B14F-4D97-AF65-F5344CB8AC3E}">
        <p14:creationId xmlns:p14="http://schemas.microsoft.com/office/powerpoint/2010/main" val="194338965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Marcador de contenido 2">
            <a:extLst>
              <a:ext uri="{FF2B5EF4-FFF2-40B4-BE49-F238E27FC236}">
                <a16:creationId xmlns:a16="http://schemas.microsoft.com/office/drawing/2014/main" id="{01619F3C-05A7-C2B2-E01C-7EB74CF94FD7}"/>
              </a:ext>
            </a:extLst>
          </p:cNvPr>
          <p:cNvSpPr>
            <a:spLocks noGrp="1"/>
          </p:cNvSpPr>
          <p:nvPr>
            <p:ph idx="1"/>
          </p:nvPr>
        </p:nvSpPr>
        <p:spPr>
          <a:xfrm>
            <a:off x="838200" y="1825625"/>
            <a:ext cx="10515600" cy="4351338"/>
          </a:xfrm>
        </p:spPr>
        <p:txBody>
          <a:bodyPr>
            <a:normAutofit/>
          </a:bodyPr>
          <a:lstStyle/>
          <a:p>
            <a:pPr marL="0" indent="0" algn="just">
              <a:spcBef>
                <a:spcPts val="816"/>
              </a:spcBef>
              <a:buClr>
                <a:srgbClr val="00B0F0"/>
              </a:buClr>
              <a:buSzPct val="90000"/>
              <a:buNone/>
            </a:pPr>
            <a:r>
              <a:rPr lang="es-ES_tradnl" altLang="es-CL" sz="2400" dirty="0">
                <a:latin typeface="Garamond" panose="02020404030301010803" pitchFamily="18" charset="0"/>
              </a:rPr>
              <a:t>Ejemplos de discriminación de precios imperfecta donde el vendedor posee la habilidad de dividir el mercado hasta cierto punto y cobrar precios diferentes por los mismos productos:</a:t>
            </a:r>
          </a:p>
          <a:p>
            <a:pPr algn="just">
              <a:spcBef>
                <a:spcPts val="816"/>
              </a:spcBef>
              <a:buClr>
                <a:srgbClr val="00B0F0"/>
              </a:buClr>
              <a:buSzPct val="90000"/>
              <a:buFont typeface="Wingdings" pitchFamily="2" charset="2"/>
              <a:buChar char="§"/>
            </a:pPr>
            <a:r>
              <a:rPr lang="es-ES_tradnl" altLang="es-CL" sz="2400" dirty="0">
                <a:latin typeface="Garamond" panose="02020404030301010803" pitchFamily="18" charset="0"/>
              </a:rPr>
              <a:t>Abogados, médicos, contables.</a:t>
            </a:r>
          </a:p>
          <a:p>
            <a:pPr algn="just">
              <a:spcBef>
                <a:spcPts val="816"/>
              </a:spcBef>
              <a:buClr>
                <a:srgbClr val="00B0F0"/>
              </a:buClr>
              <a:buSzPct val="90000"/>
              <a:buFont typeface="Wingdings" pitchFamily="2" charset="2"/>
              <a:buChar char="§"/>
            </a:pPr>
            <a:r>
              <a:rPr lang="es-ES_tradnl" altLang="es-CL" sz="2400" dirty="0">
                <a:latin typeface="Garamond" panose="02020404030301010803" pitchFamily="18" charset="0"/>
              </a:rPr>
              <a:t>Vendedores de automóviles (margen de beneficios del 15%).</a:t>
            </a:r>
          </a:p>
          <a:p>
            <a:pPr algn="just">
              <a:spcBef>
                <a:spcPts val="816"/>
              </a:spcBef>
              <a:buClr>
                <a:srgbClr val="00B0F0"/>
              </a:buClr>
              <a:buSzPct val="90000"/>
              <a:buFont typeface="Wingdings" pitchFamily="2" charset="2"/>
              <a:buChar char="§"/>
            </a:pPr>
            <a:r>
              <a:rPr lang="es-ES_tradnl" altLang="es-CL" sz="2400" dirty="0">
                <a:latin typeface="Garamond" panose="02020404030301010803" pitchFamily="18" charset="0"/>
              </a:rPr>
              <a:t>Escuelas y universidades</a:t>
            </a:r>
          </a:p>
        </p:txBody>
      </p:sp>
      <p:sp>
        <p:nvSpPr>
          <p:cNvPr id="2" name="Título 1">
            <a:extLst>
              <a:ext uri="{FF2B5EF4-FFF2-40B4-BE49-F238E27FC236}">
                <a16:creationId xmlns:a16="http://schemas.microsoft.com/office/drawing/2014/main" id="{E19B0366-B745-7E4D-A3D2-002BE73A3CB4}"/>
              </a:ext>
            </a:extLst>
          </p:cNvPr>
          <p:cNvSpPr>
            <a:spLocks noGrp="1"/>
          </p:cNvSpPr>
          <p:nvPr>
            <p:ph type="title"/>
          </p:nvPr>
        </p:nvSpPr>
        <p:spPr/>
        <p:txBody>
          <a:bodyPr>
            <a:normAutofit/>
          </a:bodyPr>
          <a:lstStyle/>
          <a:p>
            <a:r>
              <a:rPr lang="es-ES_tradnl" sz="3600" b="1" dirty="0">
                <a:solidFill>
                  <a:srgbClr val="002060"/>
                </a:solidFill>
                <a:latin typeface="Garamond" panose="02020404030301010803" pitchFamily="18" charset="0"/>
                <a:cs typeface="Arial" panose="020B0604020202020204" pitchFamily="34" charset="0"/>
              </a:rPr>
              <a:t>Discriminación de Primer Grado</a:t>
            </a:r>
          </a:p>
        </p:txBody>
      </p:sp>
      <p:pic>
        <p:nvPicPr>
          <p:cNvPr id="3" name="Imagen 2">
            <a:extLst>
              <a:ext uri="{FF2B5EF4-FFF2-40B4-BE49-F238E27FC236}">
                <a16:creationId xmlns:a16="http://schemas.microsoft.com/office/drawing/2014/main" id="{ADE2A32B-BE9F-9DFB-2239-187A101960F7}"/>
              </a:ext>
            </a:extLst>
          </p:cNvPr>
          <p:cNvPicPr>
            <a:picLocks noChangeAspect="1"/>
          </p:cNvPicPr>
          <p:nvPr/>
        </p:nvPicPr>
        <p:blipFill>
          <a:blip r:embed="rId2"/>
          <a:stretch>
            <a:fillRect/>
          </a:stretch>
        </p:blipFill>
        <p:spPr>
          <a:xfrm rot="5400000">
            <a:off x="-3372431" y="3349108"/>
            <a:ext cx="6876000" cy="152385"/>
          </a:xfrm>
          <a:prstGeom prst="rect">
            <a:avLst/>
          </a:prstGeom>
        </p:spPr>
      </p:pic>
      <p:pic>
        <p:nvPicPr>
          <p:cNvPr id="5" name="Imagen 4">
            <a:extLst>
              <a:ext uri="{FF2B5EF4-FFF2-40B4-BE49-F238E27FC236}">
                <a16:creationId xmlns:a16="http://schemas.microsoft.com/office/drawing/2014/main" id="{F53CE360-F768-7016-6317-62BCCC7E4B00}"/>
              </a:ext>
            </a:extLst>
          </p:cNvPr>
          <p:cNvPicPr>
            <a:picLocks noChangeAspect="1"/>
          </p:cNvPicPr>
          <p:nvPr/>
        </p:nvPicPr>
        <p:blipFill>
          <a:blip r:embed="rId2"/>
          <a:stretch>
            <a:fillRect/>
          </a:stretch>
        </p:blipFill>
        <p:spPr>
          <a:xfrm rot="16200000">
            <a:off x="-3220046" y="3352275"/>
            <a:ext cx="6876000" cy="152384"/>
          </a:xfrm>
          <a:prstGeom prst="rect">
            <a:avLst/>
          </a:prstGeom>
        </p:spPr>
      </p:pic>
    </p:spTree>
    <p:extLst>
      <p:ext uri="{BB962C8B-B14F-4D97-AF65-F5344CB8AC3E}">
        <p14:creationId xmlns:p14="http://schemas.microsoft.com/office/powerpoint/2010/main" val="313592969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19B0366-B745-7E4D-A3D2-002BE73A3CB4}"/>
              </a:ext>
            </a:extLst>
          </p:cNvPr>
          <p:cNvSpPr>
            <a:spLocks noGrp="1"/>
          </p:cNvSpPr>
          <p:nvPr>
            <p:ph type="title"/>
          </p:nvPr>
        </p:nvSpPr>
        <p:spPr/>
        <p:txBody>
          <a:bodyPr>
            <a:normAutofit/>
          </a:bodyPr>
          <a:lstStyle/>
          <a:p>
            <a:r>
              <a:rPr lang="es-ES_tradnl" sz="3600" b="1" dirty="0">
                <a:latin typeface="Garamond" panose="02020404030301010803" pitchFamily="18" charset="0"/>
                <a:cs typeface="Arial" panose="020B0604020202020204" pitchFamily="34" charset="0"/>
              </a:rPr>
              <a:t>Discriminación de Primer Grado</a:t>
            </a:r>
          </a:p>
        </p:txBody>
      </p:sp>
      <p:sp>
        <p:nvSpPr>
          <p:cNvPr id="6" name="Line 3">
            <a:extLst>
              <a:ext uri="{FF2B5EF4-FFF2-40B4-BE49-F238E27FC236}">
                <a16:creationId xmlns:a16="http://schemas.microsoft.com/office/drawing/2014/main" id="{8A5F1584-18FC-A3E2-88F9-49F2F3973E8D}"/>
              </a:ext>
            </a:extLst>
          </p:cNvPr>
          <p:cNvSpPr>
            <a:spLocks noChangeShapeType="1"/>
          </p:cNvSpPr>
          <p:nvPr/>
        </p:nvSpPr>
        <p:spPr bwMode="auto">
          <a:xfrm>
            <a:off x="3927396" y="2109788"/>
            <a:ext cx="0" cy="3733800"/>
          </a:xfrm>
          <a:prstGeom prst="line">
            <a:avLst/>
          </a:prstGeom>
          <a:noFill/>
          <a:ln w="9525">
            <a:solidFill>
              <a:schemeClr val="tx1"/>
            </a:solidFill>
            <a:round/>
            <a:headEnd type="triangle" w="med" len="med"/>
            <a:tailEnd/>
          </a:ln>
          <a:extLst>
            <a:ext uri="{909E8E84-426E-40DD-AFC4-6F175D3DCCD1}">
              <a14:hiddenFill xmlns:a14="http://schemas.microsoft.com/office/drawing/2010/main">
                <a:noFill/>
              </a14:hiddenFill>
            </a:ext>
          </a:extLst>
        </p:spPr>
        <p:txBody>
          <a:bodyPr wrap="none" anchor="ctr"/>
          <a:lstStyle/>
          <a:p>
            <a:endParaRPr lang="es-CL"/>
          </a:p>
        </p:txBody>
      </p:sp>
      <p:sp>
        <p:nvSpPr>
          <p:cNvPr id="7" name="Line 4">
            <a:extLst>
              <a:ext uri="{FF2B5EF4-FFF2-40B4-BE49-F238E27FC236}">
                <a16:creationId xmlns:a16="http://schemas.microsoft.com/office/drawing/2014/main" id="{B93ACBF5-5A93-44AA-63C9-4D054B9C031D}"/>
              </a:ext>
            </a:extLst>
          </p:cNvPr>
          <p:cNvSpPr>
            <a:spLocks noChangeShapeType="1"/>
          </p:cNvSpPr>
          <p:nvPr/>
        </p:nvSpPr>
        <p:spPr bwMode="auto">
          <a:xfrm>
            <a:off x="3913109" y="5854700"/>
            <a:ext cx="4572000"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s-CL"/>
          </a:p>
        </p:txBody>
      </p:sp>
      <p:sp>
        <p:nvSpPr>
          <p:cNvPr id="8" name="Text Box 5">
            <a:extLst>
              <a:ext uri="{FF2B5EF4-FFF2-40B4-BE49-F238E27FC236}">
                <a16:creationId xmlns:a16="http://schemas.microsoft.com/office/drawing/2014/main" id="{D506F00A-0CDF-EEE6-C480-DFAEA6B5686F}"/>
              </a:ext>
            </a:extLst>
          </p:cNvPr>
          <p:cNvSpPr txBox="1">
            <a:spLocks noChangeArrowheads="1"/>
          </p:cNvSpPr>
          <p:nvPr/>
        </p:nvSpPr>
        <p:spPr bwMode="auto">
          <a:xfrm>
            <a:off x="3438030" y="1719024"/>
            <a:ext cx="338554"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s-CL" b="1" dirty="0"/>
              <a:t>P</a:t>
            </a:r>
            <a:endParaRPr lang="en-US" altLang="es-CL" dirty="0"/>
          </a:p>
        </p:txBody>
      </p:sp>
      <p:sp>
        <p:nvSpPr>
          <p:cNvPr id="9" name="Text Box 6">
            <a:extLst>
              <a:ext uri="{FF2B5EF4-FFF2-40B4-BE49-F238E27FC236}">
                <a16:creationId xmlns:a16="http://schemas.microsoft.com/office/drawing/2014/main" id="{BDFC4024-4D5C-7EA1-EC81-2F84FDF8E942}"/>
              </a:ext>
            </a:extLst>
          </p:cNvPr>
          <p:cNvSpPr txBox="1">
            <a:spLocks noChangeArrowheads="1"/>
          </p:cNvSpPr>
          <p:nvPr/>
        </p:nvSpPr>
        <p:spPr bwMode="auto">
          <a:xfrm>
            <a:off x="8346996" y="5943600"/>
            <a:ext cx="364202"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s-CL" b="1" dirty="0"/>
              <a:t>Q</a:t>
            </a:r>
            <a:endParaRPr lang="en-US" altLang="es-CL" dirty="0"/>
          </a:p>
        </p:txBody>
      </p:sp>
      <p:sp>
        <p:nvSpPr>
          <p:cNvPr id="11" name="Text Box 7">
            <a:extLst>
              <a:ext uri="{FF2B5EF4-FFF2-40B4-BE49-F238E27FC236}">
                <a16:creationId xmlns:a16="http://schemas.microsoft.com/office/drawing/2014/main" id="{F5780D44-2EAB-A7E7-310D-6662993F630D}"/>
              </a:ext>
            </a:extLst>
          </p:cNvPr>
          <p:cNvSpPr txBox="1">
            <a:spLocks noChangeArrowheads="1"/>
          </p:cNvSpPr>
          <p:nvPr/>
        </p:nvSpPr>
        <p:spPr bwMode="auto">
          <a:xfrm>
            <a:off x="7113509" y="5383213"/>
            <a:ext cx="3492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s-CL"/>
              <a:t>D</a:t>
            </a:r>
          </a:p>
        </p:txBody>
      </p:sp>
      <p:sp>
        <p:nvSpPr>
          <p:cNvPr id="12" name="Text Box 8">
            <a:extLst>
              <a:ext uri="{FF2B5EF4-FFF2-40B4-BE49-F238E27FC236}">
                <a16:creationId xmlns:a16="http://schemas.microsoft.com/office/drawing/2014/main" id="{F2BEE675-5DD9-5B42-DE45-657BF237D4F7}"/>
              </a:ext>
            </a:extLst>
          </p:cNvPr>
          <p:cNvSpPr txBox="1">
            <a:spLocks noChangeArrowheads="1"/>
          </p:cNvSpPr>
          <p:nvPr/>
        </p:nvSpPr>
        <p:spPr bwMode="auto">
          <a:xfrm>
            <a:off x="3363834" y="2514600"/>
            <a:ext cx="4127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s-CL"/>
              <a:t>10</a:t>
            </a:r>
          </a:p>
        </p:txBody>
      </p:sp>
      <p:sp>
        <p:nvSpPr>
          <p:cNvPr id="13" name="Text Box 9">
            <a:extLst>
              <a:ext uri="{FF2B5EF4-FFF2-40B4-BE49-F238E27FC236}">
                <a16:creationId xmlns:a16="http://schemas.microsoft.com/office/drawing/2014/main" id="{9AF41B61-54F0-15B7-B81F-E70C7A460CF2}"/>
              </a:ext>
            </a:extLst>
          </p:cNvPr>
          <p:cNvSpPr txBox="1">
            <a:spLocks noChangeArrowheads="1"/>
          </p:cNvSpPr>
          <p:nvPr/>
        </p:nvSpPr>
        <p:spPr bwMode="auto">
          <a:xfrm>
            <a:off x="3440034" y="3138488"/>
            <a:ext cx="2984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s-CL"/>
              <a:t>8</a:t>
            </a:r>
          </a:p>
        </p:txBody>
      </p:sp>
      <p:sp>
        <p:nvSpPr>
          <p:cNvPr id="14" name="Text Box 10">
            <a:extLst>
              <a:ext uri="{FF2B5EF4-FFF2-40B4-BE49-F238E27FC236}">
                <a16:creationId xmlns:a16="http://schemas.microsoft.com/office/drawing/2014/main" id="{79CA2234-9B2F-AC77-28F5-C87CB4667A8D}"/>
              </a:ext>
            </a:extLst>
          </p:cNvPr>
          <p:cNvSpPr txBox="1">
            <a:spLocks noChangeArrowheads="1"/>
          </p:cNvSpPr>
          <p:nvPr/>
        </p:nvSpPr>
        <p:spPr bwMode="auto">
          <a:xfrm>
            <a:off x="3438446" y="3748088"/>
            <a:ext cx="2984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s-CL"/>
              <a:t>6</a:t>
            </a:r>
          </a:p>
        </p:txBody>
      </p:sp>
      <p:sp>
        <p:nvSpPr>
          <p:cNvPr id="15" name="Text Box 11">
            <a:extLst>
              <a:ext uri="{FF2B5EF4-FFF2-40B4-BE49-F238E27FC236}">
                <a16:creationId xmlns:a16="http://schemas.microsoft.com/office/drawing/2014/main" id="{A7CAD120-6E8E-F039-161D-A626B9100D5C}"/>
              </a:ext>
            </a:extLst>
          </p:cNvPr>
          <p:cNvSpPr txBox="1">
            <a:spLocks noChangeArrowheads="1"/>
          </p:cNvSpPr>
          <p:nvPr/>
        </p:nvSpPr>
        <p:spPr bwMode="auto">
          <a:xfrm>
            <a:off x="3440034" y="4357688"/>
            <a:ext cx="2984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s-CL"/>
              <a:t>4</a:t>
            </a:r>
          </a:p>
        </p:txBody>
      </p:sp>
      <p:sp>
        <p:nvSpPr>
          <p:cNvPr id="16" name="Text Box 12">
            <a:extLst>
              <a:ext uri="{FF2B5EF4-FFF2-40B4-BE49-F238E27FC236}">
                <a16:creationId xmlns:a16="http://schemas.microsoft.com/office/drawing/2014/main" id="{092314AC-D634-3ED3-AF2B-30381C7A0270}"/>
              </a:ext>
            </a:extLst>
          </p:cNvPr>
          <p:cNvSpPr txBox="1">
            <a:spLocks noChangeArrowheads="1"/>
          </p:cNvSpPr>
          <p:nvPr/>
        </p:nvSpPr>
        <p:spPr bwMode="auto">
          <a:xfrm>
            <a:off x="3455909" y="4953000"/>
            <a:ext cx="2984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s-CL"/>
              <a:t>2</a:t>
            </a:r>
          </a:p>
        </p:txBody>
      </p:sp>
      <p:sp>
        <p:nvSpPr>
          <p:cNvPr id="17" name="Text Box 13">
            <a:extLst>
              <a:ext uri="{FF2B5EF4-FFF2-40B4-BE49-F238E27FC236}">
                <a16:creationId xmlns:a16="http://schemas.microsoft.com/office/drawing/2014/main" id="{EC311AAB-5005-499D-2493-0A562ECA22C8}"/>
              </a:ext>
            </a:extLst>
          </p:cNvPr>
          <p:cNvSpPr txBox="1">
            <a:spLocks noChangeArrowheads="1"/>
          </p:cNvSpPr>
          <p:nvPr/>
        </p:nvSpPr>
        <p:spPr bwMode="auto">
          <a:xfrm>
            <a:off x="4356021" y="5894388"/>
            <a:ext cx="342900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en-US" altLang="es-CL"/>
              <a:t>1          2          3         4            5</a:t>
            </a:r>
          </a:p>
        </p:txBody>
      </p:sp>
      <p:sp>
        <p:nvSpPr>
          <p:cNvPr id="18" name="AutoShape 19">
            <a:extLst>
              <a:ext uri="{FF2B5EF4-FFF2-40B4-BE49-F238E27FC236}">
                <a16:creationId xmlns:a16="http://schemas.microsoft.com/office/drawing/2014/main" id="{110283DA-70DA-4BFE-A2A0-56C861BFD90D}"/>
              </a:ext>
            </a:extLst>
          </p:cNvPr>
          <p:cNvSpPr>
            <a:spLocks noChangeArrowheads="1"/>
          </p:cNvSpPr>
          <p:nvPr/>
        </p:nvSpPr>
        <p:spPr bwMode="auto">
          <a:xfrm>
            <a:off x="5832396" y="1447800"/>
            <a:ext cx="3048000" cy="2590800"/>
          </a:xfrm>
          <a:prstGeom prst="rtTriangle">
            <a:avLst/>
          </a:prstGeom>
          <a:solidFill>
            <a:srgbClr val="008000"/>
          </a:solidFill>
          <a:ln w="9525">
            <a:solidFill>
              <a:schemeClr val="tx1"/>
            </a:solidFill>
            <a:miter lim="800000"/>
            <a:headEnd/>
            <a:tailEnd/>
          </a:ln>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endParaRPr lang="en-US" altLang="es-CL"/>
          </a:p>
        </p:txBody>
      </p:sp>
      <mc:AlternateContent xmlns:mc="http://schemas.openxmlformats.org/markup-compatibility/2006" xmlns:a14="http://schemas.microsoft.com/office/drawing/2010/main">
        <mc:Choice Requires="a14">
          <p:sp>
            <p:nvSpPr>
              <p:cNvPr id="19" name="Text Box 20">
                <a:extLst>
                  <a:ext uri="{FF2B5EF4-FFF2-40B4-BE49-F238E27FC236}">
                    <a16:creationId xmlns:a16="http://schemas.microsoft.com/office/drawing/2014/main" id="{93D3D8CA-C670-D49A-60DB-EE7EA3DEDDEE}"/>
                  </a:ext>
                </a:extLst>
              </p:cNvPr>
              <p:cNvSpPr txBox="1">
                <a:spLocks noChangeArrowheads="1"/>
              </p:cNvSpPr>
              <p:nvPr/>
            </p:nvSpPr>
            <p:spPr bwMode="auto">
              <a:xfrm>
                <a:off x="5794296" y="2893532"/>
                <a:ext cx="1960563" cy="535468"/>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s-CL" sz="2000" b="1" dirty="0">
                    <a:latin typeface="Garamond" panose="02020404030301010803" pitchFamily="18" charset="0"/>
                  </a:rPr>
                  <a:t> </a:t>
                </a:r>
                <a14:m>
                  <m:oMath xmlns:m="http://schemas.openxmlformats.org/officeDocument/2006/math">
                    <m:r>
                      <a:rPr lang="en-US" altLang="es-CL" sz="2000" b="1" i="1" smtClean="0">
                        <a:latin typeface="Cambria Math" panose="02040503050406030204" pitchFamily="18" charset="0"/>
                        <a:ea typeface="Cambria Math" panose="02040503050406030204" pitchFamily="18" charset="0"/>
                      </a:rPr>
                      <m:t>𝝅</m:t>
                    </m:r>
                    <m:r>
                      <a:rPr lang="es-ES" altLang="es-CL" sz="2000" b="1" i="1" smtClean="0">
                        <a:latin typeface="Cambria Math" panose="02040503050406030204" pitchFamily="18" charset="0"/>
                        <a:ea typeface="Cambria Math" panose="02040503050406030204" pitchFamily="18" charset="0"/>
                      </a:rPr>
                      <m:t>=</m:t>
                    </m:r>
                    <m:f>
                      <m:fPr>
                        <m:ctrlPr>
                          <a:rPr lang="es-ES" altLang="es-CL" sz="2000" b="1" i="1" smtClean="0">
                            <a:latin typeface="Cambria Math" panose="02040503050406030204" pitchFamily="18" charset="0"/>
                            <a:ea typeface="Cambria Math" panose="02040503050406030204" pitchFamily="18" charset="0"/>
                          </a:rPr>
                        </m:ctrlPr>
                      </m:fPr>
                      <m:num>
                        <m:r>
                          <a:rPr lang="es-ES" altLang="es-CL" sz="2000" b="1" i="1" smtClean="0">
                            <a:latin typeface="Cambria Math" panose="02040503050406030204" pitchFamily="18" charset="0"/>
                            <a:ea typeface="Cambria Math" panose="02040503050406030204" pitchFamily="18" charset="0"/>
                          </a:rPr>
                          <m:t>𝟖</m:t>
                        </m:r>
                        <m:r>
                          <a:rPr lang="es-ES" altLang="es-CL" sz="2000" b="1" i="1" smtClean="0">
                            <a:latin typeface="Cambria Math" panose="02040503050406030204" pitchFamily="18" charset="0"/>
                            <a:ea typeface="Cambria Math" panose="02040503050406030204" pitchFamily="18" charset="0"/>
                          </a:rPr>
                          <m:t>∗</m:t>
                        </m:r>
                        <m:r>
                          <a:rPr lang="es-ES" altLang="es-CL" sz="2000" b="1" i="1" smtClean="0">
                            <a:latin typeface="Cambria Math" panose="02040503050406030204" pitchFamily="18" charset="0"/>
                            <a:ea typeface="Cambria Math" panose="02040503050406030204" pitchFamily="18" charset="0"/>
                          </a:rPr>
                          <m:t>𝟒</m:t>
                        </m:r>
                      </m:num>
                      <m:den>
                        <m:r>
                          <a:rPr lang="es-ES" altLang="es-CL" sz="2000" b="1" i="1" smtClean="0">
                            <a:latin typeface="Cambria Math" panose="02040503050406030204" pitchFamily="18" charset="0"/>
                            <a:ea typeface="Cambria Math" panose="02040503050406030204" pitchFamily="18" charset="0"/>
                          </a:rPr>
                          <m:t>𝟐</m:t>
                        </m:r>
                      </m:den>
                    </m:f>
                    <m:r>
                      <a:rPr lang="es-ES" altLang="es-CL" sz="2000" b="1" i="1" smtClean="0">
                        <a:latin typeface="Cambria Math" panose="02040503050406030204" pitchFamily="18" charset="0"/>
                        <a:ea typeface="Cambria Math" panose="02040503050406030204" pitchFamily="18" charset="0"/>
                      </a:rPr>
                      <m:t>=</m:t>
                    </m:r>
                    <m:r>
                      <a:rPr lang="es-ES" altLang="es-CL" sz="2000" b="1" i="1" smtClean="0">
                        <a:latin typeface="Cambria Math" panose="02040503050406030204" pitchFamily="18" charset="0"/>
                        <a:ea typeface="Cambria Math" panose="02040503050406030204" pitchFamily="18" charset="0"/>
                      </a:rPr>
                      <m:t>𝟏𝟔</m:t>
                    </m:r>
                  </m:oMath>
                </a14:m>
                <a:endParaRPr lang="en-US" altLang="es-CL" dirty="0"/>
              </a:p>
            </p:txBody>
          </p:sp>
        </mc:Choice>
        <mc:Fallback xmlns="">
          <p:sp>
            <p:nvSpPr>
              <p:cNvPr id="19" name="Text Box 20">
                <a:extLst>
                  <a:ext uri="{FF2B5EF4-FFF2-40B4-BE49-F238E27FC236}">
                    <a16:creationId xmlns:a16="http://schemas.microsoft.com/office/drawing/2014/main" id="{93D3D8CA-C670-D49A-60DB-EE7EA3DEDDEE}"/>
                  </a:ext>
                </a:extLst>
              </p:cNvPr>
              <p:cNvSpPr txBox="1">
                <a:spLocks noRot="1" noChangeAspect="1" noMove="1" noResize="1" noEditPoints="1" noAdjustHandles="1" noChangeArrowheads="1" noChangeShapeType="1" noTextEdit="1"/>
              </p:cNvSpPr>
              <p:nvPr/>
            </p:nvSpPr>
            <p:spPr bwMode="auto">
              <a:xfrm>
                <a:off x="5794296" y="2893532"/>
                <a:ext cx="1960563" cy="535468"/>
              </a:xfrm>
              <a:prstGeom prst="rect">
                <a:avLst/>
              </a:prstGeom>
              <a:blipFill>
                <a:blip r:embed="rId3"/>
                <a:stretch>
                  <a:fillRect/>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s-CL">
                    <a:noFill/>
                  </a:rPr>
                  <a:t> </a:t>
                </a:r>
              </a:p>
            </p:txBody>
          </p:sp>
        </mc:Fallback>
      </mc:AlternateContent>
      <p:grpSp>
        <p:nvGrpSpPr>
          <p:cNvPr id="20" name="Group 21">
            <a:extLst>
              <a:ext uri="{FF2B5EF4-FFF2-40B4-BE49-F238E27FC236}">
                <a16:creationId xmlns:a16="http://schemas.microsoft.com/office/drawing/2014/main" id="{E0C196A7-554C-8DD9-F246-0DA085C1A13C}"/>
              </a:ext>
            </a:extLst>
          </p:cNvPr>
          <p:cNvGrpSpPr>
            <a:grpSpLocks/>
          </p:cNvGrpSpPr>
          <p:nvPr/>
        </p:nvGrpSpPr>
        <p:grpSpPr bwMode="auto">
          <a:xfrm>
            <a:off x="3919459" y="2744789"/>
            <a:ext cx="309562" cy="3095626"/>
            <a:chOff x="1636" y="1456"/>
            <a:chExt cx="195" cy="1950"/>
          </a:xfrm>
        </p:grpSpPr>
        <p:sp>
          <p:nvSpPr>
            <p:cNvPr id="21" name="Freeform 22">
              <a:extLst>
                <a:ext uri="{FF2B5EF4-FFF2-40B4-BE49-F238E27FC236}">
                  <a16:creationId xmlns:a16="http://schemas.microsoft.com/office/drawing/2014/main" id="{1272A28C-78C4-3CD7-A763-424425911D72}"/>
                </a:ext>
              </a:extLst>
            </p:cNvPr>
            <p:cNvSpPr>
              <a:spLocks noChangeAspect="1"/>
            </p:cNvSpPr>
            <p:nvPr/>
          </p:nvSpPr>
          <p:spPr bwMode="auto">
            <a:xfrm>
              <a:off x="1640" y="1456"/>
              <a:ext cx="190" cy="363"/>
            </a:xfrm>
            <a:custGeom>
              <a:avLst/>
              <a:gdLst>
                <a:gd name="T0" fmla="*/ 0 w 1033"/>
                <a:gd name="T1" fmla="*/ 0 h 1968"/>
                <a:gd name="T2" fmla="*/ 0 w 1033"/>
                <a:gd name="T3" fmla="*/ 0 h 1968"/>
                <a:gd name="T4" fmla="*/ 0 w 1033"/>
                <a:gd name="T5" fmla="*/ 0 h 1968"/>
                <a:gd name="T6" fmla="*/ 0 w 1033"/>
                <a:gd name="T7" fmla="*/ 0 h 1968"/>
                <a:gd name="T8" fmla="*/ 0 w 1033"/>
                <a:gd name="T9" fmla="*/ 0 h 1968"/>
                <a:gd name="T10" fmla="*/ 0 60000 65536"/>
                <a:gd name="T11" fmla="*/ 0 60000 65536"/>
                <a:gd name="T12" fmla="*/ 0 60000 65536"/>
                <a:gd name="T13" fmla="*/ 0 60000 65536"/>
                <a:gd name="T14" fmla="*/ 0 60000 65536"/>
                <a:gd name="T15" fmla="*/ 0 w 1033"/>
                <a:gd name="T16" fmla="*/ 0 h 1968"/>
                <a:gd name="T17" fmla="*/ 1033 w 1033"/>
                <a:gd name="T18" fmla="*/ 1968 h 1968"/>
              </a:gdLst>
              <a:ahLst/>
              <a:cxnLst>
                <a:cxn ang="T10">
                  <a:pos x="T0" y="T1"/>
                </a:cxn>
                <a:cxn ang="T11">
                  <a:pos x="T2" y="T3"/>
                </a:cxn>
                <a:cxn ang="T12">
                  <a:pos x="T4" y="T5"/>
                </a:cxn>
                <a:cxn ang="T13">
                  <a:pos x="T6" y="T7"/>
                </a:cxn>
                <a:cxn ang="T14">
                  <a:pos x="T8" y="T9"/>
                </a:cxn>
              </a:cxnLst>
              <a:rect l="T15" t="T16" r="T17" b="T18"/>
              <a:pathLst>
                <a:path w="1033" h="1968">
                  <a:moveTo>
                    <a:pt x="0" y="0"/>
                  </a:moveTo>
                  <a:lnTo>
                    <a:pt x="1033" y="937"/>
                  </a:lnTo>
                  <a:lnTo>
                    <a:pt x="1033" y="1966"/>
                  </a:lnTo>
                  <a:lnTo>
                    <a:pt x="0" y="1968"/>
                  </a:lnTo>
                  <a:lnTo>
                    <a:pt x="0" y="0"/>
                  </a:lnTo>
                  <a:close/>
                </a:path>
              </a:pathLst>
            </a:custGeom>
            <a:solidFill>
              <a:srgbClr val="008000"/>
            </a:solidFill>
            <a:ln w="12700">
              <a:solidFill>
                <a:srgbClr val="008000"/>
              </a:solidFill>
              <a:round/>
              <a:headEnd/>
              <a:tailEnd/>
            </a:ln>
          </p:spPr>
          <p:txBody>
            <a:bodyPr anchor="ctr">
              <a:spAutoFit/>
            </a:bodyPr>
            <a:lstStyle/>
            <a:p>
              <a:endParaRPr lang="es-CL"/>
            </a:p>
          </p:txBody>
        </p:sp>
        <p:sp>
          <p:nvSpPr>
            <p:cNvPr id="22" name="Rectangle 23">
              <a:extLst>
                <a:ext uri="{FF2B5EF4-FFF2-40B4-BE49-F238E27FC236}">
                  <a16:creationId xmlns:a16="http://schemas.microsoft.com/office/drawing/2014/main" id="{6FCBEA3E-6953-A369-71FE-856D2C597628}"/>
                </a:ext>
              </a:extLst>
            </p:cNvPr>
            <p:cNvSpPr>
              <a:spLocks noChangeArrowheads="1"/>
            </p:cNvSpPr>
            <p:nvPr/>
          </p:nvSpPr>
          <p:spPr bwMode="auto">
            <a:xfrm>
              <a:off x="1636" y="1808"/>
              <a:ext cx="195" cy="1598"/>
            </a:xfrm>
            <a:prstGeom prst="rect">
              <a:avLst/>
            </a:prstGeom>
            <a:solidFill>
              <a:srgbClr val="008000"/>
            </a:solidFill>
            <a:ln w="12700">
              <a:solidFill>
                <a:srgbClr val="008000"/>
              </a:solidFill>
              <a:miter lim="800000"/>
              <a:headEnd/>
              <a:tailEnd/>
            </a:ln>
          </p:spPr>
          <p:txBody>
            <a:bodyPr anchor="ct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s-CL"/>
            </a:p>
          </p:txBody>
        </p:sp>
      </p:grpSp>
      <p:grpSp>
        <p:nvGrpSpPr>
          <p:cNvPr id="23" name="Group 24">
            <a:extLst>
              <a:ext uri="{FF2B5EF4-FFF2-40B4-BE49-F238E27FC236}">
                <a16:creationId xmlns:a16="http://schemas.microsoft.com/office/drawing/2014/main" id="{176DA743-424A-4B7A-9B42-B7F422BD38AB}"/>
              </a:ext>
            </a:extLst>
          </p:cNvPr>
          <p:cNvGrpSpPr>
            <a:grpSpLocks/>
          </p:cNvGrpSpPr>
          <p:nvPr/>
        </p:nvGrpSpPr>
        <p:grpSpPr bwMode="auto">
          <a:xfrm>
            <a:off x="4227434" y="3032126"/>
            <a:ext cx="303212" cy="2806701"/>
            <a:chOff x="1830" y="1637"/>
            <a:chExt cx="191" cy="1768"/>
          </a:xfrm>
        </p:grpSpPr>
        <p:sp>
          <p:nvSpPr>
            <p:cNvPr id="24" name="Freeform 25">
              <a:extLst>
                <a:ext uri="{FF2B5EF4-FFF2-40B4-BE49-F238E27FC236}">
                  <a16:creationId xmlns:a16="http://schemas.microsoft.com/office/drawing/2014/main" id="{7D84825B-347A-D188-AFD8-2BAB69781450}"/>
                </a:ext>
              </a:extLst>
            </p:cNvPr>
            <p:cNvSpPr>
              <a:spLocks noChangeAspect="1"/>
            </p:cNvSpPr>
            <p:nvPr/>
          </p:nvSpPr>
          <p:spPr bwMode="auto">
            <a:xfrm>
              <a:off x="1831" y="1637"/>
              <a:ext cx="190" cy="361"/>
            </a:xfrm>
            <a:custGeom>
              <a:avLst/>
              <a:gdLst>
                <a:gd name="T0" fmla="*/ 0 w 1033"/>
                <a:gd name="T1" fmla="*/ 0 h 1968"/>
                <a:gd name="T2" fmla="*/ 0 w 1033"/>
                <a:gd name="T3" fmla="*/ 0 h 1968"/>
                <a:gd name="T4" fmla="*/ 0 w 1033"/>
                <a:gd name="T5" fmla="*/ 0 h 1968"/>
                <a:gd name="T6" fmla="*/ 0 w 1033"/>
                <a:gd name="T7" fmla="*/ 0 h 1968"/>
                <a:gd name="T8" fmla="*/ 0 w 1033"/>
                <a:gd name="T9" fmla="*/ 0 h 1968"/>
                <a:gd name="T10" fmla="*/ 0 60000 65536"/>
                <a:gd name="T11" fmla="*/ 0 60000 65536"/>
                <a:gd name="T12" fmla="*/ 0 60000 65536"/>
                <a:gd name="T13" fmla="*/ 0 60000 65536"/>
                <a:gd name="T14" fmla="*/ 0 60000 65536"/>
                <a:gd name="T15" fmla="*/ 0 w 1033"/>
                <a:gd name="T16" fmla="*/ 0 h 1968"/>
                <a:gd name="T17" fmla="*/ 1033 w 1033"/>
                <a:gd name="T18" fmla="*/ 1968 h 1968"/>
              </a:gdLst>
              <a:ahLst/>
              <a:cxnLst>
                <a:cxn ang="T10">
                  <a:pos x="T0" y="T1"/>
                </a:cxn>
                <a:cxn ang="T11">
                  <a:pos x="T2" y="T3"/>
                </a:cxn>
                <a:cxn ang="T12">
                  <a:pos x="T4" y="T5"/>
                </a:cxn>
                <a:cxn ang="T13">
                  <a:pos x="T6" y="T7"/>
                </a:cxn>
                <a:cxn ang="T14">
                  <a:pos x="T8" y="T9"/>
                </a:cxn>
              </a:cxnLst>
              <a:rect l="T15" t="T16" r="T17" b="T18"/>
              <a:pathLst>
                <a:path w="1033" h="1968">
                  <a:moveTo>
                    <a:pt x="0" y="0"/>
                  </a:moveTo>
                  <a:lnTo>
                    <a:pt x="1033" y="937"/>
                  </a:lnTo>
                  <a:lnTo>
                    <a:pt x="1033" y="1966"/>
                  </a:lnTo>
                  <a:lnTo>
                    <a:pt x="0" y="1968"/>
                  </a:lnTo>
                  <a:lnTo>
                    <a:pt x="0" y="0"/>
                  </a:lnTo>
                  <a:close/>
                </a:path>
              </a:pathLst>
            </a:custGeom>
            <a:solidFill>
              <a:srgbClr val="008000"/>
            </a:solidFill>
            <a:ln w="12700">
              <a:solidFill>
                <a:srgbClr val="008000"/>
              </a:solidFill>
              <a:round/>
              <a:headEnd/>
              <a:tailEnd/>
            </a:ln>
          </p:spPr>
          <p:txBody>
            <a:bodyPr anchor="ctr">
              <a:spAutoFit/>
            </a:bodyPr>
            <a:lstStyle/>
            <a:p>
              <a:endParaRPr lang="es-CL"/>
            </a:p>
          </p:txBody>
        </p:sp>
        <p:sp>
          <p:nvSpPr>
            <p:cNvPr id="25" name="Rectangle 26">
              <a:extLst>
                <a:ext uri="{FF2B5EF4-FFF2-40B4-BE49-F238E27FC236}">
                  <a16:creationId xmlns:a16="http://schemas.microsoft.com/office/drawing/2014/main" id="{36717BB9-2687-8EFE-CD5D-668CAFFE97B2}"/>
                </a:ext>
              </a:extLst>
            </p:cNvPr>
            <p:cNvSpPr>
              <a:spLocks noChangeArrowheads="1"/>
            </p:cNvSpPr>
            <p:nvPr/>
          </p:nvSpPr>
          <p:spPr bwMode="auto">
            <a:xfrm>
              <a:off x="1830" y="1993"/>
              <a:ext cx="186" cy="1412"/>
            </a:xfrm>
            <a:prstGeom prst="rect">
              <a:avLst/>
            </a:prstGeom>
            <a:solidFill>
              <a:srgbClr val="008000"/>
            </a:solidFill>
            <a:ln w="12700">
              <a:solidFill>
                <a:srgbClr val="008000"/>
              </a:solidFill>
              <a:miter lim="800000"/>
              <a:headEnd/>
              <a:tailEnd/>
            </a:ln>
          </p:spPr>
          <p:txBody>
            <a:bodyPr anchor="ct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s-CL"/>
            </a:p>
          </p:txBody>
        </p:sp>
      </p:grpSp>
      <p:grpSp>
        <p:nvGrpSpPr>
          <p:cNvPr id="26" name="Group 27">
            <a:extLst>
              <a:ext uri="{FF2B5EF4-FFF2-40B4-BE49-F238E27FC236}">
                <a16:creationId xmlns:a16="http://schemas.microsoft.com/office/drawing/2014/main" id="{069ADD20-0A41-AEFC-1D74-4EBDDE374464}"/>
              </a:ext>
            </a:extLst>
          </p:cNvPr>
          <p:cNvGrpSpPr>
            <a:grpSpLocks/>
          </p:cNvGrpSpPr>
          <p:nvPr/>
        </p:nvGrpSpPr>
        <p:grpSpPr bwMode="auto">
          <a:xfrm>
            <a:off x="4522709" y="3303590"/>
            <a:ext cx="303212" cy="2535238"/>
            <a:chOff x="2016" y="1808"/>
            <a:chExt cx="191" cy="1597"/>
          </a:xfrm>
        </p:grpSpPr>
        <p:sp>
          <p:nvSpPr>
            <p:cNvPr id="27" name="Freeform 28">
              <a:extLst>
                <a:ext uri="{FF2B5EF4-FFF2-40B4-BE49-F238E27FC236}">
                  <a16:creationId xmlns:a16="http://schemas.microsoft.com/office/drawing/2014/main" id="{73911849-320C-8E05-A9C1-0C67EB198BA2}"/>
                </a:ext>
              </a:extLst>
            </p:cNvPr>
            <p:cNvSpPr>
              <a:spLocks noChangeAspect="1"/>
            </p:cNvSpPr>
            <p:nvPr/>
          </p:nvSpPr>
          <p:spPr bwMode="auto">
            <a:xfrm>
              <a:off x="2017" y="1808"/>
              <a:ext cx="190" cy="365"/>
            </a:xfrm>
            <a:custGeom>
              <a:avLst/>
              <a:gdLst>
                <a:gd name="T0" fmla="*/ 0 w 1033"/>
                <a:gd name="T1" fmla="*/ 0 h 1968"/>
                <a:gd name="T2" fmla="*/ 0 w 1033"/>
                <a:gd name="T3" fmla="*/ 0 h 1968"/>
                <a:gd name="T4" fmla="*/ 0 w 1033"/>
                <a:gd name="T5" fmla="*/ 0 h 1968"/>
                <a:gd name="T6" fmla="*/ 0 w 1033"/>
                <a:gd name="T7" fmla="*/ 0 h 1968"/>
                <a:gd name="T8" fmla="*/ 0 w 1033"/>
                <a:gd name="T9" fmla="*/ 0 h 1968"/>
                <a:gd name="T10" fmla="*/ 0 60000 65536"/>
                <a:gd name="T11" fmla="*/ 0 60000 65536"/>
                <a:gd name="T12" fmla="*/ 0 60000 65536"/>
                <a:gd name="T13" fmla="*/ 0 60000 65536"/>
                <a:gd name="T14" fmla="*/ 0 60000 65536"/>
                <a:gd name="T15" fmla="*/ 0 w 1033"/>
                <a:gd name="T16" fmla="*/ 0 h 1968"/>
                <a:gd name="T17" fmla="*/ 1033 w 1033"/>
                <a:gd name="T18" fmla="*/ 1968 h 1968"/>
              </a:gdLst>
              <a:ahLst/>
              <a:cxnLst>
                <a:cxn ang="T10">
                  <a:pos x="T0" y="T1"/>
                </a:cxn>
                <a:cxn ang="T11">
                  <a:pos x="T2" y="T3"/>
                </a:cxn>
                <a:cxn ang="T12">
                  <a:pos x="T4" y="T5"/>
                </a:cxn>
                <a:cxn ang="T13">
                  <a:pos x="T6" y="T7"/>
                </a:cxn>
                <a:cxn ang="T14">
                  <a:pos x="T8" y="T9"/>
                </a:cxn>
              </a:cxnLst>
              <a:rect l="T15" t="T16" r="T17" b="T18"/>
              <a:pathLst>
                <a:path w="1033" h="1968">
                  <a:moveTo>
                    <a:pt x="0" y="0"/>
                  </a:moveTo>
                  <a:lnTo>
                    <a:pt x="1033" y="937"/>
                  </a:lnTo>
                  <a:lnTo>
                    <a:pt x="1033" y="1966"/>
                  </a:lnTo>
                  <a:lnTo>
                    <a:pt x="0" y="1968"/>
                  </a:lnTo>
                  <a:lnTo>
                    <a:pt x="0" y="0"/>
                  </a:lnTo>
                  <a:close/>
                </a:path>
              </a:pathLst>
            </a:custGeom>
            <a:solidFill>
              <a:srgbClr val="008000"/>
            </a:solidFill>
            <a:ln w="12700">
              <a:solidFill>
                <a:srgbClr val="008000"/>
              </a:solidFill>
              <a:round/>
              <a:headEnd/>
              <a:tailEnd/>
            </a:ln>
          </p:spPr>
          <p:txBody>
            <a:bodyPr anchor="ctr">
              <a:spAutoFit/>
            </a:bodyPr>
            <a:lstStyle/>
            <a:p>
              <a:endParaRPr lang="es-CL"/>
            </a:p>
          </p:txBody>
        </p:sp>
        <p:sp>
          <p:nvSpPr>
            <p:cNvPr id="28" name="Rectangle 29">
              <a:extLst>
                <a:ext uri="{FF2B5EF4-FFF2-40B4-BE49-F238E27FC236}">
                  <a16:creationId xmlns:a16="http://schemas.microsoft.com/office/drawing/2014/main" id="{6FAFF30B-5E13-51B6-46B7-4883A89CCF99}"/>
                </a:ext>
              </a:extLst>
            </p:cNvPr>
            <p:cNvSpPr>
              <a:spLocks noChangeArrowheads="1"/>
            </p:cNvSpPr>
            <p:nvPr/>
          </p:nvSpPr>
          <p:spPr bwMode="auto">
            <a:xfrm>
              <a:off x="2016" y="2173"/>
              <a:ext cx="188" cy="1232"/>
            </a:xfrm>
            <a:prstGeom prst="rect">
              <a:avLst/>
            </a:prstGeom>
            <a:solidFill>
              <a:srgbClr val="008000"/>
            </a:solidFill>
            <a:ln w="12700">
              <a:solidFill>
                <a:srgbClr val="008000"/>
              </a:solidFill>
              <a:miter lim="800000"/>
              <a:headEnd/>
              <a:tailEnd/>
            </a:ln>
          </p:spPr>
          <p:txBody>
            <a:bodyPr anchor="ct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s-CL"/>
            </a:p>
          </p:txBody>
        </p:sp>
      </p:grpSp>
      <p:grpSp>
        <p:nvGrpSpPr>
          <p:cNvPr id="29" name="Group 30">
            <a:extLst>
              <a:ext uri="{FF2B5EF4-FFF2-40B4-BE49-F238E27FC236}">
                <a16:creationId xmlns:a16="http://schemas.microsoft.com/office/drawing/2014/main" id="{55C010F7-04E7-5C68-2190-CC354F36605F}"/>
              </a:ext>
            </a:extLst>
          </p:cNvPr>
          <p:cNvGrpSpPr>
            <a:grpSpLocks/>
          </p:cNvGrpSpPr>
          <p:nvPr/>
        </p:nvGrpSpPr>
        <p:grpSpPr bwMode="auto">
          <a:xfrm>
            <a:off x="4819571" y="3567113"/>
            <a:ext cx="285750" cy="2271712"/>
            <a:chOff x="2203" y="1974"/>
            <a:chExt cx="180" cy="1431"/>
          </a:xfrm>
        </p:grpSpPr>
        <p:sp>
          <p:nvSpPr>
            <p:cNvPr id="30" name="Freeform 31">
              <a:extLst>
                <a:ext uri="{FF2B5EF4-FFF2-40B4-BE49-F238E27FC236}">
                  <a16:creationId xmlns:a16="http://schemas.microsoft.com/office/drawing/2014/main" id="{B110D65A-D609-9E69-366A-43B88B2A328E}"/>
                </a:ext>
              </a:extLst>
            </p:cNvPr>
            <p:cNvSpPr>
              <a:spLocks noChangeAspect="1"/>
            </p:cNvSpPr>
            <p:nvPr/>
          </p:nvSpPr>
          <p:spPr bwMode="auto">
            <a:xfrm>
              <a:off x="2203" y="1974"/>
              <a:ext cx="180" cy="361"/>
            </a:xfrm>
            <a:custGeom>
              <a:avLst/>
              <a:gdLst>
                <a:gd name="T0" fmla="*/ 0 w 1033"/>
                <a:gd name="T1" fmla="*/ 0 h 1968"/>
                <a:gd name="T2" fmla="*/ 0 w 1033"/>
                <a:gd name="T3" fmla="*/ 0 h 1968"/>
                <a:gd name="T4" fmla="*/ 0 w 1033"/>
                <a:gd name="T5" fmla="*/ 0 h 1968"/>
                <a:gd name="T6" fmla="*/ 0 w 1033"/>
                <a:gd name="T7" fmla="*/ 0 h 1968"/>
                <a:gd name="T8" fmla="*/ 0 w 1033"/>
                <a:gd name="T9" fmla="*/ 0 h 1968"/>
                <a:gd name="T10" fmla="*/ 0 60000 65536"/>
                <a:gd name="T11" fmla="*/ 0 60000 65536"/>
                <a:gd name="T12" fmla="*/ 0 60000 65536"/>
                <a:gd name="T13" fmla="*/ 0 60000 65536"/>
                <a:gd name="T14" fmla="*/ 0 60000 65536"/>
                <a:gd name="T15" fmla="*/ 0 w 1033"/>
                <a:gd name="T16" fmla="*/ 0 h 1968"/>
                <a:gd name="T17" fmla="*/ 1033 w 1033"/>
                <a:gd name="T18" fmla="*/ 1968 h 1968"/>
              </a:gdLst>
              <a:ahLst/>
              <a:cxnLst>
                <a:cxn ang="T10">
                  <a:pos x="T0" y="T1"/>
                </a:cxn>
                <a:cxn ang="T11">
                  <a:pos x="T2" y="T3"/>
                </a:cxn>
                <a:cxn ang="T12">
                  <a:pos x="T4" y="T5"/>
                </a:cxn>
                <a:cxn ang="T13">
                  <a:pos x="T6" y="T7"/>
                </a:cxn>
                <a:cxn ang="T14">
                  <a:pos x="T8" y="T9"/>
                </a:cxn>
              </a:cxnLst>
              <a:rect l="T15" t="T16" r="T17" b="T18"/>
              <a:pathLst>
                <a:path w="1033" h="1968">
                  <a:moveTo>
                    <a:pt x="0" y="0"/>
                  </a:moveTo>
                  <a:lnTo>
                    <a:pt x="1033" y="937"/>
                  </a:lnTo>
                  <a:lnTo>
                    <a:pt x="1033" y="1966"/>
                  </a:lnTo>
                  <a:lnTo>
                    <a:pt x="0" y="1968"/>
                  </a:lnTo>
                  <a:lnTo>
                    <a:pt x="0" y="0"/>
                  </a:lnTo>
                  <a:close/>
                </a:path>
              </a:pathLst>
            </a:custGeom>
            <a:solidFill>
              <a:srgbClr val="008000"/>
            </a:solidFill>
            <a:ln w="12700">
              <a:solidFill>
                <a:srgbClr val="008000"/>
              </a:solidFill>
              <a:round/>
              <a:headEnd/>
              <a:tailEnd/>
            </a:ln>
          </p:spPr>
          <p:txBody>
            <a:bodyPr anchor="ctr">
              <a:spAutoFit/>
            </a:bodyPr>
            <a:lstStyle/>
            <a:p>
              <a:endParaRPr lang="es-CL"/>
            </a:p>
          </p:txBody>
        </p:sp>
        <p:sp>
          <p:nvSpPr>
            <p:cNvPr id="31" name="Rectangle 32">
              <a:extLst>
                <a:ext uri="{FF2B5EF4-FFF2-40B4-BE49-F238E27FC236}">
                  <a16:creationId xmlns:a16="http://schemas.microsoft.com/office/drawing/2014/main" id="{CFB1031E-8E0D-1476-A059-688CF73E343A}"/>
                </a:ext>
              </a:extLst>
            </p:cNvPr>
            <p:cNvSpPr>
              <a:spLocks noChangeArrowheads="1"/>
            </p:cNvSpPr>
            <p:nvPr/>
          </p:nvSpPr>
          <p:spPr bwMode="auto">
            <a:xfrm>
              <a:off x="2204" y="2336"/>
              <a:ext cx="179" cy="1069"/>
            </a:xfrm>
            <a:prstGeom prst="rect">
              <a:avLst/>
            </a:prstGeom>
            <a:solidFill>
              <a:srgbClr val="008000"/>
            </a:solidFill>
            <a:ln w="12700">
              <a:solidFill>
                <a:srgbClr val="008000"/>
              </a:solidFill>
              <a:miter lim="800000"/>
              <a:headEnd/>
              <a:tailEnd/>
            </a:ln>
          </p:spPr>
          <p:txBody>
            <a:bodyPr anchor="ct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s-CL"/>
            </a:p>
          </p:txBody>
        </p:sp>
      </p:grpSp>
      <p:grpSp>
        <p:nvGrpSpPr>
          <p:cNvPr id="32" name="Group 33">
            <a:extLst>
              <a:ext uri="{FF2B5EF4-FFF2-40B4-BE49-F238E27FC236}">
                <a16:creationId xmlns:a16="http://schemas.microsoft.com/office/drawing/2014/main" id="{B6F1EFFB-E5E2-486E-2803-A053B81B2CD0}"/>
              </a:ext>
            </a:extLst>
          </p:cNvPr>
          <p:cNvGrpSpPr>
            <a:grpSpLocks/>
          </p:cNvGrpSpPr>
          <p:nvPr/>
        </p:nvGrpSpPr>
        <p:grpSpPr bwMode="auto">
          <a:xfrm>
            <a:off x="5105321" y="3824288"/>
            <a:ext cx="296863" cy="2014537"/>
            <a:chOff x="2383" y="2136"/>
            <a:chExt cx="187" cy="1269"/>
          </a:xfrm>
        </p:grpSpPr>
        <p:sp>
          <p:nvSpPr>
            <p:cNvPr id="33" name="Freeform 34">
              <a:extLst>
                <a:ext uri="{FF2B5EF4-FFF2-40B4-BE49-F238E27FC236}">
                  <a16:creationId xmlns:a16="http://schemas.microsoft.com/office/drawing/2014/main" id="{56070528-FCFD-225C-5963-2A8C4A37313A}"/>
                </a:ext>
              </a:extLst>
            </p:cNvPr>
            <p:cNvSpPr>
              <a:spLocks noChangeAspect="1"/>
            </p:cNvSpPr>
            <p:nvPr/>
          </p:nvSpPr>
          <p:spPr bwMode="auto">
            <a:xfrm>
              <a:off x="2383" y="2136"/>
              <a:ext cx="187" cy="364"/>
            </a:xfrm>
            <a:custGeom>
              <a:avLst/>
              <a:gdLst>
                <a:gd name="T0" fmla="*/ 0 w 1033"/>
                <a:gd name="T1" fmla="*/ 0 h 1968"/>
                <a:gd name="T2" fmla="*/ 0 w 1033"/>
                <a:gd name="T3" fmla="*/ 0 h 1968"/>
                <a:gd name="T4" fmla="*/ 0 w 1033"/>
                <a:gd name="T5" fmla="*/ 0 h 1968"/>
                <a:gd name="T6" fmla="*/ 0 w 1033"/>
                <a:gd name="T7" fmla="*/ 0 h 1968"/>
                <a:gd name="T8" fmla="*/ 0 w 1033"/>
                <a:gd name="T9" fmla="*/ 0 h 1968"/>
                <a:gd name="T10" fmla="*/ 0 60000 65536"/>
                <a:gd name="T11" fmla="*/ 0 60000 65536"/>
                <a:gd name="T12" fmla="*/ 0 60000 65536"/>
                <a:gd name="T13" fmla="*/ 0 60000 65536"/>
                <a:gd name="T14" fmla="*/ 0 60000 65536"/>
                <a:gd name="T15" fmla="*/ 0 w 1033"/>
                <a:gd name="T16" fmla="*/ 0 h 1968"/>
                <a:gd name="T17" fmla="*/ 1033 w 1033"/>
                <a:gd name="T18" fmla="*/ 1968 h 1968"/>
              </a:gdLst>
              <a:ahLst/>
              <a:cxnLst>
                <a:cxn ang="T10">
                  <a:pos x="T0" y="T1"/>
                </a:cxn>
                <a:cxn ang="T11">
                  <a:pos x="T2" y="T3"/>
                </a:cxn>
                <a:cxn ang="T12">
                  <a:pos x="T4" y="T5"/>
                </a:cxn>
                <a:cxn ang="T13">
                  <a:pos x="T6" y="T7"/>
                </a:cxn>
                <a:cxn ang="T14">
                  <a:pos x="T8" y="T9"/>
                </a:cxn>
              </a:cxnLst>
              <a:rect l="T15" t="T16" r="T17" b="T18"/>
              <a:pathLst>
                <a:path w="1033" h="1968">
                  <a:moveTo>
                    <a:pt x="0" y="0"/>
                  </a:moveTo>
                  <a:lnTo>
                    <a:pt x="1033" y="937"/>
                  </a:lnTo>
                  <a:lnTo>
                    <a:pt x="1033" y="1966"/>
                  </a:lnTo>
                  <a:lnTo>
                    <a:pt x="0" y="1968"/>
                  </a:lnTo>
                  <a:lnTo>
                    <a:pt x="0" y="0"/>
                  </a:lnTo>
                  <a:close/>
                </a:path>
              </a:pathLst>
            </a:custGeom>
            <a:solidFill>
              <a:srgbClr val="008000"/>
            </a:solidFill>
            <a:ln w="12700">
              <a:solidFill>
                <a:srgbClr val="008000"/>
              </a:solidFill>
              <a:round/>
              <a:headEnd/>
              <a:tailEnd/>
            </a:ln>
          </p:spPr>
          <p:txBody>
            <a:bodyPr anchor="ctr">
              <a:spAutoFit/>
            </a:bodyPr>
            <a:lstStyle/>
            <a:p>
              <a:endParaRPr lang="es-CL"/>
            </a:p>
          </p:txBody>
        </p:sp>
        <p:sp>
          <p:nvSpPr>
            <p:cNvPr id="34" name="Rectangle 35">
              <a:extLst>
                <a:ext uri="{FF2B5EF4-FFF2-40B4-BE49-F238E27FC236}">
                  <a16:creationId xmlns:a16="http://schemas.microsoft.com/office/drawing/2014/main" id="{5BD85471-D72D-6E2D-44FD-794E2E4D118F}"/>
                </a:ext>
              </a:extLst>
            </p:cNvPr>
            <p:cNvSpPr>
              <a:spLocks noChangeArrowheads="1"/>
            </p:cNvSpPr>
            <p:nvPr/>
          </p:nvSpPr>
          <p:spPr bwMode="auto">
            <a:xfrm>
              <a:off x="2383" y="2500"/>
              <a:ext cx="187" cy="905"/>
            </a:xfrm>
            <a:prstGeom prst="rect">
              <a:avLst/>
            </a:prstGeom>
            <a:solidFill>
              <a:srgbClr val="008000"/>
            </a:solidFill>
            <a:ln w="12700">
              <a:solidFill>
                <a:srgbClr val="008000"/>
              </a:solidFill>
              <a:miter lim="800000"/>
              <a:headEnd/>
              <a:tailEnd/>
            </a:ln>
          </p:spPr>
          <p:txBody>
            <a:bodyPr anchor="ct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s-CL"/>
            </a:p>
          </p:txBody>
        </p:sp>
      </p:grpSp>
      <p:grpSp>
        <p:nvGrpSpPr>
          <p:cNvPr id="35" name="Group 36">
            <a:extLst>
              <a:ext uri="{FF2B5EF4-FFF2-40B4-BE49-F238E27FC236}">
                <a16:creationId xmlns:a16="http://schemas.microsoft.com/office/drawing/2014/main" id="{FDF6BA55-61D9-67F6-4831-6B1F8FBDDF30}"/>
              </a:ext>
            </a:extLst>
          </p:cNvPr>
          <p:cNvGrpSpPr>
            <a:grpSpLocks/>
          </p:cNvGrpSpPr>
          <p:nvPr/>
        </p:nvGrpSpPr>
        <p:grpSpPr bwMode="auto">
          <a:xfrm>
            <a:off x="5402184" y="4081466"/>
            <a:ext cx="300037" cy="1757363"/>
            <a:chOff x="2570" y="2298"/>
            <a:chExt cx="189" cy="1107"/>
          </a:xfrm>
        </p:grpSpPr>
        <p:sp>
          <p:nvSpPr>
            <p:cNvPr id="36" name="Freeform 37">
              <a:extLst>
                <a:ext uri="{FF2B5EF4-FFF2-40B4-BE49-F238E27FC236}">
                  <a16:creationId xmlns:a16="http://schemas.microsoft.com/office/drawing/2014/main" id="{22F2A2B2-DCC6-EE2A-805B-F98DCB741A6E}"/>
                </a:ext>
              </a:extLst>
            </p:cNvPr>
            <p:cNvSpPr>
              <a:spLocks noChangeAspect="1"/>
            </p:cNvSpPr>
            <p:nvPr/>
          </p:nvSpPr>
          <p:spPr bwMode="auto">
            <a:xfrm>
              <a:off x="2570" y="2298"/>
              <a:ext cx="189" cy="363"/>
            </a:xfrm>
            <a:custGeom>
              <a:avLst/>
              <a:gdLst>
                <a:gd name="T0" fmla="*/ 0 w 1033"/>
                <a:gd name="T1" fmla="*/ 0 h 1968"/>
                <a:gd name="T2" fmla="*/ 0 w 1033"/>
                <a:gd name="T3" fmla="*/ 0 h 1968"/>
                <a:gd name="T4" fmla="*/ 0 w 1033"/>
                <a:gd name="T5" fmla="*/ 0 h 1968"/>
                <a:gd name="T6" fmla="*/ 0 w 1033"/>
                <a:gd name="T7" fmla="*/ 0 h 1968"/>
                <a:gd name="T8" fmla="*/ 0 w 1033"/>
                <a:gd name="T9" fmla="*/ 0 h 1968"/>
                <a:gd name="T10" fmla="*/ 0 60000 65536"/>
                <a:gd name="T11" fmla="*/ 0 60000 65536"/>
                <a:gd name="T12" fmla="*/ 0 60000 65536"/>
                <a:gd name="T13" fmla="*/ 0 60000 65536"/>
                <a:gd name="T14" fmla="*/ 0 60000 65536"/>
                <a:gd name="T15" fmla="*/ 0 w 1033"/>
                <a:gd name="T16" fmla="*/ 0 h 1968"/>
                <a:gd name="T17" fmla="*/ 1033 w 1033"/>
                <a:gd name="T18" fmla="*/ 1968 h 1968"/>
              </a:gdLst>
              <a:ahLst/>
              <a:cxnLst>
                <a:cxn ang="T10">
                  <a:pos x="T0" y="T1"/>
                </a:cxn>
                <a:cxn ang="T11">
                  <a:pos x="T2" y="T3"/>
                </a:cxn>
                <a:cxn ang="T12">
                  <a:pos x="T4" y="T5"/>
                </a:cxn>
                <a:cxn ang="T13">
                  <a:pos x="T6" y="T7"/>
                </a:cxn>
                <a:cxn ang="T14">
                  <a:pos x="T8" y="T9"/>
                </a:cxn>
              </a:cxnLst>
              <a:rect l="T15" t="T16" r="T17" b="T18"/>
              <a:pathLst>
                <a:path w="1033" h="1968">
                  <a:moveTo>
                    <a:pt x="0" y="0"/>
                  </a:moveTo>
                  <a:lnTo>
                    <a:pt x="1033" y="937"/>
                  </a:lnTo>
                  <a:lnTo>
                    <a:pt x="1033" y="1966"/>
                  </a:lnTo>
                  <a:lnTo>
                    <a:pt x="0" y="1968"/>
                  </a:lnTo>
                  <a:lnTo>
                    <a:pt x="0" y="0"/>
                  </a:lnTo>
                  <a:close/>
                </a:path>
              </a:pathLst>
            </a:custGeom>
            <a:solidFill>
              <a:srgbClr val="008000"/>
            </a:solidFill>
            <a:ln w="12700">
              <a:solidFill>
                <a:srgbClr val="008000"/>
              </a:solidFill>
              <a:round/>
              <a:headEnd/>
              <a:tailEnd/>
            </a:ln>
          </p:spPr>
          <p:txBody>
            <a:bodyPr anchor="ctr">
              <a:spAutoFit/>
            </a:bodyPr>
            <a:lstStyle/>
            <a:p>
              <a:endParaRPr lang="es-CL"/>
            </a:p>
          </p:txBody>
        </p:sp>
        <p:sp>
          <p:nvSpPr>
            <p:cNvPr id="37" name="Rectangle 38">
              <a:extLst>
                <a:ext uri="{FF2B5EF4-FFF2-40B4-BE49-F238E27FC236}">
                  <a16:creationId xmlns:a16="http://schemas.microsoft.com/office/drawing/2014/main" id="{E421EC80-A349-DEEC-20B2-A670CDA08581}"/>
                </a:ext>
              </a:extLst>
            </p:cNvPr>
            <p:cNvSpPr>
              <a:spLocks noChangeArrowheads="1"/>
            </p:cNvSpPr>
            <p:nvPr/>
          </p:nvSpPr>
          <p:spPr bwMode="auto">
            <a:xfrm>
              <a:off x="2570" y="2656"/>
              <a:ext cx="180" cy="749"/>
            </a:xfrm>
            <a:prstGeom prst="rect">
              <a:avLst/>
            </a:prstGeom>
            <a:solidFill>
              <a:srgbClr val="008000"/>
            </a:solidFill>
            <a:ln w="12700">
              <a:solidFill>
                <a:srgbClr val="008000"/>
              </a:solidFill>
              <a:miter lim="800000"/>
              <a:headEnd/>
              <a:tailEnd/>
            </a:ln>
          </p:spPr>
          <p:txBody>
            <a:bodyPr anchor="ct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s-CL"/>
            </a:p>
          </p:txBody>
        </p:sp>
      </p:grpSp>
      <p:grpSp>
        <p:nvGrpSpPr>
          <p:cNvPr id="38" name="Group 39">
            <a:extLst>
              <a:ext uri="{FF2B5EF4-FFF2-40B4-BE49-F238E27FC236}">
                <a16:creationId xmlns:a16="http://schemas.microsoft.com/office/drawing/2014/main" id="{DB1CD890-67B0-BE22-4842-66F6D3324030}"/>
              </a:ext>
            </a:extLst>
          </p:cNvPr>
          <p:cNvGrpSpPr>
            <a:grpSpLocks/>
          </p:cNvGrpSpPr>
          <p:nvPr/>
        </p:nvGrpSpPr>
        <p:grpSpPr bwMode="auto">
          <a:xfrm>
            <a:off x="5687934" y="4365628"/>
            <a:ext cx="296862" cy="1473201"/>
            <a:chOff x="2750" y="2477"/>
            <a:chExt cx="187" cy="928"/>
          </a:xfrm>
        </p:grpSpPr>
        <p:sp>
          <p:nvSpPr>
            <p:cNvPr id="39" name="Freeform 40">
              <a:extLst>
                <a:ext uri="{FF2B5EF4-FFF2-40B4-BE49-F238E27FC236}">
                  <a16:creationId xmlns:a16="http://schemas.microsoft.com/office/drawing/2014/main" id="{D55BC414-5816-0CE1-0825-7BC50DDF8CDE}"/>
                </a:ext>
              </a:extLst>
            </p:cNvPr>
            <p:cNvSpPr>
              <a:spLocks noChangeAspect="1"/>
            </p:cNvSpPr>
            <p:nvPr/>
          </p:nvSpPr>
          <p:spPr bwMode="auto">
            <a:xfrm>
              <a:off x="2750" y="2477"/>
              <a:ext cx="187" cy="386"/>
            </a:xfrm>
            <a:custGeom>
              <a:avLst/>
              <a:gdLst>
                <a:gd name="T0" fmla="*/ 0 w 1033"/>
                <a:gd name="T1" fmla="*/ 0 h 1968"/>
                <a:gd name="T2" fmla="*/ 0 w 1033"/>
                <a:gd name="T3" fmla="*/ 0 h 1968"/>
                <a:gd name="T4" fmla="*/ 0 w 1033"/>
                <a:gd name="T5" fmla="*/ 0 h 1968"/>
                <a:gd name="T6" fmla="*/ 0 w 1033"/>
                <a:gd name="T7" fmla="*/ 0 h 1968"/>
                <a:gd name="T8" fmla="*/ 0 w 1033"/>
                <a:gd name="T9" fmla="*/ 0 h 1968"/>
                <a:gd name="T10" fmla="*/ 0 60000 65536"/>
                <a:gd name="T11" fmla="*/ 0 60000 65536"/>
                <a:gd name="T12" fmla="*/ 0 60000 65536"/>
                <a:gd name="T13" fmla="*/ 0 60000 65536"/>
                <a:gd name="T14" fmla="*/ 0 60000 65536"/>
                <a:gd name="T15" fmla="*/ 0 w 1033"/>
                <a:gd name="T16" fmla="*/ 0 h 1968"/>
                <a:gd name="T17" fmla="*/ 1033 w 1033"/>
                <a:gd name="T18" fmla="*/ 1968 h 1968"/>
              </a:gdLst>
              <a:ahLst/>
              <a:cxnLst>
                <a:cxn ang="T10">
                  <a:pos x="T0" y="T1"/>
                </a:cxn>
                <a:cxn ang="T11">
                  <a:pos x="T2" y="T3"/>
                </a:cxn>
                <a:cxn ang="T12">
                  <a:pos x="T4" y="T5"/>
                </a:cxn>
                <a:cxn ang="T13">
                  <a:pos x="T6" y="T7"/>
                </a:cxn>
                <a:cxn ang="T14">
                  <a:pos x="T8" y="T9"/>
                </a:cxn>
              </a:cxnLst>
              <a:rect l="T15" t="T16" r="T17" b="T18"/>
              <a:pathLst>
                <a:path w="1033" h="1968">
                  <a:moveTo>
                    <a:pt x="0" y="0"/>
                  </a:moveTo>
                  <a:lnTo>
                    <a:pt x="1033" y="937"/>
                  </a:lnTo>
                  <a:lnTo>
                    <a:pt x="1033" y="1966"/>
                  </a:lnTo>
                  <a:lnTo>
                    <a:pt x="0" y="1968"/>
                  </a:lnTo>
                  <a:lnTo>
                    <a:pt x="0" y="0"/>
                  </a:lnTo>
                  <a:close/>
                </a:path>
              </a:pathLst>
            </a:custGeom>
            <a:solidFill>
              <a:srgbClr val="008000"/>
            </a:solidFill>
            <a:ln w="12700">
              <a:solidFill>
                <a:srgbClr val="008000"/>
              </a:solidFill>
              <a:round/>
              <a:headEnd/>
              <a:tailEnd/>
            </a:ln>
          </p:spPr>
          <p:txBody>
            <a:bodyPr anchor="ctr">
              <a:spAutoFit/>
            </a:bodyPr>
            <a:lstStyle/>
            <a:p>
              <a:endParaRPr lang="es-CL"/>
            </a:p>
          </p:txBody>
        </p:sp>
        <p:sp>
          <p:nvSpPr>
            <p:cNvPr id="40" name="Rectangle 41">
              <a:extLst>
                <a:ext uri="{FF2B5EF4-FFF2-40B4-BE49-F238E27FC236}">
                  <a16:creationId xmlns:a16="http://schemas.microsoft.com/office/drawing/2014/main" id="{9D9A4F47-84D4-B8F0-EAF8-7A4DF25BA964}"/>
                </a:ext>
              </a:extLst>
            </p:cNvPr>
            <p:cNvSpPr>
              <a:spLocks noChangeArrowheads="1"/>
            </p:cNvSpPr>
            <p:nvPr/>
          </p:nvSpPr>
          <p:spPr bwMode="auto">
            <a:xfrm>
              <a:off x="2751" y="2842"/>
              <a:ext cx="186" cy="563"/>
            </a:xfrm>
            <a:prstGeom prst="rect">
              <a:avLst/>
            </a:prstGeom>
            <a:solidFill>
              <a:srgbClr val="008000"/>
            </a:solidFill>
            <a:ln w="12700">
              <a:solidFill>
                <a:srgbClr val="008000"/>
              </a:solidFill>
              <a:miter lim="800000"/>
              <a:headEnd/>
              <a:tailEnd/>
            </a:ln>
          </p:spPr>
          <p:txBody>
            <a:bodyPr anchor="ct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s-CL"/>
            </a:p>
          </p:txBody>
        </p:sp>
      </p:grpSp>
      <p:grpSp>
        <p:nvGrpSpPr>
          <p:cNvPr id="41" name="Group 42">
            <a:extLst>
              <a:ext uri="{FF2B5EF4-FFF2-40B4-BE49-F238E27FC236}">
                <a16:creationId xmlns:a16="http://schemas.microsoft.com/office/drawing/2014/main" id="{B9EDC77B-E2FB-6A77-2286-7E1EA6353FC7}"/>
              </a:ext>
            </a:extLst>
          </p:cNvPr>
          <p:cNvGrpSpPr>
            <a:grpSpLocks/>
          </p:cNvGrpSpPr>
          <p:nvPr/>
        </p:nvGrpSpPr>
        <p:grpSpPr bwMode="auto">
          <a:xfrm>
            <a:off x="5984796" y="4632328"/>
            <a:ext cx="296863" cy="1206501"/>
            <a:chOff x="2937" y="2645"/>
            <a:chExt cx="187" cy="760"/>
          </a:xfrm>
        </p:grpSpPr>
        <p:sp>
          <p:nvSpPr>
            <p:cNvPr id="42" name="Freeform 43">
              <a:extLst>
                <a:ext uri="{FF2B5EF4-FFF2-40B4-BE49-F238E27FC236}">
                  <a16:creationId xmlns:a16="http://schemas.microsoft.com/office/drawing/2014/main" id="{2BE0A3FF-E96A-E26F-726F-CAD9C3EC4221}"/>
                </a:ext>
              </a:extLst>
            </p:cNvPr>
            <p:cNvSpPr>
              <a:spLocks noChangeAspect="1"/>
            </p:cNvSpPr>
            <p:nvPr/>
          </p:nvSpPr>
          <p:spPr bwMode="auto">
            <a:xfrm>
              <a:off x="2937" y="2645"/>
              <a:ext cx="187" cy="359"/>
            </a:xfrm>
            <a:custGeom>
              <a:avLst/>
              <a:gdLst>
                <a:gd name="T0" fmla="*/ 0 w 1033"/>
                <a:gd name="T1" fmla="*/ 0 h 1968"/>
                <a:gd name="T2" fmla="*/ 0 w 1033"/>
                <a:gd name="T3" fmla="*/ 0 h 1968"/>
                <a:gd name="T4" fmla="*/ 0 w 1033"/>
                <a:gd name="T5" fmla="*/ 0 h 1968"/>
                <a:gd name="T6" fmla="*/ 0 w 1033"/>
                <a:gd name="T7" fmla="*/ 0 h 1968"/>
                <a:gd name="T8" fmla="*/ 0 w 1033"/>
                <a:gd name="T9" fmla="*/ 0 h 1968"/>
                <a:gd name="T10" fmla="*/ 0 60000 65536"/>
                <a:gd name="T11" fmla="*/ 0 60000 65536"/>
                <a:gd name="T12" fmla="*/ 0 60000 65536"/>
                <a:gd name="T13" fmla="*/ 0 60000 65536"/>
                <a:gd name="T14" fmla="*/ 0 60000 65536"/>
                <a:gd name="T15" fmla="*/ 0 w 1033"/>
                <a:gd name="T16" fmla="*/ 0 h 1968"/>
                <a:gd name="T17" fmla="*/ 1033 w 1033"/>
                <a:gd name="T18" fmla="*/ 1968 h 1968"/>
              </a:gdLst>
              <a:ahLst/>
              <a:cxnLst>
                <a:cxn ang="T10">
                  <a:pos x="T0" y="T1"/>
                </a:cxn>
                <a:cxn ang="T11">
                  <a:pos x="T2" y="T3"/>
                </a:cxn>
                <a:cxn ang="T12">
                  <a:pos x="T4" y="T5"/>
                </a:cxn>
                <a:cxn ang="T13">
                  <a:pos x="T6" y="T7"/>
                </a:cxn>
                <a:cxn ang="T14">
                  <a:pos x="T8" y="T9"/>
                </a:cxn>
              </a:cxnLst>
              <a:rect l="T15" t="T16" r="T17" b="T18"/>
              <a:pathLst>
                <a:path w="1033" h="1968">
                  <a:moveTo>
                    <a:pt x="0" y="0"/>
                  </a:moveTo>
                  <a:lnTo>
                    <a:pt x="1033" y="937"/>
                  </a:lnTo>
                  <a:lnTo>
                    <a:pt x="1033" y="1966"/>
                  </a:lnTo>
                  <a:lnTo>
                    <a:pt x="0" y="1968"/>
                  </a:lnTo>
                  <a:lnTo>
                    <a:pt x="0" y="0"/>
                  </a:lnTo>
                  <a:close/>
                </a:path>
              </a:pathLst>
            </a:custGeom>
            <a:solidFill>
              <a:srgbClr val="008000"/>
            </a:solidFill>
            <a:ln w="12700">
              <a:solidFill>
                <a:srgbClr val="008000"/>
              </a:solidFill>
              <a:round/>
              <a:headEnd/>
              <a:tailEnd/>
            </a:ln>
          </p:spPr>
          <p:txBody>
            <a:bodyPr anchor="ctr">
              <a:spAutoFit/>
            </a:bodyPr>
            <a:lstStyle/>
            <a:p>
              <a:endParaRPr lang="es-CL"/>
            </a:p>
          </p:txBody>
        </p:sp>
        <p:sp>
          <p:nvSpPr>
            <p:cNvPr id="43" name="Rectangle 44">
              <a:extLst>
                <a:ext uri="{FF2B5EF4-FFF2-40B4-BE49-F238E27FC236}">
                  <a16:creationId xmlns:a16="http://schemas.microsoft.com/office/drawing/2014/main" id="{70B24472-C783-F6B4-EF66-5E4FE1638CD9}"/>
                </a:ext>
              </a:extLst>
            </p:cNvPr>
            <p:cNvSpPr>
              <a:spLocks noChangeArrowheads="1"/>
            </p:cNvSpPr>
            <p:nvPr/>
          </p:nvSpPr>
          <p:spPr bwMode="auto">
            <a:xfrm>
              <a:off x="2937" y="3004"/>
              <a:ext cx="187" cy="401"/>
            </a:xfrm>
            <a:prstGeom prst="rect">
              <a:avLst/>
            </a:prstGeom>
            <a:solidFill>
              <a:srgbClr val="008000"/>
            </a:solidFill>
            <a:ln w="12700">
              <a:solidFill>
                <a:srgbClr val="008000"/>
              </a:solidFill>
              <a:miter lim="800000"/>
              <a:headEnd/>
              <a:tailEnd/>
            </a:ln>
          </p:spPr>
          <p:txBody>
            <a:bodyPr anchor="ct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s-CL"/>
            </a:p>
          </p:txBody>
        </p:sp>
      </p:grpSp>
      <p:grpSp>
        <p:nvGrpSpPr>
          <p:cNvPr id="44" name="Group 45">
            <a:extLst>
              <a:ext uri="{FF2B5EF4-FFF2-40B4-BE49-F238E27FC236}">
                <a16:creationId xmlns:a16="http://schemas.microsoft.com/office/drawing/2014/main" id="{A67D1945-5CEF-91A0-EC84-80B7A47C34FF}"/>
              </a:ext>
            </a:extLst>
          </p:cNvPr>
          <p:cNvGrpSpPr>
            <a:grpSpLocks/>
          </p:cNvGrpSpPr>
          <p:nvPr/>
        </p:nvGrpSpPr>
        <p:grpSpPr bwMode="auto">
          <a:xfrm>
            <a:off x="6281659" y="4902205"/>
            <a:ext cx="296862" cy="936626"/>
            <a:chOff x="3124" y="2815"/>
            <a:chExt cx="187" cy="590"/>
          </a:xfrm>
        </p:grpSpPr>
        <p:sp>
          <p:nvSpPr>
            <p:cNvPr id="45" name="Freeform 46">
              <a:extLst>
                <a:ext uri="{FF2B5EF4-FFF2-40B4-BE49-F238E27FC236}">
                  <a16:creationId xmlns:a16="http://schemas.microsoft.com/office/drawing/2014/main" id="{2D9AB36E-D577-2BDF-9646-C399A964196A}"/>
                </a:ext>
              </a:extLst>
            </p:cNvPr>
            <p:cNvSpPr>
              <a:spLocks noChangeAspect="1"/>
            </p:cNvSpPr>
            <p:nvPr/>
          </p:nvSpPr>
          <p:spPr bwMode="auto">
            <a:xfrm>
              <a:off x="3124" y="2815"/>
              <a:ext cx="187" cy="359"/>
            </a:xfrm>
            <a:custGeom>
              <a:avLst/>
              <a:gdLst>
                <a:gd name="T0" fmla="*/ 0 w 1033"/>
                <a:gd name="T1" fmla="*/ 0 h 1968"/>
                <a:gd name="T2" fmla="*/ 0 w 1033"/>
                <a:gd name="T3" fmla="*/ 0 h 1968"/>
                <a:gd name="T4" fmla="*/ 0 w 1033"/>
                <a:gd name="T5" fmla="*/ 0 h 1968"/>
                <a:gd name="T6" fmla="*/ 0 w 1033"/>
                <a:gd name="T7" fmla="*/ 0 h 1968"/>
                <a:gd name="T8" fmla="*/ 0 w 1033"/>
                <a:gd name="T9" fmla="*/ 0 h 1968"/>
                <a:gd name="T10" fmla="*/ 0 60000 65536"/>
                <a:gd name="T11" fmla="*/ 0 60000 65536"/>
                <a:gd name="T12" fmla="*/ 0 60000 65536"/>
                <a:gd name="T13" fmla="*/ 0 60000 65536"/>
                <a:gd name="T14" fmla="*/ 0 60000 65536"/>
                <a:gd name="T15" fmla="*/ 0 w 1033"/>
                <a:gd name="T16" fmla="*/ 0 h 1968"/>
                <a:gd name="T17" fmla="*/ 1033 w 1033"/>
                <a:gd name="T18" fmla="*/ 1968 h 1968"/>
              </a:gdLst>
              <a:ahLst/>
              <a:cxnLst>
                <a:cxn ang="T10">
                  <a:pos x="T0" y="T1"/>
                </a:cxn>
                <a:cxn ang="T11">
                  <a:pos x="T2" y="T3"/>
                </a:cxn>
                <a:cxn ang="T12">
                  <a:pos x="T4" y="T5"/>
                </a:cxn>
                <a:cxn ang="T13">
                  <a:pos x="T6" y="T7"/>
                </a:cxn>
                <a:cxn ang="T14">
                  <a:pos x="T8" y="T9"/>
                </a:cxn>
              </a:cxnLst>
              <a:rect l="T15" t="T16" r="T17" b="T18"/>
              <a:pathLst>
                <a:path w="1033" h="1968">
                  <a:moveTo>
                    <a:pt x="0" y="0"/>
                  </a:moveTo>
                  <a:lnTo>
                    <a:pt x="1033" y="937"/>
                  </a:lnTo>
                  <a:lnTo>
                    <a:pt x="1033" y="1966"/>
                  </a:lnTo>
                  <a:lnTo>
                    <a:pt x="0" y="1968"/>
                  </a:lnTo>
                  <a:lnTo>
                    <a:pt x="0" y="0"/>
                  </a:lnTo>
                  <a:close/>
                </a:path>
              </a:pathLst>
            </a:custGeom>
            <a:solidFill>
              <a:srgbClr val="008000"/>
            </a:solidFill>
            <a:ln w="12700">
              <a:solidFill>
                <a:srgbClr val="008000"/>
              </a:solidFill>
              <a:round/>
              <a:headEnd/>
              <a:tailEnd/>
            </a:ln>
          </p:spPr>
          <p:txBody>
            <a:bodyPr anchor="ctr">
              <a:spAutoFit/>
            </a:bodyPr>
            <a:lstStyle/>
            <a:p>
              <a:endParaRPr lang="es-CL"/>
            </a:p>
          </p:txBody>
        </p:sp>
        <p:sp>
          <p:nvSpPr>
            <p:cNvPr id="46" name="Rectangle 47">
              <a:extLst>
                <a:ext uri="{FF2B5EF4-FFF2-40B4-BE49-F238E27FC236}">
                  <a16:creationId xmlns:a16="http://schemas.microsoft.com/office/drawing/2014/main" id="{75A60F09-5FEA-588A-D67D-F797EE0DA2D5}"/>
                </a:ext>
              </a:extLst>
            </p:cNvPr>
            <p:cNvSpPr>
              <a:spLocks noChangeArrowheads="1"/>
            </p:cNvSpPr>
            <p:nvPr/>
          </p:nvSpPr>
          <p:spPr bwMode="auto">
            <a:xfrm>
              <a:off x="3124" y="3174"/>
              <a:ext cx="187" cy="231"/>
            </a:xfrm>
            <a:prstGeom prst="rect">
              <a:avLst/>
            </a:prstGeom>
            <a:solidFill>
              <a:srgbClr val="008000"/>
            </a:solidFill>
            <a:ln w="12700">
              <a:solidFill>
                <a:srgbClr val="008000"/>
              </a:solidFill>
              <a:miter lim="800000"/>
              <a:headEnd/>
              <a:tailEnd/>
            </a:ln>
          </p:spPr>
          <p:txBody>
            <a:bodyPr anchor="ct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s-CL"/>
            </a:p>
          </p:txBody>
        </p:sp>
      </p:grpSp>
      <p:sp>
        <p:nvSpPr>
          <p:cNvPr id="47" name="Rectangle 48">
            <a:extLst>
              <a:ext uri="{FF2B5EF4-FFF2-40B4-BE49-F238E27FC236}">
                <a16:creationId xmlns:a16="http://schemas.microsoft.com/office/drawing/2014/main" id="{6EC43C01-4FC4-9DE9-FE49-436653AF0574}"/>
              </a:ext>
            </a:extLst>
          </p:cNvPr>
          <p:cNvSpPr>
            <a:spLocks noChangeArrowheads="1"/>
          </p:cNvSpPr>
          <p:nvPr/>
        </p:nvSpPr>
        <p:spPr bwMode="auto">
          <a:xfrm>
            <a:off x="3927396" y="5181600"/>
            <a:ext cx="2667000" cy="685800"/>
          </a:xfrm>
          <a:prstGeom prst="rect">
            <a:avLst/>
          </a:prstGeom>
          <a:solidFill>
            <a:srgbClr val="FF3300"/>
          </a:solidFill>
          <a:ln w="9525">
            <a:solidFill>
              <a:schemeClr val="tx1"/>
            </a:solidFill>
            <a:miter lim="800000"/>
            <a:headEnd/>
            <a:tailEnd/>
          </a:ln>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s-CL"/>
          </a:p>
        </p:txBody>
      </p:sp>
      <p:sp>
        <p:nvSpPr>
          <p:cNvPr id="48" name="Line 50">
            <a:extLst>
              <a:ext uri="{FF2B5EF4-FFF2-40B4-BE49-F238E27FC236}">
                <a16:creationId xmlns:a16="http://schemas.microsoft.com/office/drawing/2014/main" id="{83B5D126-D2FA-2627-650D-0EF916E74915}"/>
              </a:ext>
            </a:extLst>
          </p:cNvPr>
          <p:cNvSpPr>
            <a:spLocks noChangeShapeType="1"/>
          </p:cNvSpPr>
          <p:nvPr/>
        </p:nvSpPr>
        <p:spPr bwMode="auto">
          <a:xfrm>
            <a:off x="3927396" y="2743200"/>
            <a:ext cx="3429000" cy="3124200"/>
          </a:xfrm>
          <a:prstGeom prst="line">
            <a:avLst/>
          </a:prstGeom>
          <a:noFill/>
          <a:ln w="38100">
            <a:solidFill>
              <a:schemeClr val="tx2"/>
            </a:solidFill>
            <a:round/>
            <a:headEnd type="oval" w="med" len="med"/>
            <a:tailEnd type="oval" w="med" len="med"/>
          </a:ln>
          <a:extLst>
            <a:ext uri="{909E8E84-426E-40DD-AFC4-6F175D3DCCD1}">
              <a14:hiddenFill xmlns:a14="http://schemas.microsoft.com/office/drawing/2010/main">
                <a:noFill/>
              </a14:hiddenFill>
            </a:ext>
          </a:extLst>
        </p:spPr>
        <p:txBody>
          <a:bodyPr wrap="none" anchor="ctr"/>
          <a:lstStyle/>
          <a:p>
            <a:endParaRPr lang="es-CL"/>
          </a:p>
        </p:txBody>
      </p:sp>
      <p:sp>
        <p:nvSpPr>
          <p:cNvPr id="49" name="Text Box 51">
            <a:extLst>
              <a:ext uri="{FF2B5EF4-FFF2-40B4-BE49-F238E27FC236}">
                <a16:creationId xmlns:a16="http://schemas.microsoft.com/office/drawing/2014/main" id="{898DCEE9-C643-99DD-00C8-6A1F3BA4C69F}"/>
              </a:ext>
            </a:extLst>
          </p:cNvPr>
          <p:cNvSpPr txBox="1">
            <a:spLocks noChangeArrowheads="1"/>
          </p:cNvSpPr>
          <p:nvPr/>
        </p:nvSpPr>
        <p:spPr bwMode="auto">
          <a:xfrm>
            <a:off x="7173834" y="4284663"/>
            <a:ext cx="2697162" cy="515937"/>
          </a:xfrm>
          <a:prstGeom prst="rect">
            <a:avLst/>
          </a:prstGeom>
          <a:solidFill>
            <a:srgbClr val="FF3300"/>
          </a:solidFill>
          <a:ln w="9525" algn="ctr">
            <a:solidFill>
              <a:schemeClr val="tx1"/>
            </a:solidFill>
            <a:miter lim="800000"/>
            <a:headEnd/>
            <a:tailEnd/>
          </a:ln>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s-CL" b="1" dirty="0" err="1">
                <a:solidFill>
                  <a:schemeClr val="bg1"/>
                </a:solidFill>
              </a:rPr>
              <a:t>Costo</a:t>
            </a:r>
            <a:r>
              <a:rPr lang="en-US" altLang="es-CL" b="1" dirty="0">
                <a:solidFill>
                  <a:schemeClr val="bg1"/>
                </a:solidFill>
              </a:rPr>
              <a:t> Total= $8</a:t>
            </a:r>
            <a:endParaRPr lang="en-US" altLang="es-CL" dirty="0"/>
          </a:p>
        </p:txBody>
      </p:sp>
      <p:sp>
        <p:nvSpPr>
          <p:cNvPr id="50" name="Line 53">
            <a:extLst>
              <a:ext uri="{FF2B5EF4-FFF2-40B4-BE49-F238E27FC236}">
                <a16:creationId xmlns:a16="http://schemas.microsoft.com/office/drawing/2014/main" id="{0EDB7A13-FC61-C7B3-9B4B-A47EC414BD5E}"/>
              </a:ext>
            </a:extLst>
          </p:cNvPr>
          <p:cNvSpPr>
            <a:spLocks noChangeShapeType="1"/>
          </p:cNvSpPr>
          <p:nvPr/>
        </p:nvSpPr>
        <p:spPr bwMode="auto">
          <a:xfrm flipH="1">
            <a:off x="3927396" y="5181600"/>
            <a:ext cx="3962400" cy="0"/>
          </a:xfrm>
          <a:prstGeom prst="line">
            <a:avLst/>
          </a:prstGeom>
          <a:noFill/>
          <a:ln w="38100">
            <a:solidFill>
              <a:srgbClr val="FF3300"/>
            </a:solidFill>
            <a:round/>
            <a:headEnd/>
            <a:tailEnd/>
          </a:ln>
          <a:extLst>
            <a:ext uri="{909E8E84-426E-40DD-AFC4-6F175D3DCCD1}">
              <a14:hiddenFill xmlns:a14="http://schemas.microsoft.com/office/drawing/2010/main">
                <a:noFill/>
              </a14:hiddenFill>
            </a:ext>
          </a:extLst>
        </p:spPr>
        <p:txBody>
          <a:bodyPr wrap="none" anchor="ctr"/>
          <a:lstStyle/>
          <a:p>
            <a:endParaRPr lang="es-CL"/>
          </a:p>
        </p:txBody>
      </p:sp>
      <p:sp>
        <p:nvSpPr>
          <p:cNvPr id="51" name="Text Box 54">
            <a:extLst>
              <a:ext uri="{FF2B5EF4-FFF2-40B4-BE49-F238E27FC236}">
                <a16:creationId xmlns:a16="http://schemas.microsoft.com/office/drawing/2014/main" id="{6236D91D-638E-A237-5087-5F15702CF6B5}"/>
              </a:ext>
            </a:extLst>
          </p:cNvPr>
          <p:cNvSpPr txBox="1">
            <a:spLocks noChangeArrowheads="1"/>
          </p:cNvSpPr>
          <p:nvPr/>
        </p:nvSpPr>
        <p:spPr bwMode="auto">
          <a:xfrm>
            <a:off x="7889796" y="4953000"/>
            <a:ext cx="5651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altLang="es-CL" b="1">
                <a:solidFill>
                  <a:srgbClr val="FF3300"/>
                </a:solidFill>
              </a:rPr>
              <a:t>MC</a:t>
            </a:r>
            <a:endParaRPr lang="en-US" altLang="es-CL" b="1"/>
          </a:p>
        </p:txBody>
      </p:sp>
      <p:sp>
        <p:nvSpPr>
          <p:cNvPr id="53" name="Line 49">
            <a:extLst>
              <a:ext uri="{FF2B5EF4-FFF2-40B4-BE49-F238E27FC236}">
                <a16:creationId xmlns:a16="http://schemas.microsoft.com/office/drawing/2014/main" id="{7C8F597B-A909-E072-F62E-1B8B7143E8D9}"/>
              </a:ext>
            </a:extLst>
          </p:cNvPr>
          <p:cNvSpPr>
            <a:spLocks noChangeShapeType="1"/>
          </p:cNvSpPr>
          <p:nvPr/>
        </p:nvSpPr>
        <p:spPr bwMode="auto">
          <a:xfrm flipH="1">
            <a:off x="5894309" y="4471988"/>
            <a:ext cx="1219200" cy="9906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s-CL"/>
          </a:p>
        </p:txBody>
      </p:sp>
      <p:sp>
        <p:nvSpPr>
          <p:cNvPr id="54" name="Line 52">
            <a:extLst>
              <a:ext uri="{FF2B5EF4-FFF2-40B4-BE49-F238E27FC236}">
                <a16:creationId xmlns:a16="http://schemas.microsoft.com/office/drawing/2014/main" id="{1680034C-87D3-5772-A5B3-DCF9220AE64D}"/>
              </a:ext>
            </a:extLst>
          </p:cNvPr>
          <p:cNvSpPr>
            <a:spLocks noChangeShapeType="1"/>
          </p:cNvSpPr>
          <p:nvPr/>
        </p:nvSpPr>
        <p:spPr bwMode="auto">
          <a:xfrm flipH="1">
            <a:off x="4384596" y="3200400"/>
            <a:ext cx="1447800" cy="13716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s-CL"/>
          </a:p>
        </p:txBody>
      </p:sp>
      <p:pic>
        <p:nvPicPr>
          <p:cNvPr id="3" name="Imagen 2">
            <a:extLst>
              <a:ext uri="{FF2B5EF4-FFF2-40B4-BE49-F238E27FC236}">
                <a16:creationId xmlns:a16="http://schemas.microsoft.com/office/drawing/2014/main" id="{D6EDFCB0-0429-7176-CA93-6AFF55082B16}"/>
              </a:ext>
            </a:extLst>
          </p:cNvPr>
          <p:cNvPicPr>
            <a:picLocks noChangeAspect="1"/>
          </p:cNvPicPr>
          <p:nvPr/>
        </p:nvPicPr>
        <p:blipFill>
          <a:blip r:embed="rId4"/>
          <a:stretch>
            <a:fillRect/>
          </a:stretch>
        </p:blipFill>
        <p:spPr>
          <a:xfrm rot="5400000">
            <a:off x="-3372431" y="3349108"/>
            <a:ext cx="6876000" cy="152385"/>
          </a:xfrm>
          <a:prstGeom prst="rect">
            <a:avLst/>
          </a:prstGeom>
        </p:spPr>
      </p:pic>
      <p:pic>
        <p:nvPicPr>
          <p:cNvPr id="5" name="Imagen 4">
            <a:extLst>
              <a:ext uri="{FF2B5EF4-FFF2-40B4-BE49-F238E27FC236}">
                <a16:creationId xmlns:a16="http://schemas.microsoft.com/office/drawing/2014/main" id="{934D2B90-E068-5908-4FFB-4F546CA94445}"/>
              </a:ext>
            </a:extLst>
          </p:cNvPr>
          <p:cNvPicPr>
            <a:picLocks noChangeAspect="1"/>
          </p:cNvPicPr>
          <p:nvPr/>
        </p:nvPicPr>
        <p:blipFill>
          <a:blip r:embed="rId4"/>
          <a:stretch>
            <a:fillRect/>
          </a:stretch>
        </p:blipFill>
        <p:spPr>
          <a:xfrm rot="16200000">
            <a:off x="-3220046" y="3352275"/>
            <a:ext cx="6876000" cy="152384"/>
          </a:xfrm>
          <a:prstGeom prst="rect">
            <a:avLst/>
          </a:prstGeom>
        </p:spPr>
      </p:pic>
    </p:spTree>
    <p:extLst>
      <p:ext uri="{BB962C8B-B14F-4D97-AF65-F5344CB8AC3E}">
        <p14:creationId xmlns:p14="http://schemas.microsoft.com/office/powerpoint/2010/main" val="18148330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20"/>
                                        </p:tgtEl>
                                        <p:attrNameLst>
                                          <p:attrName>style.visibility</p:attrName>
                                        </p:attrNameLst>
                                      </p:cBhvr>
                                      <p:to>
                                        <p:strVal val="visible"/>
                                      </p:to>
                                    </p:set>
                                    <p:anim calcmode="lin" valueType="num">
                                      <p:cBhvr additive="base">
                                        <p:cTn id="7" dur="500" fill="hold"/>
                                        <p:tgtEl>
                                          <p:spTgt spid="20"/>
                                        </p:tgtEl>
                                        <p:attrNameLst>
                                          <p:attrName>ppt_x</p:attrName>
                                        </p:attrNameLst>
                                      </p:cBhvr>
                                      <p:tavLst>
                                        <p:tav tm="0">
                                          <p:val>
                                            <p:strVal val="0-#ppt_w/2"/>
                                          </p:val>
                                        </p:tav>
                                        <p:tav tm="100000">
                                          <p:val>
                                            <p:strVal val="#ppt_x"/>
                                          </p:val>
                                        </p:tav>
                                      </p:tavLst>
                                    </p:anim>
                                    <p:anim calcmode="lin" valueType="num">
                                      <p:cBhvr additive="base">
                                        <p:cTn id="8" dur="500" fill="hold"/>
                                        <p:tgtEl>
                                          <p:spTgt spid="20"/>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nodeType="clickEffect">
                                  <p:stCondLst>
                                    <p:cond delay="0"/>
                                  </p:stCondLst>
                                  <p:childTnLst>
                                    <p:set>
                                      <p:cBhvr>
                                        <p:cTn id="12" dur="1" fill="hold">
                                          <p:stCondLst>
                                            <p:cond delay="0"/>
                                          </p:stCondLst>
                                        </p:cTn>
                                        <p:tgtEl>
                                          <p:spTgt spid="23"/>
                                        </p:tgtEl>
                                        <p:attrNameLst>
                                          <p:attrName>style.visibility</p:attrName>
                                        </p:attrNameLst>
                                      </p:cBhvr>
                                      <p:to>
                                        <p:strVal val="visible"/>
                                      </p:to>
                                    </p:set>
                                    <p:anim calcmode="lin" valueType="num">
                                      <p:cBhvr additive="base">
                                        <p:cTn id="13" dur="500" fill="hold"/>
                                        <p:tgtEl>
                                          <p:spTgt spid="23"/>
                                        </p:tgtEl>
                                        <p:attrNameLst>
                                          <p:attrName>ppt_x</p:attrName>
                                        </p:attrNameLst>
                                      </p:cBhvr>
                                      <p:tavLst>
                                        <p:tav tm="0">
                                          <p:val>
                                            <p:strVal val="0-#ppt_w/2"/>
                                          </p:val>
                                        </p:tav>
                                        <p:tav tm="100000">
                                          <p:val>
                                            <p:strVal val="#ppt_x"/>
                                          </p:val>
                                        </p:tav>
                                      </p:tavLst>
                                    </p:anim>
                                    <p:anim calcmode="lin" valueType="num">
                                      <p:cBhvr additive="base">
                                        <p:cTn id="14" dur="500" fill="hold"/>
                                        <p:tgtEl>
                                          <p:spTgt spid="23"/>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nodeType="clickEffect">
                                  <p:stCondLst>
                                    <p:cond delay="0"/>
                                  </p:stCondLst>
                                  <p:childTnLst>
                                    <p:set>
                                      <p:cBhvr>
                                        <p:cTn id="18" dur="1" fill="hold">
                                          <p:stCondLst>
                                            <p:cond delay="0"/>
                                          </p:stCondLst>
                                        </p:cTn>
                                        <p:tgtEl>
                                          <p:spTgt spid="26"/>
                                        </p:tgtEl>
                                        <p:attrNameLst>
                                          <p:attrName>style.visibility</p:attrName>
                                        </p:attrNameLst>
                                      </p:cBhvr>
                                      <p:to>
                                        <p:strVal val="visible"/>
                                      </p:to>
                                    </p:set>
                                    <p:anim calcmode="lin" valueType="num">
                                      <p:cBhvr additive="base">
                                        <p:cTn id="19" dur="500" fill="hold"/>
                                        <p:tgtEl>
                                          <p:spTgt spid="26"/>
                                        </p:tgtEl>
                                        <p:attrNameLst>
                                          <p:attrName>ppt_x</p:attrName>
                                        </p:attrNameLst>
                                      </p:cBhvr>
                                      <p:tavLst>
                                        <p:tav tm="0">
                                          <p:val>
                                            <p:strVal val="0-#ppt_w/2"/>
                                          </p:val>
                                        </p:tav>
                                        <p:tav tm="100000">
                                          <p:val>
                                            <p:strVal val="#ppt_x"/>
                                          </p:val>
                                        </p:tav>
                                      </p:tavLst>
                                    </p:anim>
                                    <p:anim calcmode="lin" valueType="num">
                                      <p:cBhvr additive="base">
                                        <p:cTn id="20" dur="500" fill="hold"/>
                                        <p:tgtEl>
                                          <p:spTgt spid="26"/>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nodeType="clickEffect">
                                  <p:stCondLst>
                                    <p:cond delay="0"/>
                                  </p:stCondLst>
                                  <p:childTnLst>
                                    <p:set>
                                      <p:cBhvr>
                                        <p:cTn id="24" dur="1" fill="hold">
                                          <p:stCondLst>
                                            <p:cond delay="0"/>
                                          </p:stCondLst>
                                        </p:cTn>
                                        <p:tgtEl>
                                          <p:spTgt spid="29"/>
                                        </p:tgtEl>
                                        <p:attrNameLst>
                                          <p:attrName>style.visibility</p:attrName>
                                        </p:attrNameLst>
                                      </p:cBhvr>
                                      <p:to>
                                        <p:strVal val="visible"/>
                                      </p:to>
                                    </p:set>
                                    <p:anim calcmode="lin" valueType="num">
                                      <p:cBhvr additive="base">
                                        <p:cTn id="25" dur="500" fill="hold"/>
                                        <p:tgtEl>
                                          <p:spTgt spid="29"/>
                                        </p:tgtEl>
                                        <p:attrNameLst>
                                          <p:attrName>ppt_x</p:attrName>
                                        </p:attrNameLst>
                                      </p:cBhvr>
                                      <p:tavLst>
                                        <p:tav tm="0">
                                          <p:val>
                                            <p:strVal val="0-#ppt_w/2"/>
                                          </p:val>
                                        </p:tav>
                                        <p:tav tm="100000">
                                          <p:val>
                                            <p:strVal val="#ppt_x"/>
                                          </p:val>
                                        </p:tav>
                                      </p:tavLst>
                                    </p:anim>
                                    <p:anim calcmode="lin" valueType="num">
                                      <p:cBhvr additive="base">
                                        <p:cTn id="26" dur="500" fill="hold"/>
                                        <p:tgtEl>
                                          <p:spTgt spid="29"/>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8" fill="hold" nodeType="clickEffect">
                                  <p:stCondLst>
                                    <p:cond delay="0"/>
                                  </p:stCondLst>
                                  <p:childTnLst>
                                    <p:set>
                                      <p:cBhvr>
                                        <p:cTn id="30" dur="1" fill="hold">
                                          <p:stCondLst>
                                            <p:cond delay="0"/>
                                          </p:stCondLst>
                                        </p:cTn>
                                        <p:tgtEl>
                                          <p:spTgt spid="32"/>
                                        </p:tgtEl>
                                        <p:attrNameLst>
                                          <p:attrName>style.visibility</p:attrName>
                                        </p:attrNameLst>
                                      </p:cBhvr>
                                      <p:to>
                                        <p:strVal val="visible"/>
                                      </p:to>
                                    </p:set>
                                    <p:anim calcmode="lin" valueType="num">
                                      <p:cBhvr additive="base">
                                        <p:cTn id="31" dur="500" fill="hold"/>
                                        <p:tgtEl>
                                          <p:spTgt spid="32"/>
                                        </p:tgtEl>
                                        <p:attrNameLst>
                                          <p:attrName>ppt_x</p:attrName>
                                        </p:attrNameLst>
                                      </p:cBhvr>
                                      <p:tavLst>
                                        <p:tav tm="0">
                                          <p:val>
                                            <p:strVal val="0-#ppt_w/2"/>
                                          </p:val>
                                        </p:tav>
                                        <p:tav tm="100000">
                                          <p:val>
                                            <p:strVal val="#ppt_x"/>
                                          </p:val>
                                        </p:tav>
                                      </p:tavLst>
                                    </p:anim>
                                    <p:anim calcmode="lin" valueType="num">
                                      <p:cBhvr additive="base">
                                        <p:cTn id="32" dur="500" fill="hold"/>
                                        <p:tgtEl>
                                          <p:spTgt spid="32"/>
                                        </p:tgtEl>
                                        <p:attrNameLst>
                                          <p:attrName>ppt_y</p:attrName>
                                        </p:attrNameLst>
                                      </p:cBhvr>
                                      <p:tavLst>
                                        <p:tav tm="0">
                                          <p:val>
                                            <p:strVal val="#ppt_y"/>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8" fill="hold" nodeType="clickEffect">
                                  <p:stCondLst>
                                    <p:cond delay="0"/>
                                  </p:stCondLst>
                                  <p:childTnLst>
                                    <p:set>
                                      <p:cBhvr>
                                        <p:cTn id="36" dur="1" fill="hold">
                                          <p:stCondLst>
                                            <p:cond delay="0"/>
                                          </p:stCondLst>
                                        </p:cTn>
                                        <p:tgtEl>
                                          <p:spTgt spid="35"/>
                                        </p:tgtEl>
                                        <p:attrNameLst>
                                          <p:attrName>style.visibility</p:attrName>
                                        </p:attrNameLst>
                                      </p:cBhvr>
                                      <p:to>
                                        <p:strVal val="visible"/>
                                      </p:to>
                                    </p:set>
                                    <p:anim calcmode="lin" valueType="num">
                                      <p:cBhvr additive="base">
                                        <p:cTn id="37" dur="500" fill="hold"/>
                                        <p:tgtEl>
                                          <p:spTgt spid="35"/>
                                        </p:tgtEl>
                                        <p:attrNameLst>
                                          <p:attrName>ppt_x</p:attrName>
                                        </p:attrNameLst>
                                      </p:cBhvr>
                                      <p:tavLst>
                                        <p:tav tm="0">
                                          <p:val>
                                            <p:strVal val="0-#ppt_w/2"/>
                                          </p:val>
                                        </p:tav>
                                        <p:tav tm="100000">
                                          <p:val>
                                            <p:strVal val="#ppt_x"/>
                                          </p:val>
                                        </p:tav>
                                      </p:tavLst>
                                    </p:anim>
                                    <p:anim calcmode="lin" valueType="num">
                                      <p:cBhvr additive="base">
                                        <p:cTn id="38" dur="500" fill="hold"/>
                                        <p:tgtEl>
                                          <p:spTgt spid="35"/>
                                        </p:tgtEl>
                                        <p:attrNameLst>
                                          <p:attrName>ppt_y</p:attrName>
                                        </p:attrNameLst>
                                      </p:cBhvr>
                                      <p:tavLst>
                                        <p:tav tm="0">
                                          <p:val>
                                            <p:strVal val="#ppt_y"/>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8" fill="hold" nodeType="clickEffect">
                                  <p:stCondLst>
                                    <p:cond delay="0"/>
                                  </p:stCondLst>
                                  <p:childTnLst>
                                    <p:set>
                                      <p:cBhvr>
                                        <p:cTn id="42" dur="1" fill="hold">
                                          <p:stCondLst>
                                            <p:cond delay="0"/>
                                          </p:stCondLst>
                                        </p:cTn>
                                        <p:tgtEl>
                                          <p:spTgt spid="38"/>
                                        </p:tgtEl>
                                        <p:attrNameLst>
                                          <p:attrName>style.visibility</p:attrName>
                                        </p:attrNameLst>
                                      </p:cBhvr>
                                      <p:to>
                                        <p:strVal val="visible"/>
                                      </p:to>
                                    </p:set>
                                    <p:anim calcmode="lin" valueType="num">
                                      <p:cBhvr additive="base">
                                        <p:cTn id="43" dur="500" fill="hold"/>
                                        <p:tgtEl>
                                          <p:spTgt spid="38"/>
                                        </p:tgtEl>
                                        <p:attrNameLst>
                                          <p:attrName>ppt_x</p:attrName>
                                        </p:attrNameLst>
                                      </p:cBhvr>
                                      <p:tavLst>
                                        <p:tav tm="0">
                                          <p:val>
                                            <p:strVal val="0-#ppt_w/2"/>
                                          </p:val>
                                        </p:tav>
                                        <p:tav tm="100000">
                                          <p:val>
                                            <p:strVal val="#ppt_x"/>
                                          </p:val>
                                        </p:tav>
                                      </p:tavLst>
                                    </p:anim>
                                    <p:anim calcmode="lin" valueType="num">
                                      <p:cBhvr additive="base">
                                        <p:cTn id="44" dur="500" fill="hold"/>
                                        <p:tgtEl>
                                          <p:spTgt spid="38"/>
                                        </p:tgtEl>
                                        <p:attrNameLst>
                                          <p:attrName>ppt_y</p:attrName>
                                        </p:attrNameLst>
                                      </p:cBhvr>
                                      <p:tavLst>
                                        <p:tav tm="0">
                                          <p:val>
                                            <p:strVal val="#ppt_y"/>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8" fill="hold" nodeType="clickEffect">
                                  <p:stCondLst>
                                    <p:cond delay="0"/>
                                  </p:stCondLst>
                                  <p:childTnLst>
                                    <p:set>
                                      <p:cBhvr>
                                        <p:cTn id="48" dur="1" fill="hold">
                                          <p:stCondLst>
                                            <p:cond delay="0"/>
                                          </p:stCondLst>
                                        </p:cTn>
                                        <p:tgtEl>
                                          <p:spTgt spid="41"/>
                                        </p:tgtEl>
                                        <p:attrNameLst>
                                          <p:attrName>style.visibility</p:attrName>
                                        </p:attrNameLst>
                                      </p:cBhvr>
                                      <p:to>
                                        <p:strVal val="visible"/>
                                      </p:to>
                                    </p:set>
                                    <p:anim calcmode="lin" valueType="num">
                                      <p:cBhvr additive="base">
                                        <p:cTn id="49" dur="500" fill="hold"/>
                                        <p:tgtEl>
                                          <p:spTgt spid="41"/>
                                        </p:tgtEl>
                                        <p:attrNameLst>
                                          <p:attrName>ppt_x</p:attrName>
                                        </p:attrNameLst>
                                      </p:cBhvr>
                                      <p:tavLst>
                                        <p:tav tm="0">
                                          <p:val>
                                            <p:strVal val="0-#ppt_w/2"/>
                                          </p:val>
                                        </p:tav>
                                        <p:tav tm="100000">
                                          <p:val>
                                            <p:strVal val="#ppt_x"/>
                                          </p:val>
                                        </p:tav>
                                      </p:tavLst>
                                    </p:anim>
                                    <p:anim calcmode="lin" valueType="num">
                                      <p:cBhvr additive="base">
                                        <p:cTn id="50" dur="500" fill="hold"/>
                                        <p:tgtEl>
                                          <p:spTgt spid="41"/>
                                        </p:tgtEl>
                                        <p:attrNameLst>
                                          <p:attrName>ppt_y</p:attrName>
                                        </p:attrNameLst>
                                      </p:cBhvr>
                                      <p:tavLst>
                                        <p:tav tm="0">
                                          <p:val>
                                            <p:strVal val="#ppt_y"/>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8" fill="hold" nodeType="clickEffect">
                                  <p:stCondLst>
                                    <p:cond delay="0"/>
                                  </p:stCondLst>
                                  <p:childTnLst>
                                    <p:set>
                                      <p:cBhvr>
                                        <p:cTn id="54" dur="1" fill="hold">
                                          <p:stCondLst>
                                            <p:cond delay="0"/>
                                          </p:stCondLst>
                                        </p:cTn>
                                        <p:tgtEl>
                                          <p:spTgt spid="44"/>
                                        </p:tgtEl>
                                        <p:attrNameLst>
                                          <p:attrName>style.visibility</p:attrName>
                                        </p:attrNameLst>
                                      </p:cBhvr>
                                      <p:to>
                                        <p:strVal val="visible"/>
                                      </p:to>
                                    </p:set>
                                    <p:anim calcmode="lin" valueType="num">
                                      <p:cBhvr additive="base">
                                        <p:cTn id="55" dur="500" fill="hold"/>
                                        <p:tgtEl>
                                          <p:spTgt spid="44"/>
                                        </p:tgtEl>
                                        <p:attrNameLst>
                                          <p:attrName>ppt_x</p:attrName>
                                        </p:attrNameLst>
                                      </p:cBhvr>
                                      <p:tavLst>
                                        <p:tav tm="0">
                                          <p:val>
                                            <p:strVal val="0-#ppt_w/2"/>
                                          </p:val>
                                        </p:tav>
                                        <p:tav tm="100000">
                                          <p:val>
                                            <p:strVal val="#ppt_x"/>
                                          </p:val>
                                        </p:tav>
                                      </p:tavLst>
                                    </p:anim>
                                    <p:anim calcmode="lin" valueType="num">
                                      <p:cBhvr additive="base">
                                        <p:cTn id="56" dur="500" fill="hold"/>
                                        <p:tgtEl>
                                          <p:spTgt spid="44"/>
                                        </p:tgtEl>
                                        <p:attrNameLst>
                                          <p:attrName>ppt_y</p:attrName>
                                        </p:attrNameLst>
                                      </p:cBhvr>
                                      <p:tavLst>
                                        <p:tav tm="0">
                                          <p:val>
                                            <p:strVal val="#ppt_y"/>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8" fill="hold" nodeType="clickEffect">
                                  <p:stCondLst>
                                    <p:cond delay="0"/>
                                  </p:stCondLst>
                                  <p:childTnLst>
                                    <p:set>
                                      <p:cBhvr>
                                        <p:cTn id="60" dur="1" fill="hold">
                                          <p:stCondLst>
                                            <p:cond delay="0"/>
                                          </p:stCondLst>
                                        </p:cTn>
                                        <p:tgtEl>
                                          <p:spTgt spid="47"/>
                                        </p:tgtEl>
                                        <p:attrNameLst>
                                          <p:attrName>style.visibility</p:attrName>
                                        </p:attrNameLst>
                                      </p:cBhvr>
                                      <p:to>
                                        <p:strVal val="visible"/>
                                      </p:to>
                                    </p:set>
                                    <p:anim calcmode="lin" valueType="num">
                                      <p:cBhvr additive="base">
                                        <p:cTn id="61" dur="500" fill="hold"/>
                                        <p:tgtEl>
                                          <p:spTgt spid="47"/>
                                        </p:tgtEl>
                                        <p:attrNameLst>
                                          <p:attrName>ppt_x</p:attrName>
                                        </p:attrNameLst>
                                      </p:cBhvr>
                                      <p:tavLst>
                                        <p:tav tm="0">
                                          <p:val>
                                            <p:strVal val="0-#ppt_w/2"/>
                                          </p:val>
                                        </p:tav>
                                        <p:tav tm="100000">
                                          <p:val>
                                            <p:strVal val="#ppt_x"/>
                                          </p:val>
                                        </p:tav>
                                      </p:tavLst>
                                    </p:anim>
                                    <p:anim calcmode="lin" valueType="num">
                                      <p:cBhvr additive="base">
                                        <p:cTn id="62" dur="500" fill="hold"/>
                                        <p:tgtEl>
                                          <p:spTgt spid="47"/>
                                        </p:tgtEl>
                                        <p:attrNameLst>
                                          <p:attrName>ppt_y</p:attrName>
                                        </p:attrNameLst>
                                      </p:cBhvr>
                                      <p:tavLst>
                                        <p:tav tm="0">
                                          <p:val>
                                            <p:strVal val="#ppt_y"/>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2" presetClass="entr" presetSubtype="8" fill="hold" nodeType="clickEffect">
                                  <p:stCondLst>
                                    <p:cond delay="0"/>
                                  </p:stCondLst>
                                  <p:childTnLst>
                                    <p:set>
                                      <p:cBhvr>
                                        <p:cTn id="66" dur="1" fill="hold">
                                          <p:stCondLst>
                                            <p:cond delay="0"/>
                                          </p:stCondLst>
                                        </p:cTn>
                                        <p:tgtEl>
                                          <p:spTgt spid="53"/>
                                        </p:tgtEl>
                                        <p:attrNameLst>
                                          <p:attrName>style.visibility</p:attrName>
                                        </p:attrNameLst>
                                      </p:cBhvr>
                                      <p:to>
                                        <p:strVal val="visible"/>
                                      </p:to>
                                    </p:set>
                                    <p:anim calcmode="lin" valueType="num">
                                      <p:cBhvr additive="base">
                                        <p:cTn id="67" dur="500" fill="hold"/>
                                        <p:tgtEl>
                                          <p:spTgt spid="53"/>
                                        </p:tgtEl>
                                        <p:attrNameLst>
                                          <p:attrName>ppt_x</p:attrName>
                                        </p:attrNameLst>
                                      </p:cBhvr>
                                      <p:tavLst>
                                        <p:tav tm="0">
                                          <p:val>
                                            <p:strVal val="0-#ppt_w/2"/>
                                          </p:val>
                                        </p:tav>
                                        <p:tav tm="100000">
                                          <p:val>
                                            <p:strVal val="#ppt_x"/>
                                          </p:val>
                                        </p:tav>
                                      </p:tavLst>
                                    </p:anim>
                                    <p:anim calcmode="lin" valueType="num">
                                      <p:cBhvr additive="base">
                                        <p:cTn id="68" dur="500" fill="hold"/>
                                        <p:tgtEl>
                                          <p:spTgt spid="53"/>
                                        </p:tgtEl>
                                        <p:attrNameLst>
                                          <p:attrName>ppt_y</p:attrName>
                                        </p:attrNameLst>
                                      </p:cBhvr>
                                      <p:tavLst>
                                        <p:tav tm="0">
                                          <p:val>
                                            <p:strVal val="#ppt_y"/>
                                          </p:val>
                                        </p:tav>
                                        <p:tav tm="100000">
                                          <p:val>
                                            <p:strVal val="#ppt_y"/>
                                          </p:val>
                                        </p:tav>
                                      </p:tavLst>
                                    </p:anim>
                                  </p:childTnLst>
                                </p:cTn>
                              </p:par>
                            </p:childTnLst>
                          </p:cTn>
                        </p:par>
                      </p:childTnLst>
                    </p:cTn>
                  </p:par>
                  <p:par>
                    <p:cTn id="69" fill="hold">
                      <p:stCondLst>
                        <p:cond delay="indefinite"/>
                      </p:stCondLst>
                      <p:childTnLst>
                        <p:par>
                          <p:cTn id="70" fill="hold">
                            <p:stCondLst>
                              <p:cond delay="0"/>
                            </p:stCondLst>
                            <p:childTnLst>
                              <p:par>
                                <p:cTn id="71" presetID="2" presetClass="entr" presetSubtype="8" fill="hold" nodeType="clickEffect">
                                  <p:stCondLst>
                                    <p:cond delay="0"/>
                                  </p:stCondLst>
                                  <p:childTnLst>
                                    <p:set>
                                      <p:cBhvr>
                                        <p:cTn id="72" dur="1" fill="hold">
                                          <p:stCondLst>
                                            <p:cond delay="0"/>
                                          </p:stCondLst>
                                        </p:cTn>
                                        <p:tgtEl>
                                          <p:spTgt spid="49"/>
                                        </p:tgtEl>
                                        <p:attrNameLst>
                                          <p:attrName>style.visibility</p:attrName>
                                        </p:attrNameLst>
                                      </p:cBhvr>
                                      <p:to>
                                        <p:strVal val="visible"/>
                                      </p:to>
                                    </p:set>
                                    <p:anim calcmode="lin" valueType="num">
                                      <p:cBhvr additive="base">
                                        <p:cTn id="73" dur="500" fill="hold"/>
                                        <p:tgtEl>
                                          <p:spTgt spid="49"/>
                                        </p:tgtEl>
                                        <p:attrNameLst>
                                          <p:attrName>ppt_x</p:attrName>
                                        </p:attrNameLst>
                                      </p:cBhvr>
                                      <p:tavLst>
                                        <p:tav tm="0">
                                          <p:val>
                                            <p:strVal val="0-#ppt_w/2"/>
                                          </p:val>
                                        </p:tav>
                                        <p:tav tm="100000">
                                          <p:val>
                                            <p:strVal val="#ppt_x"/>
                                          </p:val>
                                        </p:tav>
                                      </p:tavLst>
                                    </p:anim>
                                    <p:anim calcmode="lin" valueType="num">
                                      <p:cBhvr additive="base">
                                        <p:cTn id="74" dur="500" fill="hold"/>
                                        <p:tgtEl>
                                          <p:spTgt spid="49"/>
                                        </p:tgtEl>
                                        <p:attrNameLst>
                                          <p:attrName>ppt_y</p:attrName>
                                        </p:attrNameLst>
                                      </p:cBhvr>
                                      <p:tavLst>
                                        <p:tav tm="0">
                                          <p:val>
                                            <p:strVal val="#ppt_y"/>
                                          </p:val>
                                        </p:tav>
                                        <p:tav tm="100000">
                                          <p:val>
                                            <p:strVal val="#ppt_y"/>
                                          </p:val>
                                        </p:tav>
                                      </p:tavLst>
                                    </p:anim>
                                  </p:childTnLst>
                                </p:cTn>
                              </p:par>
                            </p:childTnLst>
                          </p:cTn>
                        </p:par>
                      </p:childTnLst>
                    </p:cTn>
                  </p:par>
                  <p:par>
                    <p:cTn id="75" fill="hold">
                      <p:stCondLst>
                        <p:cond delay="indefinite"/>
                      </p:stCondLst>
                      <p:childTnLst>
                        <p:par>
                          <p:cTn id="76" fill="hold">
                            <p:stCondLst>
                              <p:cond delay="0"/>
                            </p:stCondLst>
                            <p:childTnLst>
                              <p:par>
                                <p:cTn id="77" presetID="2" presetClass="entr" presetSubtype="8" fill="hold" nodeType="clickEffect">
                                  <p:stCondLst>
                                    <p:cond delay="0"/>
                                  </p:stCondLst>
                                  <p:childTnLst>
                                    <p:set>
                                      <p:cBhvr>
                                        <p:cTn id="78" dur="1" fill="hold">
                                          <p:stCondLst>
                                            <p:cond delay="0"/>
                                          </p:stCondLst>
                                        </p:cTn>
                                        <p:tgtEl>
                                          <p:spTgt spid="54"/>
                                        </p:tgtEl>
                                        <p:attrNameLst>
                                          <p:attrName>style.visibility</p:attrName>
                                        </p:attrNameLst>
                                      </p:cBhvr>
                                      <p:to>
                                        <p:strVal val="visible"/>
                                      </p:to>
                                    </p:set>
                                    <p:anim calcmode="lin" valueType="num">
                                      <p:cBhvr additive="base">
                                        <p:cTn id="79" dur="500" fill="hold"/>
                                        <p:tgtEl>
                                          <p:spTgt spid="54"/>
                                        </p:tgtEl>
                                        <p:attrNameLst>
                                          <p:attrName>ppt_x</p:attrName>
                                        </p:attrNameLst>
                                      </p:cBhvr>
                                      <p:tavLst>
                                        <p:tav tm="0">
                                          <p:val>
                                            <p:strVal val="0-#ppt_w/2"/>
                                          </p:val>
                                        </p:tav>
                                        <p:tav tm="100000">
                                          <p:val>
                                            <p:strVal val="#ppt_x"/>
                                          </p:val>
                                        </p:tav>
                                      </p:tavLst>
                                    </p:anim>
                                    <p:anim calcmode="lin" valueType="num">
                                      <p:cBhvr additive="base">
                                        <p:cTn id="80" dur="500" fill="hold"/>
                                        <p:tgtEl>
                                          <p:spTgt spid="54"/>
                                        </p:tgtEl>
                                        <p:attrNameLst>
                                          <p:attrName>ppt_y</p:attrName>
                                        </p:attrNameLst>
                                      </p:cBhvr>
                                      <p:tavLst>
                                        <p:tav tm="0">
                                          <p:val>
                                            <p:strVal val="#ppt_y"/>
                                          </p:val>
                                        </p:tav>
                                        <p:tav tm="100000">
                                          <p:val>
                                            <p:strVal val="#ppt_y"/>
                                          </p:val>
                                        </p:tav>
                                      </p:tavLst>
                                    </p:anim>
                                  </p:childTnLst>
                                </p:cTn>
                              </p:par>
                            </p:childTnLst>
                          </p:cTn>
                        </p:par>
                      </p:childTnLst>
                    </p:cTn>
                  </p:par>
                  <p:par>
                    <p:cTn id="81" fill="hold">
                      <p:stCondLst>
                        <p:cond delay="indefinite"/>
                      </p:stCondLst>
                      <p:childTnLst>
                        <p:par>
                          <p:cTn id="82" fill="hold">
                            <p:stCondLst>
                              <p:cond delay="0"/>
                            </p:stCondLst>
                            <p:childTnLst>
                              <p:par>
                                <p:cTn id="83" presetID="2" presetClass="entr" presetSubtype="8" fill="hold" nodeType="clickEffect">
                                  <p:stCondLst>
                                    <p:cond delay="0"/>
                                  </p:stCondLst>
                                  <p:childTnLst>
                                    <p:set>
                                      <p:cBhvr>
                                        <p:cTn id="84" dur="1" fill="hold">
                                          <p:stCondLst>
                                            <p:cond delay="0"/>
                                          </p:stCondLst>
                                        </p:cTn>
                                        <p:tgtEl>
                                          <p:spTgt spid="18"/>
                                        </p:tgtEl>
                                        <p:attrNameLst>
                                          <p:attrName>style.visibility</p:attrName>
                                        </p:attrNameLst>
                                      </p:cBhvr>
                                      <p:to>
                                        <p:strVal val="visible"/>
                                      </p:to>
                                    </p:set>
                                    <p:anim calcmode="lin" valueType="num">
                                      <p:cBhvr additive="base">
                                        <p:cTn id="85" dur="500" fill="hold"/>
                                        <p:tgtEl>
                                          <p:spTgt spid="18"/>
                                        </p:tgtEl>
                                        <p:attrNameLst>
                                          <p:attrName>ppt_x</p:attrName>
                                        </p:attrNameLst>
                                      </p:cBhvr>
                                      <p:tavLst>
                                        <p:tav tm="0">
                                          <p:val>
                                            <p:strVal val="0-#ppt_w/2"/>
                                          </p:val>
                                        </p:tav>
                                        <p:tav tm="100000">
                                          <p:val>
                                            <p:strVal val="#ppt_x"/>
                                          </p:val>
                                        </p:tav>
                                      </p:tavLst>
                                    </p:anim>
                                    <p:anim calcmode="lin" valueType="num">
                                      <p:cBhvr additive="base">
                                        <p:cTn id="86" dur="500" fill="hold"/>
                                        <p:tgtEl>
                                          <p:spTgt spid="18"/>
                                        </p:tgtEl>
                                        <p:attrNameLst>
                                          <p:attrName>ppt_y</p:attrName>
                                        </p:attrNameLst>
                                      </p:cBhvr>
                                      <p:tavLst>
                                        <p:tav tm="0">
                                          <p:val>
                                            <p:strVal val="#ppt_y"/>
                                          </p:val>
                                        </p:tav>
                                        <p:tav tm="100000">
                                          <p:val>
                                            <p:strVal val="#ppt_y"/>
                                          </p:val>
                                        </p:tav>
                                      </p:tavLst>
                                    </p:anim>
                                  </p:childTnLst>
                                </p:cTn>
                              </p:par>
                            </p:childTnLst>
                          </p:cTn>
                        </p:par>
                      </p:childTnLst>
                    </p:cTn>
                  </p:par>
                  <p:par>
                    <p:cTn id="87" fill="hold">
                      <p:stCondLst>
                        <p:cond delay="indefinite"/>
                      </p:stCondLst>
                      <p:childTnLst>
                        <p:par>
                          <p:cTn id="88" fill="hold">
                            <p:stCondLst>
                              <p:cond delay="0"/>
                            </p:stCondLst>
                            <p:childTnLst>
                              <p:par>
                                <p:cTn id="89" presetID="2" presetClass="entr" presetSubtype="8" fill="hold" nodeType="clickEffect">
                                  <p:stCondLst>
                                    <p:cond delay="0"/>
                                  </p:stCondLst>
                                  <p:childTnLst>
                                    <p:set>
                                      <p:cBhvr>
                                        <p:cTn id="90" dur="1" fill="hold">
                                          <p:stCondLst>
                                            <p:cond delay="0"/>
                                          </p:stCondLst>
                                        </p:cTn>
                                        <p:tgtEl>
                                          <p:spTgt spid="19"/>
                                        </p:tgtEl>
                                        <p:attrNameLst>
                                          <p:attrName>style.visibility</p:attrName>
                                        </p:attrNameLst>
                                      </p:cBhvr>
                                      <p:to>
                                        <p:strVal val="visible"/>
                                      </p:to>
                                    </p:set>
                                    <p:anim calcmode="lin" valueType="num">
                                      <p:cBhvr additive="base">
                                        <p:cTn id="91" dur="500" fill="hold"/>
                                        <p:tgtEl>
                                          <p:spTgt spid="19"/>
                                        </p:tgtEl>
                                        <p:attrNameLst>
                                          <p:attrName>ppt_x</p:attrName>
                                        </p:attrNameLst>
                                      </p:cBhvr>
                                      <p:tavLst>
                                        <p:tav tm="0">
                                          <p:val>
                                            <p:strVal val="0-#ppt_w/2"/>
                                          </p:val>
                                        </p:tav>
                                        <p:tav tm="100000">
                                          <p:val>
                                            <p:strVal val="#ppt_x"/>
                                          </p:val>
                                        </p:tav>
                                      </p:tavLst>
                                    </p:anim>
                                    <p:anim calcmode="lin" valueType="num">
                                      <p:cBhvr additive="base">
                                        <p:cTn id="92" dur="500" fill="hold"/>
                                        <p:tgtEl>
                                          <p:spTgt spid="1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autoUpdateAnimBg="0"/>
      <p:bldP spid="19" grpId="0" autoUpdateAnimBg="0"/>
      <p:bldP spid="47" grpId="0" animBg="1"/>
      <p:bldP spid="49" grpId="0" animBg="1" autoUpdateAnimBg="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19B0366-B745-7E4D-A3D2-002BE73A3CB4}"/>
              </a:ext>
            </a:extLst>
          </p:cNvPr>
          <p:cNvSpPr>
            <a:spLocks noGrp="1"/>
          </p:cNvSpPr>
          <p:nvPr>
            <p:ph type="title"/>
          </p:nvPr>
        </p:nvSpPr>
        <p:spPr>
          <a:xfrm>
            <a:off x="1778696" y="3095889"/>
            <a:ext cx="8567803" cy="666221"/>
          </a:xfrm>
        </p:spPr>
        <p:txBody>
          <a:bodyPr>
            <a:noAutofit/>
          </a:bodyPr>
          <a:lstStyle/>
          <a:p>
            <a:pPr algn="ctr"/>
            <a:r>
              <a:rPr lang="es-ES_tradnl" sz="3200" b="1" dirty="0">
                <a:solidFill>
                  <a:srgbClr val="002060"/>
                </a:solidFill>
                <a:latin typeface="Garamond" panose="02020404030301010803" pitchFamily="18" charset="0"/>
                <a:cs typeface="Arial" panose="020B0604020202020204" pitchFamily="34" charset="0"/>
              </a:rPr>
              <a:t>Discriminación de Precios de Tercer Grado</a:t>
            </a:r>
          </a:p>
        </p:txBody>
      </p:sp>
      <p:pic>
        <p:nvPicPr>
          <p:cNvPr id="6" name="Imagen 5">
            <a:extLst>
              <a:ext uri="{FF2B5EF4-FFF2-40B4-BE49-F238E27FC236}">
                <a16:creationId xmlns:a16="http://schemas.microsoft.com/office/drawing/2014/main" id="{A0A6353C-351E-022B-D71B-3200D2A62B35}"/>
              </a:ext>
            </a:extLst>
          </p:cNvPr>
          <p:cNvPicPr>
            <a:picLocks noChangeAspect="1"/>
          </p:cNvPicPr>
          <p:nvPr/>
        </p:nvPicPr>
        <p:blipFill>
          <a:blip r:embed="rId2"/>
          <a:stretch>
            <a:fillRect/>
          </a:stretch>
        </p:blipFill>
        <p:spPr>
          <a:xfrm>
            <a:off x="2136000" y="2761926"/>
            <a:ext cx="7920000" cy="175525"/>
          </a:xfrm>
          <a:prstGeom prst="rect">
            <a:avLst/>
          </a:prstGeom>
        </p:spPr>
      </p:pic>
      <p:pic>
        <p:nvPicPr>
          <p:cNvPr id="4" name="Imagen 3">
            <a:extLst>
              <a:ext uri="{FF2B5EF4-FFF2-40B4-BE49-F238E27FC236}">
                <a16:creationId xmlns:a16="http://schemas.microsoft.com/office/drawing/2014/main" id="{761914AF-353E-DD17-F26B-0A6B912C5FEA}"/>
              </a:ext>
            </a:extLst>
          </p:cNvPr>
          <p:cNvPicPr>
            <a:picLocks noChangeAspect="1"/>
          </p:cNvPicPr>
          <p:nvPr/>
        </p:nvPicPr>
        <p:blipFill>
          <a:blip r:embed="rId2"/>
          <a:stretch>
            <a:fillRect/>
          </a:stretch>
        </p:blipFill>
        <p:spPr>
          <a:xfrm>
            <a:off x="2136000" y="3903461"/>
            <a:ext cx="7920000" cy="175522"/>
          </a:xfrm>
          <a:prstGeom prst="rect">
            <a:avLst/>
          </a:prstGeom>
        </p:spPr>
      </p:pic>
      <p:pic>
        <p:nvPicPr>
          <p:cNvPr id="7" name="Imagen 6">
            <a:extLst>
              <a:ext uri="{FF2B5EF4-FFF2-40B4-BE49-F238E27FC236}">
                <a16:creationId xmlns:a16="http://schemas.microsoft.com/office/drawing/2014/main" id="{9942FBEC-498F-1B83-AEE4-D2B37E9BD6A7}"/>
              </a:ext>
            </a:extLst>
          </p:cNvPr>
          <p:cNvPicPr>
            <a:picLocks noChangeAspect="1"/>
          </p:cNvPicPr>
          <p:nvPr/>
        </p:nvPicPr>
        <p:blipFill>
          <a:blip r:embed="rId2"/>
          <a:stretch>
            <a:fillRect/>
          </a:stretch>
        </p:blipFill>
        <p:spPr>
          <a:xfrm rot="5400000">
            <a:off x="-3372431" y="3349108"/>
            <a:ext cx="6876000" cy="152385"/>
          </a:xfrm>
          <a:prstGeom prst="rect">
            <a:avLst/>
          </a:prstGeom>
        </p:spPr>
      </p:pic>
      <p:pic>
        <p:nvPicPr>
          <p:cNvPr id="8" name="Imagen 7">
            <a:extLst>
              <a:ext uri="{FF2B5EF4-FFF2-40B4-BE49-F238E27FC236}">
                <a16:creationId xmlns:a16="http://schemas.microsoft.com/office/drawing/2014/main" id="{CDD57831-A3A7-E31E-9D7C-398B44B35411}"/>
              </a:ext>
            </a:extLst>
          </p:cNvPr>
          <p:cNvPicPr>
            <a:picLocks noChangeAspect="1"/>
          </p:cNvPicPr>
          <p:nvPr/>
        </p:nvPicPr>
        <p:blipFill>
          <a:blip r:embed="rId2"/>
          <a:stretch>
            <a:fillRect/>
          </a:stretch>
        </p:blipFill>
        <p:spPr>
          <a:xfrm rot="16200000">
            <a:off x="-3220046" y="3352275"/>
            <a:ext cx="6876000" cy="152384"/>
          </a:xfrm>
          <a:prstGeom prst="rect">
            <a:avLst/>
          </a:prstGeom>
        </p:spPr>
      </p:pic>
    </p:spTree>
    <p:extLst>
      <p:ext uri="{BB962C8B-B14F-4D97-AF65-F5344CB8AC3E}">
        <p14:creationId xmlns:p14="http://schemas.microsoft.com/office/powerpoint/2010/main" val="59037468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Marcador de contenido 2">
            <a:extLst>
              <a:ext uri="{FF2B5EF4-FFF2-40B4-BE49-F238E27FC236}">
                <a16:creationId xmlns:a16="http://schemas.microsoft.com/office/drawing/2014/main" id="{01619F3C-05A7-C2B2-E01C-7EB74CF94FD7}"/>
              </a:ext>
            </a:extLst>
          </p:cNvPr>
          <p:cNvSpPr>
            <a:spLocks noGrp="1"/>
          </p:cNvSpPr>
          <p:nvPr>
            <p:ph idx="1"/>
          </p:nvPr>
        </p:nvSpPr>
        <p:spPr>
          <a:xfrm>
            <a:off x="838200" y="1825625"/>
            <a:ext cx="10515600" cy="4351338"/>
          </a:xfrm>
        </p:spPr>
        <p:txBody>
          <a:bodyPr>
            <a:normAutofit lnSpcReduction="10000"/>
          </a:bodyPr>
          <a:lstStyle/>
          <a:p>
            <a:pPr marL="0" indent="0" algn="just">
              <a:spcBef>
                <a:spcPts val="816"/>
              </a:spcBef>
              <a:buClr>
                <a:srgbClr val="00B0F0"/>
              </a:buClr>
              <a:buSzPct val="90000"/>
              <a:buNone/>
            </a:pPr>
            <a:r>
              <a:rPr lang="es-ES_tradnl" altLang="es-CL" sz="2400" dirty="0">
                <a:latin typeface="Garamond" panose="02020404030301010803" pitchFamily="18" charset="0"/>
              </a:rPr>
              <a:t>Práctica de cobrar a diferentes grupos de consumidores diferentes precios por un mismo producto. Los grupos deben tener características observables para que este tipo de discriminación funcione.</a:t>
            </a:r>
          </a:p>
          <a:p>
            <a:pPr marL="0" indent="0" algn="just">
              <a:spcBef>
                <a:spcPts val="816"/>
              </a:spcBef>
              <a:buClr>
                <a:srgbClr val="00B0F0"/>
              </a:buClr>
              <a:buSzPct val="90000"/>
              <a:buNone/>
            </a:pPr>
            <a:r>
              <a:rPr lang="es-ES_tradnl" altLang="es-CL" sz="2400" dirty="0">
                <a:latin typeface="Garamond" panose="02020404030301010803" pitchFamily="18" charset="0"/>
              </a:rPr>
              <a:t>Ejemplos incluyen descuentos a estudiantes, descuentos a la tercera edad, precios nacionales e internacionales en líneas aéreas, etc.</a:t>
            </a:r>
          </a:p>
          <a:p>
            <a:pPr marL="0" indent="0" algn="just">
              <a:spcBef>
                <a:spcPct val="70000"/>
              </a:spcBef>
              <a:buFont typeface="Wingdings" panose="05000000000000000000" pitchFamily="2" charset="2"/>
              <a:buNone/>
              <a:defRPr/>
            </a:pPr>
            <a:r>
              <a:rPr lang="es-ES_tradnl" sz="2400" dirty="0">
                <a:latin typeface="Garamond" panose="02020404030301010803" pitchFamily="18" charset="0"/>
              </a:rPr>
              <a:t>La discriminación de precios de tercer grado</a:t>
            </a:r>
          </a:p>
          <a:p>
            <a:pPr algn="just">
              <a:spcBef>
                <a:spcPct val="70000"/>
              </a:spcBef>
              <a:buClr>
                <a:srgbClr val="00B0F0"/>
              </a:buClr>
              <a:buSzPct val="90000"/>
              <a:buFont typeface="Wingdings" pitchFamily="2" charset="2"/>
              <a:buChar char="§"/>
              <a:defRPr/>
            </a:pPr>
            <a:r>
              <a:rPr lang="es-ES_tradnl" sz="2400" dirty="0">
                <a:latin typeface="Garamond" panose="02020404030301010803" pitchFamily="18" charset="0"/>
              </a:rPr>
              <a:t>Divide a los consumidores en dos o más grupos. </a:t>
            </a:r>
          </a:p>
          <a:p>
            <a:pPr algn="just">
              <a:spcBef>
                <a:spcPct val="70000"/>
              </a:spcBef>
              <a:buClr>
                <a:srgbClr val="00B0F0"/>
              </a:buClr>
              <a:buSzPct val="90000"/>
              <a:buFont typeface="Wingdings" pitchFamily="2" charset="2"/>
              <a:buChar char="§"/>
              <a:defRPr/>
            </a:pPr>
            <a:r>
              <a:rPr lang="es-ES_tradnl" sz="2400" dirty="0">
                <a:latin typeface="Garamond" panose="02020404030301010803" pitchFamily="18" charset="0"/>
              </a:rPr>
              <a:t>Cada grupo tiene su propia curva de demanda.</a:t>
            </a:r>
          </a:p>
          <a:p>
            <a:pPr algn="just">
              <a:spcBef>
                <a:spcPct val="70000"/>
              </a:spcBef>
              <a:buClr>
                <a:srgbClr val="00B0F0"/>
              </a:buClr>
              <a:buSzPct val="90000"/>
              <a:buFont typeface="Wingdings" pitchFamily="2" charset="2"/>
              <a:buChar char="§"/>
              <a:defRPr/>
            </a:pPr>
            <a:r>
              <a:rPr lang="es-ES_tradnl" sz="2400" dirty="0">
                <a:latin typeface="Garamond" panose="02020404030301010803" pitchFamily="18" charset="0"/>
              </a:rPr>
              <a:t>Es viable cuando el vendedor puede dividir su mercado en grupos con diferentes elasticidades-precio de la demanda (ejemplo: motivo del viaje).</a:t>
            </a:r>
          </a:p>
        </p:txBody>
      </p:sp>
      <p:sp>
        <p:nvSpPr>
          <p:cNvPr id="2" name="Título 1">
            <a:extLst>
              <a:ext uri="{FF2B5EF4-FFF2-40B4-BE49-F238E27FC236}">
                <a16:creationId xmlns:a16="http://schemas.microsoft.com/office/drawing/2014/main" id="{E19B0366-B745-7E4D-A3D2-002BE73A3CB4}"/>
              </a:ext>
            </a:extLst>
          </p:cNvPr>
          <p:cNvSpPr>
            <a:spLocks noGrp="1"/>
          </p:cNvSpPr>
          <p:nvPr>
            <p:ph type="title"/>
          </p:nvPr>
        </p:nvSpPr>
        <p:spPr/>
        <p:txBody>
          <a:bodyPr>
            <a:normAutofit/>
          </a:bodyPr>
          <a:lstStyle/>
          <a:p>
            <a:r>
              <a:rPr lang="es-ES_tradnl" sz="3600" b="1" dirty="0">
                <a:solidFill>
                  <a:srgbClr val="002060"/>
                </a:solidFill>
                <a:latin typeface="Garamond" panose="02020404030301010803" pitchFamily="18" charset="0"/>
                <a:cs typeface="Arial" panose="020B0604020202020204" pitchFamily="34" charset="0"/>
              </a:rPr>
              <a:t>Discriminación de Tercer Grado</a:t>
            </a:r>
          </a:p>
        </p:txBody>
      </p:sp>
      <p:pic>
        <p:nvPicPr>
          <p:cNvPr id="3" name="Imagen 2">
            <a:extLst>
              <a:ext uri="{FF2B5EF4-FFF2-40B4-BE49-F238E27FC236}">
                <a16:creationId xmlns:a16="http://schemas.microsoft.com/office/drawing/2014/main" id="{09D11681-1AD7-18B8-7689-ABF0A9F25E86}"/>
              </a:ext>
            </a:extLst>
          </p:cNvPr>
          <p:cNvPicPr>
            <a:picLocks noChangeAspect="1"/>
          </p:cNvPicPr>
          <p:nvPr/>
        </p:nvPicPr>
        <p:blipFill>
          <a:blip r:embed="rId2"/>
          <a:stretch>
            <a:fillRect/>
          </a:stretch>
        </p:blipFill>
        <p:spPr>
          <a:xfrm rot="5400000">
            <a:off x="-3372431" y="3349108"/>
            <a:ext cx="6876000" cy="152385"/>
          </a:xfrm>
          <a:prstGeom prst="rect">
            <a:avLst/>
          </a:prstGeom>
        </p:spPr>
      </p:pic>
      <p:pic>
        <p:nvPicPr>
          <p:cNvPr id="5" name="Imagen 4">
            <a:extLst>
              <a:ext uri="{FF2B5EF4-FFF2-40B4-BE49-F238E27FC236}">
                <a16:creationId xmlns:a16="http://schemas.microsoft.com/office/drawing/2014/main" id="{713069DC-6624-A660-1442-EE4860038F20}"/>
              </a:ext>
            </a:extLst>
          </p:cNvPr>
          <p:cNvPicPr>
            <a:picLocks noChangeAspect="1"/>
          </p:cNvPicPr>
          <p:nvPr/>
        </p:nvPicPr>
        <p:blipFill>
          <a:blip r:embed="rId2"/>
          <a:stretch>
            <a:fillRect/>
          </a:stretch>
        </p:blipFill>
        <p:spPr>
          <a:xfrm rot="16200000">
            <a:off x="-3220046" y="3352275"/>
            <a:ext cx="6876000" cy="152384"/>
          </a:xfrm>
          <a:prstGeom prst="rect">
            <a:avLst/>
          </a:prstGeom>
        </p:spPr>
      </p:pic>
    </p:spTree>
    <p:extLst>
      <p:ext uri="{BB962C8B-B14F-4D97-AF65-F5344CB8AC3E}">
        <p14:creationId xmlns:p14="http://schemas.microsoft.com/office/powerpoint/2010/main" val="302164317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10" name="Marcador de contenido 2">
                <a:extLst>
                  <a:ext uri="{FF2B5EF4-FFF2-40B4-BE49-F238E27FC236}">
                    <a16:creationId xmlns:a16="http://schemas.microsoft.com/office/drawing/2014/main" id="{01619F3C-05A7-C2B2-E01C-7EB74CF94FD7}"/>
                  </a:ext>
                </a:extLst>
              </p:cNvPr>
              <p:cNvSpPr>
                <a:spLocks noGrp="1"/>
              </p:cNvSpPr>
              <p:nvPr>
                <p:ph idx="1"/>
              </p:nvPr>
            </p:nvSpPr>
            <p:spPr>
              <a:xfrm>
                <a:off x="838200" y="1825625"/>
                <a:ext cx="10515600" cy="4351338"/>
              </a:xfrm>
            </p:spPr>
            <p:txBody>
              <a:bodyPr>
                <a:normAutofit fontScale="92500" lnSpcReduction="10000"/>
              </a:bodyPr>
              <a:lstStyle/>
              <a:p>
                <a:pPr marL="0" indent="0" algn="just">
                  <a:spcBef>
                    <a:spcPts val="816"/>
                  </a:spcBef>
                  <a:buClr>
                    <a:srgbClr val="00B0F0"/>
                  </a:buClr>
                  <a:buSzPct val="90000"/>
                  <a:buNone/>
                </a:pPr>
                <a:r>
                  <a:rPr lang="es-ES_tradnl" altLang="es-CL" sz="2400" dirty="0">
                    <a:latin typeface="Garamond" panose="02020404030301010803" pitchFamily="18" charset="0"/>
                  </a:rPr>
                  <a:t>Supongamos que cobramos un precio diferente a cada grupo por un mismo producto</a:t>
                </a:r>
              </a:p>
              <a:p>
                <a:pPr algn="just">
                  <a:spcBef>
                    <a:spcPts val="816"/>
                  </a:spcBef>
                  <a:buClr>
                    <a:srgbClr val="00B0F0"/>
                  </a:buClr>
                  <a:buSzPct val="90000"/>
                  <a:buFont typeface="Wingdings" pitchFamily="2" charset="2"/>
                  <a:buChar char="§"/>
                </a:pPr>
                <a14:m>
                  <m:oMath xmlns:m="http://schemas.openxmlformats.org/officeDocument/2006/math">
                    <m:sSub>
                      <m:sSubPr>
                        <m:ctrlPr>
                          <a:rPr lang="es-ES" sz="2400" b="0" i="1" smtClean="0">
                            <a:latin typeface="Cambria Math" panose="02040503050406030204" pitchFamily="18" charset="0"/>
                          </a:rPr>
                        </m:ctrlPr>
                      </m:sSubPr>
                      <m:e>
                        <m:r>
                          <a:rPr lang="es-ES" sz="2400" b="0" i="1" smtClean="0">
                            <a:latin typeface="Cambria Math" panose="02040503050406030204" pitchFamily="18" charset="0"/>
                          </a:rPr>
                          <m:t>𝑃</m:t>
                        </m:r>
                      </m:e>
                      <m:sub>
                        <m:r>
                          <a:rPr lang="es-ES" sz="2400" b="0" i="1" smtClean="0">
                            <a:latin typeface="Cambria Math" panose="02040503050406030204" pitchFamily="18" charset="0"/>
                          </a:rPr>
                          <m:t>1</m:t>
                        </m:r>
                      </m:sub>
                    </m:sSub>
                  </m:oMath>
                </a14:m>
                <a:r>
                  <a:rPr lang="es-ES_tradnl" sz="2400" dirty="0">
                    <a:latin typeface="Garamond" panose="02020404030301010803" pitchFamily="18" charset="0"/>
                  </a:rPr>
                  <a:t>: precio cobrado al grupo 1</a:t>
                </a:r>
              </a:p>
              <a:p>
                <a:pPr algn="just">
                  <a:spcBef>
                    <a:spcPts val="816"/>
                  </a:spcBef>
                  <a:buClr>
                    <a:srgbClr val="00B0F0"/>
                  </a:buClr>
                  <a:buSzPct val="90000"/>
                  <a:buFont typeface="Wingdings" pitchFamily="2" charset="2"/>
                  <a:buChar char="§"/>
                </a:pPr>
                <a14:m>
                  <m:oMath xmlns:m="http://schemas.openxmlformats.org/officeDocument/2006/math">
                    <m:sSub>
                      <m:sSubPr>
                        <m:ctrlPr>
                          <a:rPr lang="es-ES" sz="2400" b="0" i="1" smtClean="0">
                            <a:latin typeface="Cambria Math" panose="02040503050406030204" pitchFamily="18" charset="0"/>
                          </a:rPr>
                        </m:ctrlPr>
                      </m:sSubPr>
                      <m:e>
                        <m:r>
                          <a:rPr lang="es-ES" sz="2400" b="0" i="1" smtClean="0">
                            <a:latin typeface="Cambria Math" panose="02040503050406030204" pitchFamily="18" charset="0"/>
                          </a:rPr>
                          <m:t>𝑃</m:t>
                        </m:r>
                      </m:e>
                      <m:sub>
                        <m:r>
                          <a:rPr lang="es-ES" sz="2400" b="0" i="1" smtClean="0">
                            <a:latin typeface="Cambria Math" panose="02040503050406030204" pitchFamily="18" charset="0"/>
                          </a:rPr>
                          <m:t>2</m:t>
                        </m:r>
                      </m:sub>
                    </m:sSub>
                  </m:oMath>
                </a14:m>
                <a:r>
                  <a:rPr lang="es-ES_tradnl" sz="2400" dirty="0">
                    <a:latin typeface="Garamond" panose="02020404030301010803" pitchFamily="18" charset="0"/>
                  </a:rPr>
                  <a:t>: precio cobrado al grupo 2</a:t>
                </a:r>
              </a:p>
              <a:p>
                <a:pPr algn="just">
                  <a:spcBef>
                    <a:spcPts val="816"/>
                  </a:spcBef>
                  <a:buClr>
                    <a:srgbClr val="00B0F0"/>
                  </a:buClr>
                  <a:buSzPct val="90000"/>
                  <a:buFont typeface="Wingdings" pitchFamily="2" charset="2"/>
                  <a:buChar char="§"/>
                </a:pPr>
                <a14:m>
                  <m:oMath xmlns:m="http://schemas.openxmlformats.org/officeDocument/2006/math">
                    <m:r>
                      <a:rPr lang="es-ES" sz="2400" b="0" i="1" smtClean="0">
                        <a:latin typeface="Cambria Math" panose="02040503050406030204" pitchFamily="18" charset="0"/>
                      </a:rPr>
                      <m:t>𝐶𝑇</m:t>
                    </m:r>
                    <m:d>
                      <m:dPr>
                        <m:ctrlPr>
                          <a:rPr lang="es-ES" sz="2400" b="0" i="1" smtClean="0">
                            <a:latin typeface="Cambria Math" panose="02040503050406030204" pitchFamily="18" charset="0"/>
                          </a:rPr>
                        </m:ctrlPr>
                      </m:dPr>
                      <m:e>
                        <m:r>
                          <a:rPr lang="es-ES" sz="2400" b="0" i="1" smtClean="0">
                            <a:latin typeface="Cambria Math" panose="02040503050406030204" pitchFamily="18" charset="0"/>
                          </a:rPr>
                          <m:t>𝑄</m:t>
                        </m:r>
                      </m:e>
                    </m:d>
                  </m:oMath>
                </a14:m>
                <a:r>
                  <a:rPr lang="es-ES_tradnl" sz="2400" dirty="0">
                    <a:latin typeface="Garamond" panose="02020404030301010803" pitchFamily="18" charset="0"/>
                  </a:rPr>
                  <a:t>: costo total de producir </a:t>
                </a:r>
                <a14:m>
                  <m:oMath xmlns:m="http://schemas.openxmlformats.org/officeDocument/2006/math">
                    <m:r>
                      <a:rPr lang="es-ES" sz="2400" b="0" i="1" smtClean="0">
                        <a:latin typeface="Cambria Math" panose="02040503050406030204" pitchFamily="18" charset="0"/>
                      </a:rPr>
                      <m:t>𝑄</m:t>
                    </m:r>
                    <m:r>
                      <a:rPr lang="es-ES" sz="2400" b="0" i="1" smtClean="0">
                        <a:latin typeface="Cambria Math" panose="02040503050406030204" pitchFamily="18" charset="0"/>
                      </a:rPr>
                      <m:t>=</m:t>
                    </m:r>
                    <m:sSub>
                      <m:sSubPr>
                        <m:ctrlPr>
                          <a:rPr lang="es-ES" sz="2400" b="0" i="1" smtClean="0">
                            <a:latin typeface="Cambria Math" panose="02040503050406030204" pitchFamily="18" charset="0"/>
                          </a:rPr>
                        </m:ctrlPr>
                      </m:sSubPr>
                      <m:e>
                        <m:r>
                          <a:rPr lang="es-ES" sz="2400" b="0" i="1" smtClean="0">
                            <a:latin typeface="Cambria Math" panose="02040503050406030204" pitchFamily="18" charset="0"/>
                          </a:rPr>
                          <m:t>𝑞</m:t>
                        </m:r>
                      </m:e>
                      <m:sub>
                        <m:r>
                          <a:rPr lang="es-ES" sz="2400" b="0" i="1" smtClean="0">
                            <a:latin typeface="Cambria Math" panose="02040503050406030204" pitchFamily="18" charset="0"/>
                          </a:rPr>
                          <m:t>1</m:t>
                        </m:r>
                      </m:sub>
                    </m:sSub>
                    <m:r>
                      <a:rPr lang="es-ES" sz="2400" b="0" i="1" smtClean="0">
                        <a:latin typeface="Cambria Math" panose="02040503050406030204" pitchFamily="18" charset="0"/>
                      </a:rPr>
                      <m:t>+</m:t>
                    </m:r>
                    <m:sSub>
                      <m:sSubPr>
                        <m:ctrlPr>
                          <a:rPr lang="es-ES" sz="2400" b="0" i="1" smtClean="0">
                            <a:latin typeface="Cambria Math" panose="02040503050406030204" pitchFamily="18" charset="0"/>
                          </a:rPr>
                        </m:ctrlPr>
                      </m:sSubPr>
                      <m:e>
                        <m:r>
                          <a:rPr lang="es-ES" sz="2400" b="0" i="1" smtClean="0">
                            <a:latin typeface="Cambria Math" panose="02040503050406030204" pitchFamily="18" charset="0"/>
                          </a:rPr>
                          <m:t>𝑞</m:t>
                        </m:r>
                      </m:e>
                      <m:sub>
                        <m:r>
                          <a:rPr lang="es-ES" sz="2400" b="0" i="1" smtClean="0">
                            <a:latin typeface="Cambria Math" panose="02040503050406030204" pitchFamily="18" charset="0"/>
                          </a:rPr>
                          <m:t>2</m:t>
                        </m:r>
                      </m:sub>
                    </m:sSub>
                  </m:oMath>
                </a14:m>
                <a:endParaRPr lang="es-ES_tradnl" sz="2400" dirty="0">
                  <a:latin typeface="Garamond" panose="02020404030301010803" pitchFamily="18" charset="0"/>
                </a:endParaRPr>
              </a:p>
              <a:p>
                <a:pPr algn="just">
                  <a:spcBef>
                    <a:spcPts val="816"/>
                  </a:spcBef>
                  <a:buClr>
                    <a:srgbClr val="00B0F0"/>
                  </a:buClr>
                  <a:buSzPct val="90000"/>
                  <a:buFont typeface="Wingdings" pitchFamily="2" charset="2"/>
                  <a:buChar char="§"/>
                </a:pPr>
                <a:r>
                  <a:rPr lang="es-ES_tradnl" sz="2400" dirty="0">
                    <a:latin typeface="Garamond" panose="02020404030301010803" pitchFamily="18" charset="0"/>
                  </a:rPr>
                  <a:t>Los beneficios serán </a:t>
                </a:r>
                <a14:m>
                  <m:oMath xmlns:m="http://schemas.openxmlformats.org/officeDocument/2006/math">
                    <m:r>
                      <a:rPr lang="es-ES_tradnl" sz="2400" i="1" smtClean="0">
                        <a:latin typeface="Cambria Math" panose="02040503050406030204" pitchFamily="18" charset="0"/>
                        <a:ea typeface="Cambria Math" panose="02040503050406030204" pitchFamily="18" charset="0"/>
                      </a:rPr>
                      <m:t>𝜋</m:t>
                    </m:r>
                    <m:r>
                      <a:rPr lang="es-ES" sz="2400" b="0" i="1" smtClean="0">
                        <a:latin typeface="Cambria Math" panose="02040503050406030204" pitchFamily="18" charset="0"/>
                        <a:ea typeface="Cambria Math" panose="02040503050406030204" pitchFamily="18" charset="0"/>
                      </a:rPr>
                      <m:t>=</m:t>
                    </m:r>
                    <m:sSub>
                      <m:sSubPr>
                        <m:ctrlPr>
                          <a:rPr lang="es-ES" sz="2400" b="0" i="1" smtClean="0">
                            <a:latin typeface="Cambria Math" panose="02040503050406030204" pitchFamily="18" charset="0"/>
                            <a:ea typeface="Cambria Math" panose="02040503050406030204" pitchFamily="18" charset="0"/>
                          </a:rPr>
                        </m:ctrlPr>
                      </m:sSubPr>
                      <m:e>
                        <m:r>
                          <a:rPr lang="es-ES" sz="2400" b="0" i="1" smtClean="0">
                            <a:latin typeface="Cambria Math" panose="02040503050406030204" pitchFamily="18" charset="0"/>
                            <a:ea typeface="Cambria Math" panose="02040503050406030204" pitchFamily="18" charset="0"/>
                          </a:rPr>
                          <m:t>𝑃</m:t>
                        </m:r>
                      </m:e>
                      <m:sub>
                        <m:r>
                          <a:rPr lang="es-ES" sz="2400" b="0" i="1" smtClean="0">
                            <a:latin typeface="Cambria Math" panose="02040503050406030204" pitchFamily="18" charset="0"/>
                            <a:ea typeface="Cambria Math" panose="02040503050406030204" pitchFamily="18" charset="0"/>
                          </a:rPr>
                          <m:t>1</m:t>
                        </m:r>
                      </m:sub>
                    </m:sSub>
                    <m:sSub>
                      <m:sSubPr>
                        <m:ctrlPr>
                          <a:rPr lang="es-ES" sz="2400" b="0" i="1" smtClean="0">
                            <a:latin typeface="Cambria Math" panose="02040503050406030204" pitchFamily="18" charset="0"/>
                            <a:ea typeface="Cambria Math" panose="02040503050406030204" pitchFamily="18" charset="0"/>
                          </a:rPr>
                        </m:ctrlPr>
                      </m:sSubPr>
                      <m:e>
                        <m:r>
                          <a:rPr lang="es-ES" sz="2400" b="0" i="1" smtClean="0">
                            <a:latin typeface="Cambria Math" panose="02040503050406030204" pitchFamily="18" charset="0"/>
                            <a:ea typeface="Cambria Math" panose="02040503050406030204" pitchFamily="18" charset="0"/>
                          </a:rPr>
                          <m:t>𝑞</m:t>
                        </m:r>
                      </m:e>
                      <m:sub>
                        <m:r>
                          <a:rPr lang="es-ES" sz="2400" b="0" i="1" smtClean="0">
                            <a:latin typeface="Cambria Math" panose="02040503050406030204" pitchFamily="18" charset="0"/>
                            <a:ea typeface="Cambria Math" panose="02040503050406030204" pitchFamily="18" charset="0"/>
                          </a:rPr>
                          <m:t>1</m:t>
                        </m:r>
                      </m:sub>
                    </m:sSub>
                    <m:r>
                      <a:rPr lang="es-ES" sz="2400" b="0" i="1" smtClean="0">
                        <a:latin typeface="Cambria Math" panose="02040503050406030204" pitchFamily="18" charset="0"/>
                        <a:ea typeface="Cambria Math" panose="02040503050406030204" pitchFamily="18" charset="0"/>
                      </a:rPr>
                      <m:t>+</m:t>
                    </m:r>
                    <m:sSub>
                      <m:sSubPr>
                        <m:ctrlPr>
                          <a:rPr lang="es-ES" sz="2400" b="0" i="1" smtClean="0">
                            <a:latin typeface="Cambria Math" panose="02040503050406030204" pitchFamily="18" charset="0"/>
                            <a:ea typeface="Cambria Math" panose="02040503050406030204" pitchFamily="18" charset="0"/>
                          </a:rPr>
                        </m:ctrlPr>
                      </m:sSubPr>
                      <m:e>
                        <m:r>
                          <a:rPr lang="es-ES" sz="2400" b="0" i="1" smtClean="0">
                            <a:latin typeface="Cambria Math" panose="02040503050406030204" pitchFamily="18" charset="0"/>
                            <a:ea typeface="Cambria Math" panose="02040503050406030204" pitchFamily="18" charset="0"/>
                          </a:rPr>
                          <m:t>𝑃</m:t>
                        </m:r>
                      </m:e>
                      <m:sub>
                        <m:r>
                          <a:rPr lang="es-ES" sz="2400" b="0" i="1" smtClean="0">
                            <a:latin typeface="Cambria Math" panose="02040503050406030204" pitchFamily="18" charset="0"/>
                            <a:ea typeface="Cambria Math" panose="02040503050406030204" pitchFamily="18" charset="0"/>
                          </a:rPr>
                          <m:t>2</m:t>
                        </m:r>
                      </m:sub>
                    </m:sSub>
                    <m:sSub>
                      <m:sSubPr>
                        <m:ctrlPr>
                          <a:rPr lang="es-ES" sz="2400" b="0" i="1" smtClean="0">
                            <a:latin typeface="Cambria Math" panose="02040503050406030204" pitchFamily="18" charset="0"/>
                            <a:ea typeface="Cambria Math" panose="02040503050406030204" pitchFamily="18" charset="0"/>
                          </a:rPr>
                        </m:ctrlPr>
                      </m:sSubPr>
                      <m:e>
                        <m:r>
                          <a:rPr lang="es-ES" sz="2400" b="0" i="1" smtClean="0">
                            <a:latin typeface="Cambria Math" panose="02040503050406030204" pitchFamily="18" charset="0"/>
                            <a:ea typeface="Cambria Math" panose="02040503050406030204" pitchFamily="18" charset="0"/>
                          </a:rPr>
                          <m:t>𝑞</m:t>
                        </m:r>
                      </m:e>
                      <m:sub>
                        <m:r>
                          <a:rPr lang="es-ES" sz="2400" b="0" i="1" smtClean="0">
                            <a:latin typeface="Cambria Math" panose="02040503050406030204" pitchFamily="18" charset="0"/>
                            <a:ea typeface="Cambria Math" panose="02040503050406030204" pitchFamily="18" charset="0"/>
                          </a:rPr>
                          <m:t>2</m:t>
                        </m:r>
                      </m:sub>
                    </m:sSub>
                    <m:r>
                      <a:rPr lang="es-ES" sz="2400" b="0" i="1" smtClean="0">
                        <a:latin typeface="Cambria Math" panose="02040503050406030204" pitchFamily="18" charset="0"/>
                        <a:ea typeface="Cambria Math" panose="02040503050406030204" pitchFamily="18" charset="0"/>
                      </a:rPr>
                      <m:t>−</m:t>
                    </m:r>
                    <m:r>
                      <a:rPr lang="es-ES" sz="2400" b="0" i="1" smtClean="0">
                        <a:latin typeface="Cambria Math" panose="02040503050406030204" pitchFamily="18" charset="0"/>
                        <a:ea typeface="Cambria Math" panose="02040503050406030204" pitchFamily="18" charset="0"/>
                      </a:rPr>
                      <m:t>𝐶𝑇</m:t>
                    </m:r>
                    <m:r>
                      <a:rPr lang="es-ES" sz="2400" b="0" i="1" smtClean="0">
                        <a:latin typeface="Cambria Math" panose="02040503050406030204" pitchFamily="18" charset="0"/>
                        <a:ea typeface="Cambria Math" panose="02040503050406030204" pitchFamily="18" charset="0"/>
                      </a:rPr>
                      <m:t>(</m:t>
                    </m:r>
                    <m:r>
                      <a:rPr lang="es-ES" sz="2400" b="0" i="1" smtClean="0">
                        <a:latin typeface="Cambria Math" panose="02040503050406030204" pitchFamily="18" charset="0"/>
                        <a:ea typeface="Cambria Math" panose="02040503050406030204" pitchFamily="18" charset="0"/>
                      </a:rPr>
                      <m:t>𝑄</m:t>
                    </m:r>
                    <m:r>
                      <a:rPr lang="es-ES" sz="2400" b="0" i="1" smtClean="0">
                        <a:latin typeface="Cambria Math" panose="02040503050406030204" pitchFamily="18" charset="0"/>
                        <a:ea typeface="Cambria Math" panose="02040503050406030204" pitchFamily="18" charset="0"/>
                      </a:rPr>
                      <m:t>)</m:t>
                    </m:r>
                  </m:oMath>
                </a14:m>
                <a:endParaRPr lang="es-ES_tradnl" sz="2400" dirty="0">
                  <a:latin typeface="Garamond" panose="02020404030301010803" pitchFamily="18" charset="0"/>
                </a:endParaRPr>
              </a:p>
              <a:p>
                <a:pPr marL="0" indent="0" algn="just">
                  <a:spcBef>
                    <a:spcPts val="816"/>
                  </a:spcBef>
                  <a:buClr>
                    <a:srgbClr val="00B0F0"/>
                  </a:buClr>
                  <a:buSzPct val="90000"/>
                  <a:buNone/>
                </a:pPr>
                <a:r>
                  <a:rPr lang="es-ES_tradnl" sz="2400" dirty="0">
                    <a:latin typeface="Garamond" panose="02020404030301010803" pitchFamily="18" charset="0"/>
                  </a:rPr>
                  <a:t>Por lo tanto, para determinar los beneficios máximos a obtener por cada grupo será</a:t>
                </a:r>
              </a:p>
              <a:p>
                <a:pPr marL="0" indent="0" algn="just">
                  <a:spcBef>
                    <a:spcPts val="816"/>
                  </a:spcBef>
                  <a:buClr>
                    <a:srgbClr val="00B0F0"/>
                  </a:buClr>
                  <a:buSzPct val="90000"/>
                  <a:buNone/>
                </a:pPr>
                <a14:m>
                  <m:oMathPara xmlns:m="http://schemas.openxmlformats.org/officeDocument/2006/math">
                    <m:oMathParaPr>
                      <m:jc m:val="centerGroup"/>
                    </m:oMathParaPr>
                    <m:oMath xmlns:m="http://schemas.openxmlformats.org/officeDocument/2006/math">
                      <m:f>
                        <m:fPr>
                          <m:ctrlPr>
                            <a:rPr lang="es-ES_tradnl" sz="2400" i="1" smtClean="0">
                              <a:latin typeface="Cambria Math" panose="02040503050406030204" pitchFamily="18" charset="0"/>
                            </a:rPr>
                          </m:ctrlPr>
                        </m:fPr>
                        <m:num>
                          <m:r>
                            <a:rPr lang="es-ES_tradnl" sz="2400" i="1" smtClean="0">
                              <a:latin typeface="Cambria Math" panose="02040503050406030204" pitchFamily="18" charset="0"/>
                            </a:rPr>
                            <m:t>𝜕</m:t>
                          </m:r>
                          <m:r>
                            <a:rPr lang="es-ES_tradnl" sz="2400" i="1" smtClean="0">
                              <a:latin typeface="Cambria Math" panose="02040503050406030204" pitchFamily="18" charset="0"/>
                              <a:ea typeface="Cambria Math" panose="02040503050406030204" pitchFamily="18" charset="0"/>
                            </a:rPr>
                            <m:t>𝜋</m:t>
                          </m:r>
                        </m:num>
                        <m:den>
                          <m:r>
                            <a:rPr lang="es-ES_tradnl" sz="2400" i="1" smtClean="0">
                              <a:latin typeface="Cambria Math" panose="02040503050406030204" pitchFamily="18" charset="0"/>
                            </a:rPr>
                            <m:t>𝜕</m:t>
                          </m:r>
                          <m:sSub>
                            <m:sSubPr>
                              <m:ctrlPr>
                                <a:rPr lang="es-ES" sz="2400" b="0" i="1" smtClean="0">
                                  <a:latin typeface="Cambria Math" panose="02040503050406030204" pitchFamily="18" charset="0"/>
                                </a:rPr>
                              </m:ctrlPr>
                            </m:sSubPr>
                            <m:e>
                              <m:r>
                                <a:rPr lang="es-ES" sz="2400" b="0" i="1" smtClean="0">
                                  <a:latin typeface="Cambria Math" panose="02040503050406030204" pitchFamily="18" charset="0"/>
                                </a:rPr>
                                <m:t>𝑞</m:t>
                              </m:r>
                            </m:e>
                            <m:sub>
                              <m:r>
                                <a:rPr lang="es-ES" sz="2400" b="0" i="1" smtClean="0">
                                  <a:latin typeface="Cambria Math" panose="02040503050406030204" pitchFamily="18" charset="0"/>
                                </a:rPr>
                                <m:t>1</m:t>
                              </m:r>
                            </m:sub>
                          </m:sSub>
                        </m:den>
                      </m:f>
                      <m:r>
                        <a:rPr lang="es-ES" sz="2400" b="0" i="1" smtClean="0">
                          <a:latin typeface="Cambria Math" panose="02040503050406030204" pitchFamily="18" charset="0"/>
                        </a:rPr>
                        <m:t>=</m:t>
                      </m:r>
                      <m:f>
                        <m:fPr>
                          <m:ctrlPr>
                            <a:rPr lang="es-ES_tradnl" sz="2400" i="1">
                              <a:latin typeface="Cambria Math" panose="02040503050406030204" pitchFamily="18" charset="0"/>
                            </a:rPr>
                          </m:ctrlPr>
                        </m:fPr>
                        <m:num>
                          <m:r>
                            <a:rPr lang="es-ES_tradnl" sz="2400" i="1">
                              <a:latin typeface="Cambria Math" panose="02040503050406030204" pitchFamily="18" charset="0"/>
                            </a:rPr>
                            <m:t>𝜕</m:t>
                          </m:r>
                          <m:sSub>
                            <m:sSubPr>
                              <m:ctrlPr>
                                <a:rPr lang="es-ES" sz="2400" b="0" i="1" smtClean="0">
                                  <a:latin typeface="Cambria Math" panose="02040503050406030204" pitchFamily="18" charset="0"/>
                                </a:rPr>
                              </m:ctrlPr>
                            </m:sSubPr>
                            <m:e>
                              <m:r>
                                <a:rPr lang="es-ES" sz="2400" b="0" i="1" smtClean="0">
                                  <a:latin typeface="Cambria Math" panose="02040503050406030204" pitchFamily="18" charset="0"/>
                                </a:rPr>
                                <m:t>𝑃</m:t>
                              </m:r>
                            </m:e>
                            <m:sub>
                              <m:r>
                                <a:rPr lang="es-ES" sz="2400" b="0" i="1" smtClean="0">
                                  <a:latin typeface="Cambria Math" panose="02040503050406030204" pitchFamily="18" charset="0"/>
                                </a:rPr>
                                <m:t>1</m:t>
                              </m:r>
                            </m:sub>
                          </m:sSub>
                          <m:sSub>
                            <m:sSubPr>
                              <m:ctrlPr>
                                <a:rPr lang="es-ES" sz="2400" b="0" i="1" smtClean="0">
                                  <a:latin typeface="Cambria Math" panose="02040503050406030204" pitchFamily="18" charset="0"/>
                                </a:rPr>
                              </m:ctrlPr>
                            </m:sSubPr>
                            <m:e>
                              <m:r>
                                <a:rPr lang="es-ES" sz="2400" b="0" i="1" smtClean="0">
                                  <a:latin typeface="Cambria Math" panose="02040503050406030204" pitchFamily="18" charset="0"/>
                                </a:rPr>
                                <m:t>𝑞</m:t>
                              </m:r>
                            </m:e>
                            <m:sub>
                              <m:r>
                                <a:rPr lang="es-ES" sz="2400" b="0" i="1" smtClean="0">
                                  <a:latin typeface="Cambria Math" panose="02040503050406030204" pitchFamily="18" charset="0"/>
                                </a:rPr>
                                <m:t>1</m:t>
                              </m:r>
                            </m:sub>
                          </m:sSub>
                          <m:r>
                            <a:rPr lang="es-ES" sz="2400" b="0" i="1" smtClean="0">
                              <a:latin typeface="Cambria Math" panose="02040503050406030204" pitchFamily="18" charset="0"/>
                            </a:rPr>
                            <m:t> </m:t>
                          </m:r>
                        </m:num>
                        <m:den>
                          <m:r>
                            <a:rPr lang="es-ES_tradnl" sz="2400" i="1">
                              <a:latin typeface="Cambria Math" panose="02040503050406030204" pitchFamily="18" charset="0"/>
                            </a:rPr>
                            <m:t>𝜕</m:t>
                          </m:r>
                          <m:sSub>
                            <m:sSubPr>
                              <m:ctrlPr>
                                <a:rPr lang="es-ES" sz="2400" i="1">
                                  <a:latin typeface="Cambria Math" panose="02040503050406030204" pitchFamily="18" charset="0"/>
                                </a:rPr>
                              </m:ctrlPr>
                            </m:sSubPr>
                            <m:e>
                              <m:r>
                                <a:rPr lang="es-ES" sz="2400" i="1">
                                  <a:latin typeface="Cambria Math" panose="02040503050406030204" pitchFamily="18" charset="0"/>
                                </a:rPr>
                                <m:t>𝑞</m:t>
                              </m:r>
                            </m:e>
                            <m:sub>
                              <m:r>
                                <a:rPr lang="es-ES" sz="2400" i="1">
                                  <a:latin typeface="Cambria Math" panose="02040503050406030204" pitchFamily="18" charset="0"/>
                                </a:rPr>
                                <m:t>1</m:t>
                              </m:r>
                            </m:sub>
                          </m:sSub>
                        </m:den>
                      </m:f>
                      <m:r>
                        <a:rPr lang="es-ES" sz="2400" b="0" i="1" smtClean="0">
                          <a:latin typeface="Cambria Math" panose="02040503050406030204" pitchFamily="18" charset="0"/>
                        </a:rPr>
                        <m:t>−</m:t>
                      </m:r>
                      <m:f>
                        <m:fPr>
                          <m:ctrlPr>
                            <a:rPr lang="es-ES_tradnl" sz="2400" i="1">
                              <a:latin typeface="Cambria Math" panose="02040503050406030204" pitchFamily="18" charset="0"/>
                            </a:rPr>
                          </m:ctrlPr>
                        </m:fPr>
                        <m:num>
                          <m:r>
                            <a:rPr lang="es-ES_tradnl" sz="2400" i="1">
                              <a:latin typeface="Cambria Math" panose="02040503050406030204" pitchFamily="18" charset="0"/>
                            </a:rPr>
                            <m:t>𝜕</m:t>
                          </m:r>
                          <m:r>
                            <a:rPr lang="es-ES" sz="2400" b="0" i="1" smtClean="0">
                              <a:latin typeface="Cambria Math" panose="02040503050406030204" pitchFamily="18" charset="0"/>
                            </a:rPr>
                            <m:t>𝐶𝑇</m:t>
                          </m:r>
                          <m:r>
                            <a:rPr lang="es-ES" sz="2400" i="1">
                              <a:latin typeface="Cambria Math" panose="02040503050406030204" pitchFamily="18" charset="0"/>
                            </a:rPr>
                            <m:t> </m:t>
                          </m:r>
                        </m:num>
                        <m:den>
                          <m:r>
                            <a:rPr lang="es-ES_tradnl" sz="2400" i="1">
                              <a:latin typeface="Cambria Math" panose="02040503050406030204" pitchFamily="18" charset="0"/>
                            </a:rPr>
                            <m:t>𝜕</m:t>
                          </m:r>
                          <m:sSub>
                            <m:sSubPr>
                              <m:ctrlPr>
                                <a:rPr lang="es-ES" sz="2400" i="1">
                                  <a:latin typeface="Cambria Math" panose="02040503050406030204" pitchFamily="18" charset="0"/>
                                </a:rPr>
                              </m:ctrlPr>
                            </m:sSubPr>
                            <m:e>
                              <m:r>
                                <a:rPr lang="es-ES" sz="2400" i="1">
                                  <a:latin typeface="Cambria Math" panose="02040503050406030204" pitchFamily="18" charset="0"/>
                                </a:rPr>
                                <m:t>𝑞</m:t>
                              </m:r>
                            </m:e>
                            <m:sub>
                              <m:r>
                                <a:rPr lang="es-ES" sz="2400" i="1">
                                  <a:latin typeface="Cambria Math" panose="02040503050406030204" pitchFamily="18" charset="0"/>
                                </a:rPr>
                                <m:t>1</m:t>
                              </m:r>
                            </m:sub>
                          </m:sSub>
                        </m:den>
                      </m:f>
                      <m:r>
                        <a:rPr lang="es-ES" sz="2400" b="0" i="1" smtClean="0">
                          <a:latin typeface="Cambria Math" panose="02040503050406030204" pitchFamily="18" charset="0"/>
                        </a:rPr>
                        <m:t>=0→</m:t>
                      </m:r>
                      <m:r>
                        <a:rPr lang="es-ES" sz="2400" b="0" i="1" smtClean="0">
                          <a:latin typeface="Cambria Math" panose="02040503050406030204" pitchFamily="18" charset="0"/>
                        </a:rPr>
                        <m:t>𝐼</m:t>
                      </m:r>
                      <m:sSub>
                        <m:sSubPr>
                          <m:ctrlPr>
                            <a:rPr lang="es-ES" sz="2400" b="0" i="1" smtClean="0">
                              <a:latin typeface="Cambria Math" panose="02040503050406030204" pitchFamily="18" charset="0"/>
                            </a:rPr>
                          </m:ctrlPr>
                        </m:sSubPr>
                        <m:e>
                          <m:r>
                            <a:rPr lang="es-ES" sz="2400" b="0" i="1" smtClean="0">
                              <a:latin typeface="Cambria Math" panose="02040503050406030204" pitchFamily="18" charset="0"/>
                            </a:rPr>
                            <m:t>𝑚</m:t>
                          </m:r>
                        </m:e>
                        <m:sub>
                          <m:sSub>
                            <m:sSubPr>
                              <m:ctrlPr>
                                <a:rPr lang="es-ES" sz="2400" b="0" i="1" smtClean="0">
                                  <a:latin typeface="Cambria Math" panose="02040503050406030204" pitchFamily="18" charset="0"/>
                                </a:rPr>
                              </m:ctrlPr>
                            </m:sSubPr>
                            <m:e>
                              <m:r>
                                <a:rPr lang="es-ES" sz="2400" b="0" i="1" smtClean="0">
                                  <a:latin typeface="Cambria Math" panose="02040503050406030204" pitchFamily="18" charset="0"/>
                                </a:rPr>
                                <m:t>𝑔</m:t>
                              </m:r>
                            </m:e>
                            <m:sub>
                              <m:r>
                                <a:rPr lang="es-ES" sz="2400" b="0" i="1" smtClean="0">
                                  <a:latin typeface="Cambria Math" panose="02040503050406030204" pitchFamily="18" charset="0"/>
                                </a:rPr>
                                <m:t>1</m:t>
                              </m:r>
                            </m:sub>
                          </m:sSub>
                        </m:sub>
                      </m:sSub>
                      <m:r>
                        <a:rPr lang="es-ES" sz="2400" b="0" i="1" smtClean="0">
                          <a:latin typeface="Cambria Math" panose="02040503050406030204" pitchFamily="18" charset="0"/>
                        </a:rPr>
                        <m:t>=</m:t>
                      </m:r>
                      <m:r>
                        <a:rPr lang="es-ES" sz="2400" b="0" i="1" smtClean="0">
                          <a:latin typeface="Cambria Math" panose="02040503050406030204" pitchFamily="18" charset="0"/>
                        </a:rPr>
                        <m:t>𝐶</m:t>
                      </m:r>
                      <m:sSub>
                        <m:sSubPr>
                          <m:ctrlPr>
                            <a:rPr lang="es-ES" sz="2400" b="0" i="1" smtClean="0">
                              <a:latin typeface="Cambria Math" panose="02040503050406030204" pitchFamily="18" charset="0"/>
                            </a:rPr>
                          </m:ctrlPr>
                        </m:sSubPr>
                        <m:e>
                          <m:r>
                            <a:rPr lang="es-ES" sz="2400" b="0" i="1" smtClean="0">
                              <a:latin typeface="Cambria Math" panose="02040503050406030204" pitchFamily="18" charset="0"/>
                            </a:rPr>
                            <m:t>𝑚</m:t>
                          </m:r>
                        </m:e>
                        <m:sub>
                          <m:r>
                            <a:rPr lang="es-ES" sz="2400" b="0" i="1" smtClean="0">
                              <a:latin typeface="Cambria Math" panose="02040503050406030204" pitchFamily="18" charset="0"/>
                            </a:rPr>
                            <m:t>𝑔</m:t>
                          </m:r>
                        </m:sub>
                      </m:sSub>
                    </m:oMath>
                  </m:oMathPara>
                </a14:m>
                <a:endParaRPr lang="es-ES_tradnl" sz="2400" dirty="0">
                  <a:latin typeface="Garamond" panose="02020404030301010803" pitchFamily="18" charset="0"/>
                </a:endParaRPr>
              </a:p>
              <a:p>
                <a:pPr marL="0" indent="0" algn="just">
                  <a:spcBef>
                    <a:spcPts val="816"/>
                  </a:spcBef>
                  <a:buClr>
                    <a:srgbClr val="00B0F0"/>
                  </a:buClr>
                  <a:buSzPct val="90000"/>
                  <a:buNone/>
                </a:pPr>
                <a14:m>
                  <m:oMathPara xmlns:m="http://schemas.openxmlformats.org/officeDocument/2006/math">
                    <m:oMathParaPr>
                      <m:jc m:val="centerGroup"/>
                    </m:oMathParaPr>
                    <m:oMath xmlns:m="http://schemas.openxmlformats.org/officeDocument/2006/math">
                      <m:f>
                        <m:fPr>
                          <m:ctrlPr>
                            <a:rPr lang="es-ES_tradnl" sz="2400" i="1" smtClean="0">
                              <a:latin typeface="Cambria Math" panose="02040503050406030204" pitchFamily="18" charset="0"/>
                            </a:rPr>
                          </m:ctrlPr>
                        </m:fPr>
                        <m:num>
                          <m:r>
                            <a:rPr lang="es-ES_tradnl" sz="2400" i="1" smtClean="0">
                              <a:latin typeface="Cambria Math" panose="02040503050406030204" pitchFamily="18" charset="0"/>
                            </a:rPr>
                            <m:t>𝜕</m:t>
                          </m:r>
                          <m:r>
                            <a:rPr lang="es-ES_tradnl" sz="2400" i="1" smtClean="0">
                              <a:latin typeface="Cambria Math" panose="02040503050406030204" pitchFamily="18" charset="0"/>
                              <a:ea typeface="Cambria Math" panose="02040503050406030204" pitchFamily="18" charset="0"/>
                            </a:rPr>
                            <m:t>𝜋</m:t>
                          </m:r>
                        </m:num>
                        <m:den>
                          <m:r>
                            <a:rPr lang="es-ES_tradnl" sz="2400" i="1" smtClean="0">
                              <a:latin typeface="Cambria Math" panose="02040503050406030204" pitchFamily="18" charset="0"/>
                            </a:rPr>
                            <m:t>𝜕</m:t>
                          </m:r>
                          <m:sSub>
                            <m:sSubPr>
                              <m:ctrlPr>
                                <a:rPr lang="es-ES" sz="2400" b="0" i="1" smtClean="0">
                                  <a:latin typeface="Cambria Math" panose="02040503050406030204" pitchFamily="18" charset="0"/>
                                </a:rPr>
                              </m:ctrlPr>
                            </m:sSubPr>
                            <m:e>
                              <m:r>
                                <a:rPr lang="es-ES" sz="2400" b="0" i="1" smtClean="0">
                                  <a:latin typeface="Cambria Math" panose="02040503050406030204" pitchFamily="18" charset="0"/>
                                </a:rPr>
                                <m:t>𝑞</m:t>
                              </m:r>
                            </m:e>
                            <m:sub>
                              <m:r>
                                <a:rPr lang="es-ES" sz="2400" b="0" i="1" smtClean="0">
                                  <a:latin typeface="Cambria Math" panose="02040503050406030204" pitchFamily="18" charset="0"/>
                                </a:rPr>
                                <m:t>2</m:t>
                              </m:r>
                            </m:sub>
                          </m:sSub>
                        </m:den>
                      </m:f>
                      <m:r>
                        <a:rPr lang="es-ES" sz="2400" b="0" i="1" smtClean="0">
                          <a:latin typeface="Cambria Math" panose="02040503050406030204" pitchFamily="18" charset="0"/>
                        </a:rPr>
                        <m:t>=</m:t>
                      </m:r>
                      <m:f>
                        <m:fPr>
                          <m:ctrlPr>
                            <a:rPr lang="es-ES_tradnl" sz="2400" i="1">
                              <a:latin typeface="Cambria Math" panose="02040503050406030204" pitchFamily="18" charset="0"/>
                            </a:rPr>
                          </m:ctrlPr>
                        </m:fPr>
                        <m:num>
                          <m:r>
                            <a:rPr lang="es-ES_tradnl" sz="2400" i="1">
                              <a:latin typeface="Cambria Math" panose="02040503050406030204" pitchFamily="18" charset="0"/>
                            </a:rPr>
                            <m:t>𝜕</m:t>
                          </m:r>
                          <m:sSub>
                            <m:sSubPr>
                              <m:ctrlPr>
                                <a:rPr lang="es-ES" sz="2400" b="0" i="1" smtClean="0">
                                  <a:latin typeface="Cambria Math" panose="02040503050406030204" pitchFamily="18" charset="0"/>
                                </a:rPr>
                              </m:ctrlPr>
                            </m:sSubPr>
                            <m:e>
                              <m:r>
                                <a:rPr lang="es-ES" sz="2400" b="0" i="1" smtClean="0">
                                  <a:latin typeface="Cambria Math" panose="02040503050406030204" pitchFamily="18" charset="0"/>
                                </a:rPr>
                                <m:t>𝑃</m:t>
                              </m:r>
                            </m:e>
                            <m:sub>
                              <m:r>
                                <a:rPr lang="es-ES" sz="2400" b="0" i="1" smtClean="0">
                                  <a:latin typeface="Cambria Math" panose="02040503050406030204" pitchFamily="18" charset="0"/>
                                </a:rPr>
                                <m:t>2</m:t>
                              </m:r>
                            </m:sub>
                          </m:sSub>
                          <m:sSub>
                            <m:sSubPr>
                              <m:ctrlPr>
                                <a:rPr lang="es-ES" sz="2400" b="0" i="1" smtClean="0">
                                  <a:latin typeface="Cambria Math" panose="02040503050406030204" pitchFamily="18" charset="0"/>
                                </a:rPr>
                              </m:ctrlPr>
                            </m:sSubPr>
                            <m:e>
                              <m:r>
                                <a:rPr lang="es-ES" sz="2400" b="0" i="1" smtClean="0">
                                  <a:latin typeface="Cambria Math" panose="02040503050406030204" pitchFamily="18" charset="0"/>
                                </a:rPr>
                                <m:t>𝑞</m:t>
                              </m:r>
                            </m:e>
                            <m:sub>
                              <m:r>
                                <a:rPr lang="es-ES" sz="2400" b="0" i="1" smtClean="0">
                                  <a:latin typeface="Cambria Math" panose="02040503050406030204" pitchFamily="18" charset="0"/>
                                </a:rPr>
                                <m:t>2</m:t>
                              </m:r>
                            </m:sub>
                          </m:sSub>
                          <m:r>
                            <a:rPr lang="es-ES" sz="2400" b="0" i="1" smtClean="0">
                              <a:latin typeface="Cambria Math" panose="02040503050406030204" pitchFamily="18" charset="0"/>
                            </a:rPr>
                            <m:t> </m:t>
                          </m:r>
                        </m:num>
                        <m:den>
                          <m:r>
                            <a:rPr lang="es-ES_tradnl" sz="2400" i="1">
                              <a:latin typeface="Cambria Math" panose="02040503050406030204" pitchFamily="18" charset="0"/>
                            </a:rPr>
                            <m:t>𝜕</m:t>
                          </m:r>
                          <m:sSub>
                            <m:sSubPr>
                              <m:ctrlPr>
                                <a:rPr lang="es-ES" sz="2400" i="1">
                                  <a:latin typeface="Cambria Math" panose="02040503050406030204" pitchFamily="18" charset="0"/>
                                </a:rPr>
                              </m:ctrlPr>
                            </m:sSubPr>
                            <m:e>
                              <m:r>
                                <a:rPr lang="es-ES" sz="2400" i="1">
                                  <a:latin typeface="Cambria Math" panose="02040503050406030204" pitchFamily="18" charset="0"/>
                                </a:rPr>
                                <m:t>𝑞</m:t>
                              </m:r>
                            </m:e>
                            <m:sub>
                              <m:r>
                                <a:rPr lang="es-ES" sz="2400" b="0" i="1" smtClean="0">
                                  <a:latin typeface="Cambria Math" panose="02040503050406030204" pitchFamily="18" charset="0"/>
                                </a:rPr>
                                <m:t>2</m:t>
                              </m:r>
                            </m:sub>
                          </m:sSub>
                        </m:den>
                      </m:f>
                      <m:r>
                        <a:rPr lang="es-ES" sz="2400" b="0" i="1" smtClean="0">
                          <a:latin typeface="Cambria Math" panose="02040503050406030204" pitchFamily="18" charset="0"/>
                        </a:rPr>
                        <m:t>−</m:t>
                      </m:r>
                      <m:f>
                        <m:fPr>
                          <m:ctrlPr>
                            <a:rPr lang="es-ES_tradnl" sz="2400" i="1">
                              <a:latin typeface="Cambria Math" panose="02040503050406030204" pitchFamily="18" charset="0"/>
                            </a:rPr>
                          </m:ctrlPr>
                        </m:fPr>
                        <m:num>
                          <m:r>
                            <a:rPr lang="es-ES_tradnl" sz="2400" i="1">
                              <a:latin typeface="Cambria Math" panose="02040503050406030204" pitchFamily="18" charset="0"/>
                            </a:rPr>
                            <m:t>𝜕</m:t>
                          </m:r>
                          <m:r>
                            <a:rPr lang="es-ES" sz="2400" b="0" i="1" smtClean="0">
                              <a:latin typeface="Cambria Math" panose="02040503050406030204" pitchFamily="18" charset="0"/>
                            </a:rPr>
                            <m:t>𝐶𝑇</m:t>
                          </m:r>
                          <m:r>
                            <a:rPr lang="es-ES" sz="2400" i="1">
                              <a:latin typeface="Cambria Math" panose="02040503050406030204" pitchFamily="18" charset="0"/>
                            </a:rPr>
                            <m:t> </m:t>
                          </m:r>
                        </m:num>
                        <m:den>
                          <m:r>
                            <a:rPr lang="es-ES_tradnl" sz="2400" i="1">
                              <a:latin typeface="Cambria Math" panose="02040503050406030204" pitchFamily="18" charset="0"/>
                            </a:rPr>
                            <m:t>𝜕</m:t>
                          </m:r>
                          <m:sSub>
                            <m:sSubPr>
                              <m:ctrlPr>
                                <a:rPr lang="es-ES" sz="2400" i="1">
                                  <a:latin typeface="Cambria Math" panose="02040503050406030204" pitchFamily="18" charset="0"/>
                                </a:rPr>
                              </m:ctrlPr>
                            </m:sSubPr>
                            <m:e>
                              <m:r>
                                <a:rPr lang="es-ES" sz="2400" i="1">
                                  <a:latin typeface="Cambria Math" panose="02040503050406030204" pitchFamily="18" charset="0"/>
                                </a:rPr>
                                <m:t>𝑞</m:t>
                              </m:r>
                            </m:e>
                            <m:sub>
                              <m:r>
                                <a:rPr lang="es-ES" sz="2400" b="0" i="1" smtClean="0">
                                  <a:latin typeface="Cambria Math" panose="02040503050406030204" pitchFamily="18" charset="0"/>
                                </a:rPr>
                                <m:t>2</m:t>
                              </m:r>
                            </m:sub>
                          </m:sSub>
                        </m:den>
                      </m:f>
                      <m:r>
                        <a:rPr lang="es-ES" sz="2400" b="0" i="1" smtClean="0">
                          <a:latin typeface="Cambria Math" panose="02040503050406030204" pitchFamily="18" charset="0"/>
                        </a:rPr>
                        <m:t>=0→</m:t>
                      </m:r>
                      <m:r>
                        <a:rPr lang="es-ES" sz="2400" b="0" i="1" smtClean="0">
                          <a:latin typeface="Cambria Math" panose="02040503050406030204" pitchFamily="18" charset="0"/>
                        </a:rPr>
                        <m:t>𝐼</m:t>
                      </m:r>
                      <m:sSub>
                        <m:sSubPr>
                          <m:ctrlPr>
                            <a:rPr lang="es-ES" sz="2400" b="0" i="1" smtClean="0">
                              <a:latin typeface="Cambria Math" panose="02040503050406030204" pitchFamily="18" charset="0"/>
                            </a:rPr>
                          </m:ctrlPr>
                        </m:sSubPr>
                        <m:e>
                          <m:r>
                            <a:rPr lang="es-ES" sz="2400" b="0" i="1" smtClean="0">
                              <a:latin typeface="Cambria Math" panose="02040503050406030204" pitchFamily="18" charset="0"/>
                            </a:rPr>
                            <m:t>𝑚</m:t>
                          </m:r>
                        </m:e>
                        <m:sub>
                          <m:sSub>
                            <m:sSubPr>
                              <m:ctrlPr>
                                <a:rPr lang="es-ES" sz="2400" b="0" i="1" smtClean="0">
                                  <a:latin typeface="Cambria Math" panose="02040503050406030204" pitchFamily="18" charset="0"/>
                                </a:rPr>
                              </m:ctrlPr>
                            </m:sSubPr>
                            <m:e>
                              <m:r>
                                <a:rPr lang="es-ES" sz="2400" b="0" i="1" smtClean="0">
                                  <a:latin typeface="Cambria Math" panose="02040503050406030204" pitchFamily="18" charset="0"/>
                                </a:rPr>
                                <m:t>𝑔</m:t>
                              </m:r>
                            </m:e>
                            <m:sub>
                              <m:r>
                                <a:rPr lang="es-ES" sz="2400" b="0" i="1" smtClean="0">
                                  <a:latin typeface="Cambria Math" panose="02040503050406030204" pitchFamily="18" charset="0"/>
                                </a:rPr>
                                <m:t>2</m:t>
                              </m:r>
                            </m:sub>
                          </m:sSub>
                        </m:sub>
                      </m:sSub>
                      <m:r>
                        <a:rPr lang="es-ES" sz="2400" b="0" i="1" smtClean="0">
                          <a:latin typeface="Cambria Math" panose="02040503050406030204" pitchFamily="18" charset="0"/>
                        </a:rPr>
                        <m:t>=</m:t>
                      </m:r>
                      <m:r>
                        <a:rPr lang="es-ES" sz="2400" b="0" i="1" smtClean="0">
                          <a:latin typeface="Cambria Math" panose="02040503050406030204" pitchFamily="18" charset="0"/>
                        </a:rPr>
                        <m:t>𝐶</m:t>
                      </m:r>
                      <m:sSub>
                        <m:sSubPr>
                          <m:ctrlPr>
                            <a:rPr lang="es-ES" sz="2400" b="0" i="1" smtClean="0">
                              <a:latin typeface="Cambria Math" panose="02040503050406030204" pitchFamily="18" charset="0"/>
                            </a:rPr>
                          </m:ctrlPr>
                        </m:sSubPr>
                        <m:e>
                          <m:r>
                            <a:rPr lang="es-ES" sz="2400" b="0" i="1" smtClean="0">
                              <a:latin typeface="Cambria Math" panose="02040503050406030204" pitchFamily="18" charset="0"/>
                            </a:rPr>
                            <m:t>𝑚</m:t>
                          </m:r>
                        </m:e>
                        <m:sub>
                          <m:r>
                            <a:rPr lang="es-ES" sz="2400" b="0" i="1" smtClean="0">
                              <a:latin typeface="Cambria Math" panose="02040503050406030204" pitchFamily="18" charset="0"/>
                            </a:rPr>
                            <m:t>𝑔</m:t>
                          </m:r>
                        </m:sub>
                      </m:sSub>
                    </m:oMath>
                  </m:oMathPara>
                </a14:m>
                <a:endParaRPr lang="es-ES_tradnl" sz="2400" dirty="0">
                  <a:latin typeface="Garamond" panose="02020404030301010803" pitchFamily="18" charset="0"/>
                </a:endParaRPr>
              </a:p>
              <a:p>
                <a:pPr marL="0" indent="0" algn="just">
                  <a:spcBef>
                    <a:spcPts val="816"/>
                  </a:spcBef>
                  <a:buClr>
                    <a:srgbClr val="00B0F0"/>
                  </a:buClr>
                  <a:buSzPct val="90000"/>
                  <a:buNone/>
                </a:pPr>
                <a:r>
                  <a:rPr lang="es-ES_tradnl" sz="2400" dirty="0">
                    <a:latin typeface="Garamond" panose="02020404030301010803" pitchFamily="18" charset="0"/>
                  </a:rPr>
                  <a:t>Por lo tanto, tendremos que el equilibrio se cumplirá que:</a:t>
                </a:r>
              </a:p>
              <a:p>
                <a:pPr marL="0" indent="0" algn="just">
                  <a:spcBef>
                    <a:spcPts val="816"/>
                  </a:spcBef>
                  <a:buClr>
                    <a:srgbClr val="00B0F0"/>
                  </a:buClr>
                  <a:buSzPct val="90000"/>
                  <a:buNone/>
                </a:pPr>
                <a14:m>
                  <m:oMathPara xmlns:m="http://schemas.openxmlformats.org/officeDocument/2006/math">
                    <m:oMathParaPr>
                      <m:jc m:val="centerGroup"/>
                    </m:oMathParaPr>
                    <m:oMath xmlns:m="http://schemas.openxmlformats.org/officeDocument/2006/math">
                      <m:r>
                        <a:rPr lang="es-ES" sz="2400" b="0" i="1" smtClean="0">
                          <a:latin typeface="Cambria Math" panose="02040503050406030204" pitchFamily="18" charset="0"/>
                        </a:rPr>
                        <m:t>𝐼</m:t>
                      </m:r>
                      <m:sSub>
                        <m:sSubPr>
                          <m:ctrlPr>
                            <a:rPr lang="es-ES" sz="2400" b="0" i="1" smtClean="0">
                              <a:latin typeface="Cambria Math" panose="02040503050406030204" pitchFamily="18" charset="0"/>
                            </a:rPr>
                          </m:ctrlPr>
                        </m:sSubPr>
                        <m:e>
                          <m:r>
                            <a:rPr lang="es-ES" sz="2400" b="0" i="1" smtClean="0">
                              <a:latin typeface="Cambria Math" panose="02040503050406030204" pitchFamily="18" charset="0"/>
                            </a:rPr>
                            <m:t>𝑚</m:t>
                          </m:r>
                        </m:e>
                        <m:sub>
                          <m:sSub>
                            <m:sSubPr>
                              <m:ctrlPr>
                                <a:rPr lang="es-ES" sz="2400" b="0" i="1" smtClean="0">
                                  <a:latin typeface="Cambria Math" panose="02040503050406030204" pitchFamily="18" charset="0"/>
                                </a:rPr>
                              </m:ctrlPr>
                            </m:sSubPr>
                            <m:e>
                              <m:r>
                                <a:rPr lang="es-ES" sz="2400" b="0" i="1" smtClean="0">
                                  <a:latin typeface="Cambria Math" panose="02040503050406030204" pitchFamily="18" charset="0"/>
                                </a:rPr>
                                <m:t>𝑔</m:t>
                              </m:r>
                            </m:e>
                            <m:sub>
                              <m:r>
                                <a:rPr lang="es-ES" sz="2400" b="0" i="1" smtClean="0">
                                  <a:latin typeface="Cambria Math" panose="02040503050406030204" pitchFamily="18" charset="0"/>
                                </a:rPr>
                                <m:t>1</m:t>
                              </m:r>
                            </m:sub>
                          </m:sSub>
                        </m:sub>
                      </m:sSub>
                      <m:r>
                        <a:rPr lang="es-ES" sz="2400" b="0" i="1" smtClean="0">
                          <a:latin typeface="Cambria Math" panose="02040503050406030204" pitchFamily="18" charset="0"/>
                        </a:rPr>
                        <m:t>=</m:t>
                      </m:r>
                      <m:r>
                        <a:rPr lang="es-ES" sz="2400" b="0" i="1" smtClean="0">
                          <a:latin typeface="Cambria Math" panose="02040503050406030204" pitchFamily="18" charset="0"/>
                        </a:rPr>
                        <m:t>𝐼</m:t>
                      </m:r>
                      <m:sSub>
                        <m:sSubPr>
                          <m:ctrlPr>
                            <a:rPr lang="es-ES" sz="2400" b="0" i="1" smtClean="0">
                              <a:latin typeface="Cambria Math" panose="02040503050406030204" pitchFamily="18" charset="0"/>
                            </a:rPr>
                          </m:ctrlPr>
                        </m:sSubPr>
                        <m:e>
                          <m:r>
                            <a:rPr lang="es-ES" sz="2400" b="0" i="1" smtClean="0">
                              <a:latin typeface="Cambria Math" panose="02040503050406030204" pitchFamily="18" charset="0"/>
                            </a:rPr>
                            <m:t>𝑚</m:t>
                          </m:r>
                        </m:e>
                        <m:sub>
                          <m:sSub>
                            <m:sSubPr>
                              <m:ctrlPr>
                                <a:rPr lang="es-ES" sz="2400" b="0" i="1" smtClean="0">
                                  <a:latin typeface="Cambria Math" panose="02040503050406030204" pitchFamily="18" charset="0"/>
                                </a:rPr>
                              </m:ctrlPr>
                            </m:sSubPr>
                            <m:e>
                              <m:r>
                                <a:rPr lang="es-ES" sz="2400" b="0" i="1" smtClean="0">
                                  <a:latin typeface="Cambria Math" panose="02040503050406030204" pitchFamily="18" charset="0"/>
                                </a:rPr>
                                <m:t>𝑔</m:t>
                              </m:r>
                            </m:e>
                            <m:sub>
                              <m:r>
                                <a:rPr lang="es-ES" sz="2400" b="0" i="1" smtClean="0">
                                  <a:latin typeface="Cambria Math" panose="02040503050406030204" pitchFamily="18" charset="0"/>
                                </a:rPr>
                                <m:t>2</m:t>
                              </m:r>
                            </m:sub>
                          </m:sSub>
                        </m:sub>
                      </m:sSub>
                      <m:r>
                        <a:rPr lang="es-ES" sz="2400" b="0" i="1" smtClean="0">
                          <a:latin typeface="Cambria Math" panose="02040503050406030204" pitchFamily="18" charset="0"/>
                        </a:rPr>
                        <m:t>=</m:t>
                      </m:r>
                      <m:r>
                        <a:rPr lang="es-ES" sz="2400" b="0" i="1" smtClean="0">
                          <a:latin typeface="Cambria Math" panose="02040503050406030204" pitchFamily="18" charset="0"/>
                        </a:rPr>
                        <m:t>𝐶</m:t>
                      </m:r>
                      <m:sSub>
                        <m:sSubPr>
                          <m:ctrlPr>
                            <a:rPr lang="es-ES" sz="2400" b="0" i="1" smtClean="0">
                              <a:latin typeface="Cambria Math" panose="02040503050406030204" pitchFamily="18" charset="0"/>
                            </a:rPr>
                          </m:ctrlPr>
                        </m:sSubPr>
                        <m:e>
                          <m:r>
                            <a:rPr lang="es-ES" sz="2400" b="0" i="1" smtClean="0">
                              <a:latin typeface="Cambria Math" panose="02040503050406030204" pitchFamily="18" charset="0"/>
                            </a:rPr>
                            <m:t>𝑚</m:t>
                          </m:r>
                        </m:e>
                        <m:sub>
                          <m:r>
                            <a:rPr lang="es-ES" sz="2400" b="0" i="1" smtClean="0">
                              <a:latin typeface="Cambria Math" panose="02040503050406030204" pitchFamily="18" charset="0"/>
                            </a:rPr>
                            <m:t>𝑔</m:t>
                          </m:r>
                        </m:sub>
                      </m:sSub>
                    </m:oMath>
                  </m:oMathPara>
                </a14:m>
                <a:endParaRPr lang="es-ES_tradnl" sz="2400" dirty="0">
                  <a:latin typeface="Garamond" panose="02020404030301010803" pitchFamily="18" charset="0"/>
                </a:endParaRPr>
              </a:p>
              <a:p>
                <a:pPr marL="0" indent="0" algn="just">
                  <a:spcBef>
                    <a:spcPts val="816"/>
                  </a:spcBef>
                  <a:buClr>
                    <a:srgbClr val="00B0F0"/>
                  </a:buClr>
                  <a:buSzPct val="90000"/>
                  <a:buNone/>
                </a:pPr>
                <a:endParaRPr lang="es-ES_tradnl" sz="2400" dirty="0">
                  <a:latin typeface="Garamond" panose="02020404030301010803" pitchFamily="18" charset="0"/>
                </a:endParaRPr>
              </a:p>
            </p:txBody>
          </p:sp>
        </mc:Choice>
        <mc:Fallback xmlns="">
          <p:sp>
            <p:nvSpPr>
              <p:cNvPr id="10" name="Marcador de contenido 2">
                <a:extLst>
                  <a:ext uri="{FF2B5EF4-FFF2-40B4-BE49-F238E27FC236}">
                    <a16:creationId xmlns:a16="http://schemas.microsoft.com/office/drawing/2014/main" id="{01619F3C-05A7-C2B2-E01C-7EB74CF94FD7}"/>
                  </a:ext>
                </a:extLst>
              </p:cNvPr>
              <p:cNvSpPr>
                <a:spLocks noGrp="1" noRot="1" noChangeAspect="1" noMove="1" noResize="1" noEditPoints="1" noAdjustHandles="1" noChangeArrowheads="1" noChangeShapeType="1" noTextEdit="1"/>
              </p:cNvSpPr>
              <p:nvPr>
                <p:ph idx="1"/>
              </p:nvPr>
            </p:nvSpPr>
            <p:spPr>
              <a:xfrm>
                <a:off x="838200" y="1825625"/>
                <a:ext cx="10515600" cy="4351338"/>
              </a:xfrm>
              <a:blipFill>
                <a:blip r:embed="rId2"/>
                <a:stretch>
                  <a:fillRect l="-724" t="-2035"/>
                </a:stretch>
              </a:blipFill>
            </p:spPr>
            <p:txBody>
              <a:bodyPr/>
              <a:lstStyle/>
              <a:p>
                <a:r>
                  <a:rPr lang="es-CL">
                    <a:noFill/>
                  </a:rPr>
                  <a:t> </a:t>
                </a:r>
              </a:p>
            </p:txBody>
          </p:sp>
        </mc:Fallback>
      </mc:AlternateContent>
      <p:sp>
        <p:nvSpPr>
          <p:cNvPr id="2" name="Título 1">
            <a:extLst>
              <a:ext uri="{FF2B5EF4-FFF2-40B4-BE49-F238E27FC236}">
                <a16:creationId xmlns:a16="http://schemas.microsoft.com/office/drawing/2014/main" id="{E19B0366-B745-7E4D-A3D2-002BE73A3CB4}"/>
              </a:ext>
            </a:extLst>
          </p:cNvPr>
          <p:cNvSpPr>
            <a:spLocks noGrp="1"/>
          </p:cNvSpPr>
          <p:nvPr>
            <p:ph type="title"/>
          </p:nvPr>
        </p:nvSpPr>
        <p:spPr/>
        <p:txBody>
          <a:bodyPr>
            <a:normAutofit/>
          </a:bodyPr>
          <a:lstStyle/>
          <a:p>
            <a:r>
              <a:rPr lang="es-ES_tradnl" sz="3600" b="1" dirty="0">
                <a:solidFill>
                  <a:srgbClr val="002060"/>
                </a:solidFill>
                <a:latin typeface="Garamond" panose="02020404030301010803" pitchFamily="18" charset="0"/>
                <a:cs typeface="Arial" panose="020B0604020202020204" pitchFamily="34" charset="0"/>
              </a:rPr>
              <a:t>Discriminación de Tercer Grado</a:t>
            </a:r>
          </a:p>
        </p:txBody>
      </p:sp>
      <p:pic>
        <p:nvPicPr>
          <p:cNvPr id="3" name="Imagen 2">
            <a:extLst>
              <a:ext uri="{FF2B5EF4-FFF2-40B4-BE49-F238E27FC236}">
                <a16:creationId xmlns:a16="http://schemas.microsoft.com/office/drawing/2014/main" id="{6E1547A5-2202-7301-9EE4-BCDE1031D636}"/>
              </a:ext>
            </a:extLst>
          </p:cNvPr>
          <p:cNvPicPr>
            <a:picLocks noChangeAspect="1"/>
          </p:cNvPicPr>
          <p:nvPr/>
        </p:nvPicPr>
        <p:blipFill>
          <a:blip r:embed="rId3"/>
          <a:stretch>
            <a:fillRect/>
          </a:stretch>
        </p:blipFill>
        <p:spPr>
          <a:xfrm rot="5400000">
            <a:off x="-3372431" y="3349108"/>
            <a:ext cx="6876000" cy="152385"/>
          </a:xfrm>
          <a:prstGeom prst="rect">
            <a:avLst/>
          </a:prstGeom>
        </p:spPr>
      </p:pic>
      <p:pic>
        <p:nvPicPr>
          <p:cNvPr id="5" name="Imagen 4">
            <a:extLst>
              <a:ext uri="{FF2B5EF4-FFF2-40B4-BE49-F238E27FC236}">
                <a16:creationId xmlns:a16="http://schemas.microsoft.com/office/drawing/2014/main" id="{F505F795-10F4-4144-E330-4B0DAE1C56EC}"/>
              </a:ext>
            </a:extLst>
          </p:cNvPr>
          <p:cNvPicPr>
            <a:picLocks noChangeAspect="1"/>
          </p:cNvPicPr>
          <p:nvPr/>
        </p:nvPicPr>
        <p:blipFill>
          <a:blip r:embed="rId3"/>
          <a:stretch>
            <a:fillRect/>
          </a:stretch>
        </p:blipFill>
        <p:spPr>
          <a:xfrm rot="16200000">
            <a:off x="-3220046" y="3352275"/>
            <a:ext cx="6876000" cy="152384"/>
          </a:xfrm>
          <a:prstGeom prst="rect">
            <a:avLst/>
          </a:prstGeom>
        </p:spPr>
      </p:pic>
    </p:spTree>
    <p:extLst>
      <p:ext uri="{BB962C8B-B14F-4D97-AF65-F5344CB8AC3E}">
        <p14:creationId xmlns:p14="http://schemas.microsoft.com/office/powerpoint/2010/main" val="189016807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10" name="Marcador de contenido 2">
                <a:extLst>
                  <a:ext uri="{FF2B5EF4-FFF2-40B4-BE49-F238E27FC236}">
                    <a16:creationId xmlns:a16="http://schemas.microsoft.com/office/drawing/2014/main" id="{01619F3C-05A7-C2B2-E01C-7EB74CF94FD7}"/>
                  </a:ext>
                </a:extLst>
              </p:cNvPr>
              <p:cNvSpPr>
                <a:spLocks noGrp="1"/>
              </p:cNvSpPr>
              <p:nvPr>
                <p:ph idx="1"/>
              </p:nvPr>
            </p:nvSpPr>
            <p:spPr>
              <a:xfrm>
                <a:off x="838200" y="1825625"/>
                <a:ext cx="10515600" cy="4351338"/>
              </a:xfrm>
            </p:spPr>
            <p:txBody>
              <a:bodyPr>
                <a:normAutofit lnSpcReduction="10000"/>
              </a:bodyPr>
              <a:lstStyle/>
              <a:p>
                <a:pPr marL="0" indent="0" algn="just">
                  <a:spcBef>
                    <a:spcPts val="816"/>
                  </a:spcBef>
                  <a:buClr>
                    <a:srgbClr val="00B0F0"/>
                  </a:buClr>
                  <a:buSzPct val="90000"/>
                  <a:buNone/>
                </a:pPr>
                <a:r>
                  <a:rPr lang="es-ES_tradnl" altLang="es-CL" sz="2400" dirty="0">
                    <a:latin typeface="Garamond" panose="02020404030301010803" pitchFamily="18" charset="0"/>
                  </a:rPr>
                  <a:t>Según lo que revisaron en sus cursos anteriores, </a:t>
                </a:r>
              </a:p>
              <a:p>
                <a:pPr marL="0" indent="0" algn="just">
                  <a:spcBef>
                    <a:spcPts val="816"/>
                  </a:spcBef>
                  <a:buClr>
                    <a:srgbClr val="00B0F0"/>
                  </a:buClr>
                  <a:buSzPct val="90000"/>
                  <a:buNone/>
                </a:pPr>
                <a14:m>
                  <m:oMathPara xmlns:m="http://schemas.openxmlformats.org/officeDocument/2006/math">
                    <m:oMathParaPr>
                      <m:jc m:val="centerGroup"/>
                    </m:oMathParaPr>
                    <m:oMath xmlns:m="http://schemas.openxmlformats.org/officeDocument/2006/math">
                      <m:r>
                        <a:rPr lang="es-ES_tradnl" sz="2400" b="0" i="1" smtClean="0">
                          <a:latin typeface="Cambria Math" panose="02040503050406030204" pitchFamily="18" charset="0"/>
                        </a:rPr>
                        <m:t>𝐼</m:t>
                      </m:r>
                      <m:sSub>
                        <m:sSubPr>
                          <m:ctrlPr>
                            <a:rPr lang="es-ES_tradnl" sz="2400" b="0" i="1" smtClean="0">
                              <a:latin typeface="Cambria Math" panose="02040503050406030204" pitchFamily="18" charset="0"/>
                            </a:rPr>
                          </m:ctrlPr>
                        </m:sSubPr>
                        <m:e>
                          <m:r>
                            <a:rPr lang="es-ES_tradnl" sz="2400" b="0" i="1" smtClean="0">
                              <a:latin typeface="Cambria Math" panose="02040503050406030204" pitchFamily="18" charset="0"/>
                            </a:rPr>
                            <m:t>𝑚</m:t>
                          </m:r>
                        </m:e>
                        <m:sub>
                          <m:r>
                            <a:rPr lang="es-ES_tradnl" sz="2400" b="0" i="1" smtClean="0">
                              <a:latin typeface="Cambria Math" panose="02040503050406030204" pitchFamily="18" charset="0"/>
                            </a:rPr>
                            <m:t>𝑔</m:t>
                          </m:r>
                        </m:sub>
                      </m:sSub>
                      <m:r>
                        <a:rPr lang="es-ES_tradnl" sz="2400" b="0" i="1" smtClean="0">
                          <a:latin typeface="Cambria Math" panose="02040503050406030204" pitchFamily="18" charset="0"/>
                        </a:rPr>
                        <m:t>=</m:t>
                      </m:r>
                      <m:r>
                        <a:rPr lang="es-ES_tradnl" sz="2400" b="0" i="1" smtClean="0">
                          <a:latin typeface="Cambria Math" panose="02040503050406030204" pitchFamily="18" charset="0"/>
                        </a:rPr>
                        <m:t>𝑃</m:t>
                      </m:r>
                      <m:d>
                        <m:dPr>
                          <m:ctrlPr>
                            <a:rPr lang="es-ES_tradnl" sz="2400" b="0" i="1" smtClean="0">
                              <a:latin typeface="Cambria Math" panose="02040503050406030204" pitchFamily="18" charset="0"/>
                            </a:rPr>
                          </m:ctrlPr>
                        </m:dPr>
                        <m:e>
                          <m:r>
                            <a:rPr lang="es-ES_tradnl" sz="2400" b="0" i="1" smtClean="0">
                              <a:latin typeface="Cambria Math" panose="02040503050406030204" pitchFamily="18" charset="0"/>
                            </a:rPr>
                            <m:t>1+</m:t>
                          </m:r>
                          <m:f>
                            <m:fPr>
                              <m:ctrlPr>
                                <a:rPr lang="es-ES_tradnl" sz="2400" b="0" i="1" smtClean="0">
                                  <a:latin typeface="Cambria Math" panose="02040503050406030204" pitchFamily="18" charset="0"/>
                                </a:rPr>
                              </m:ctrlPr>
                            </m:fPr>
                            <m:num>
                              <m:r>
                                <a:rPr lang="es-ES_tradnl" sz="2400" b="0" i="1" smtClean="0">
                                  <a:latin typeface="Cambria Math" panose="02040503050406030204" pitchFamily="18" charset="0"/>
                                </a:rPr>
                                <m:t>1</m:t>
                              </m:r>
                            </m:num>
                            <m:den>
                              <m:sSub>
                                <m:sSubPr>
                                  <m:ctrlPr>
                                    <a:rPr lang="es-ES_tradnl" sz="2400" b="0" i="1" smtClean="0">
                                      <a:latin typeface="Cambria Math" panose="02040503050406030204" pitchFamily="18" charset="0"/>
                                      <a:ea typeface="Cambria Math" panose="02040503050406030204" pitchFamily="18" charset="0"/>
                                    </a:rPr>
                                  </m:ctrlPr>
                                </m:sSubPr>
                                <m:e>
                                  <m:r>
                                    <a:rPr lang="es-ES_tradnl" sz="2400" b="0" i="1" smtClean="0">
                                      <a:latin typeface="Cambria Math" panose="02040503050406030204" pitchFamily="18" charset="0"/>
                                      <a:ea typeface="Cambria Math" panose="02040503050406030204" pitchFamily="18" charset="0"/>
                                    </a:rPr>
                                    <m:t>𝜂</m:t>
                                  </m:r>
                                </m:e>
                                <m:sub>
                                  <m:r>
                                    <a:rPr lang="es-ES_tradnl" sz="2400" b="0" i="1" smtClean="0">
                                      <a:latin typeface="Cambria Math" panose="02040503050406030204" pitchFamily="18" charset="0"/>
                                      <a:ea typeface="Cambria Math" panose="02040503050406030204" pitchFamily="18" charset="0"/>
                                    </a:rPr>
                                    <m:t>𝑑</m:t>
                                  </m:r>
                                </m:sub>
                              </m:sSub>
                            </m:den>
                          </m:f>
                        </m:e>
                      </m:d>
                    </m:oMath>
                  </m:oMathPara>
                </a14:m>
                <a:endParaRPr lang="es-ES_tradnl" sz="2400" dirty="0">
                  <a:latin typeface="Garamond" panose="02020404030301010803" pitchFamily="18" charset="0"/>
                </a:endParaRPr>
              </a:p>
              <a:p>
                <a:pPr marL="0" indent="0" algn="just">
                  <a:spcBef>
                    <a:spcPts val="816"/>
                  </a:spcBef>
                  <a:buClr>
                    <a:srgbClr val="00B0F0"/>
                  </a:buClr>
                  <a:buSzPct val="90000"/>
                  <a:buNone/>
                </a:pPr>
                <a:r>
                  <a:rPr lang="es-ES_tradnl" sz="2400" dirty="0">
                    <a:latin typeface="Garamond" panose="02020404030301010803" pitchFamily="18" charset="0"/>
                  </a:rPr>
                  <a:t>Por lo tanto, según lo que revisamos anteriormente (</a:t>
                </a:r>
                <a14:m>
                  <m:oMath xmlns:m="http://schemas.openxmlformats.org/officeDocument/2006/math">
                    <m:r>
                      <a:rPr lang="es-ES_tradnl" sz="2400" b="0" i="1" smtClean="0">
                        <a:latin typeface="Cambria Math" panose="02040503050406030204" pitchFamily="18" charset="0"/>
                      </a:rPr>
                      <m:t>𝐼</m:t>
                    </m:r>
                    <m:sSub>
                      <m:sSubPr>
                        <m:ctrlPr>
                          <a:rPr lang="es-ES_tradnl" sz="2400" b="0" i="1" smtClean="0">
                            <a:latin typeface="Cambria Math" panose="02040503050406030204" pitchFamily="18" charset="0"/>
                          </a:rPr>
                        </m:ctrlPr>
                      </m:sSubPr>
                      <m:e>
                        <m:r>
                          <a:rPr lang="es-ES_tradnl" sz="2400" b="0" i="1" smtClean="0">
                            <a:latin typeface="Cambria Math" panose="02040503050406030204" pitchFamily="18" charset="0"/>
                          </a:rPr>
                          <m:t>𝑚</m:t>
                        </m:r>
                      </m:e>
                      <m:sub>
                        <m:sSub>
                          <m:sSubPr>
                            <m:ctrlPr>
                              <a:rPr lang="es-ES_tradnl" sz="2400" b="0" i="1" smtClean="0">
                                <a:latin typeface="Cambria Math" panose="02040503050406030204" pitchFamily="18" charset="0"/>
                              </a:rPr>
                            </m:ctrlPr>
                          </m:sSubPr>
                          <m:e>
                            <m:r>
                              <a:rPr lang="es-ES_tradnl" sz="2400" b="0" i="1" smtClean="0">
                                <a:latin typeface="Cambria Math" panose="02040503050406030204" pitchFamily="18" charset="0"/>
                              </a:rPr>
                              <m:t>𝑔</m:t>
                            </m:r>
                          </m:e>
                          <m:sub>
                            <m:r>
                              <a:rPr lang="es-ES_tradnl" sz="2400" b="0" i="1" smtClean="0">
                                <a:latin typeface="Cambria Math" panose="02040503050406030204" pitchFamily="18" charset="0"/>
                              </a:rPr>
                              <m:t>1</m:t>
                            </m:r>
                          </m:sub>
                        </m:sSub>
                      </m:sub>
                    </m:sSub>
                    <m:r>
                      <a:rPr lang="es-ES_tradnl" sz="2400" b="0" i="1" smtClean="0">
                        <a:latin typeface="Cambria Math" panose="02040503050406030204" pitchFamily="18" charset="0"/>
                      </a:rPr>
                      <m:t>=</m:t>
                    </m:r>
                    <m:r>
                      <a:rPr lang="es-ES_tradnl" sz="2400" b="0" i="1" smtClean="0">
                        <a:latin typeface="Cambria Math" panose="02040503050406030204" pitchFamily="18" charset="0"/>
                      </a:rPr>
                      <m:t>𝐼</m:t>
                    </m:r>
                    <m:sSub>
                      <m:sSubPr>
                        <m:ctrlPr>
                          <a:rPr lang="es-ES_tradnl" sz="2400" b="0" i="1" smtClean="0">
                            <a:latin typeface="Cambria Math" panose="02040503050406030204" pitchFamily="18" charset="0"/>
                          </a:rPr>
                        </m:ctrlPr>
                      </m:sSubPr>
                      <m:e>
                        <m:r>
                          <a:rPr lang="es-ES_tradnl" sz="2400" b="0" i="1" smtClean="0">
                            <a:latin typeface="Cambria Math" panose="02040503050406030204" pitchFamily="18" charset="0"/>
                          </a:rPr>
                          <m:t>𝑚</m:t>
                        </m:r>
                      </m:e>
                      <m:sub>
                        <m:sSub>
                          <m:sSubPr>
                            <m:ctrlPr>
                              <a:rPr lang="es-ES_tradnl" sz="2400" b="0" i="1" smtClean="0">
                                <a:latin typeface="Cambria Math" panose="02040503050406030204" pitchFamily="18" charset="0"/>
                              </a:rPr>
                            </m:ctrlPr>
                          </m:sSubPr>
                          <m:e>
                            <m:r>
                              <a:rPr lang="es-ES_tradnl" sz="2400" b="0" i="1" smtClean="0">
                                <a:latin typeface="Cambria Math" panose="02040503050406030204" pitchFamily="18" charset="0"/>
                              </a:rPr>
                              <m:t>𝑔</m:t>
                            </m:r>
                          </m:e>
                          <m:sub>
                            <m:r>
                              <a:rPr lang="es-ES_tradnl" sz="2400" b="0" i="1" smtClean="0">
                                <a:latin typeface="Cambria Math" panose="02040503050406030204" pitchFamily="18" charset="0"/>
                              </a:rPr>
                              <m:t>2</m:t>
                            </m:r>
                          </m:sub>
                        </m:sSub>
                      </m:sub>
                    </m:sSub>
                  </m:oMath>
                </a14:m>
                <a:r>
                  <a:rPr lang="es-ES_tradnl" sz="2400" dirty="0">
                    <a:latin typeface="Garamond" panose="02020404030301010803" pitchFamily="18" charset="0"/>
                  </a:rPr>
                  <a:t>)</a:t>
                </a:r>
              </a:p>
              <a:p>
                <a:pPr marL="0" indent="0" algn="just">
                  <a:spcBef>
                    <a:spcPts val="816"/>
                  </a:spcBef>
                  <a:buClr>
                    <a:srgbClr val="00B0F0"/>
                  </a:buClr>
                  <a:buSzPct val="90000"/>
                  <a:buNone/>
                </a:pPr>
                <a14:m>
                  <m:oMathPara xmlns:m="http://schemas.openxmlformats.org/officeDocument/2006/math">
                    <m:oMathParaPr>
                      <m:jc m:val="centerGroup"/>
                    </m:oMathParaPr>
                    <m:oMath xmlns:m="http://schemas.openxmlformats.org/officeDocument/2006/math">
                      <m:r>
                        <a:rPr lang="es-ES_tradnl" sz="2400" b="0" i="1" smtClean="0">
                          <a:latin typeface="Cambria Math" panose="02040503050406030204" pitchFamily="18" charset="0"/>
                        </a:rPr>
                        <m:t>𝐼</m:t>
                      </m:r>
                      <m:sSub>
                        <m:sSubPr>
                          <m:ctrlPr>
                            <a:rPr lang="es-ES_tradnl" sz="2400" b="0" i="1" smtClean="0">
                              <a:latin typeface="Cambria Math" panose="02040503050406030204" pitchFamily="18" charset="0"/>
                            </a:rPr>
                          </m:ctrlPr>
                        </m:sSubPr>
                        <m:e>
                          <m:r>
                            <a:rPr lang="es-ES_tradnl" sz="2400" b="0" i="1" smtClean="0">
                              <a:latin typeface="Cambria Math" panose="02040503050406030204" pitchFamily="18" charset="0"/>
                            </a:rPr>
                            <m:t>𝑚</m:t>
                          </m:r>
                        </m:e>
                        <m:sub>
                          <m:sSub>
                            <m:sSubPr>
                              <m:ctrlPr>
                                <a:rPr lang="es-ES_tradnl" sz="2400" b="0" i="1" smtClean="0">
                                  <a:latin typeface="Cambria Math" panose="02040503050406030204" pitchFamily="18" charset="0"/>
                                </a:rPr>
                              </m:ctrlPr>
                            </m:sSubPr>
                            <m:e>
                              <m:r>
                                <a:rPr lang="es-ES_tradnl" sz="2400" b="0" i="1" smtClean="0">
                                  <a:latin typeface="Cambria Math" panose="02040503050406030204" pitchFamily="18" charset="0"/>
                                </a:rPr>
                                <m:t>𝑔</m:t>
                              </m:r>
                            </m:e>
                            <m:sub>
                              <m:r>
                                <a:rPr lang="es-ES_tradnl" sz="2400" b="0" i="1" smtClean="0">
                                  <a:latin typeface="Cambria Math" panose="02040503050406030204" pitchFamily="18" charset="0"/>
                                </a:rPr>
                                <m:t>1</m:t>
                              </m:r>
                            </m:sub>
                          </m:sSub>
                        </m:sub>
                      </m:sSub>
                      <m:r>
                        <a:rPr lang="es-ES_tradnl" sz="2400" i="1" smtClean="0">
                          <a:latin typeface="Cambria Math" panose="02040503050406030204" pitchFamily="18" charset="0"/>
                        </a:rPr>
                        <m:t>=</m:t>
                      </m:r>
                      <m:sSub>
                        <m:sSubPr>
                          <m:ctrlPr>
                            <a:rPr lang="es-ES_tradnl" sz="2400" b="0" i="1" smtClean="0">
                              <a:latin typeface="Cambria Math" panose="02040503050406030204" pitchFamily="18" charset="0"/>
                            </a:rPr>
                          </m:ctrlPr>
                        </m:sSubPr>
                        <m:e>
                          <m:r>
                            <a:rPr lang="es-ES_tradnl" sz="2400" i="1" smtClean="0">
                              <a:latin typeface="Cambria Math" panose="02040503050406030204" pitchFamily="18" charset="0"/>
                            </a:rPr>
                            <m:t>𝑃</m:t>
                          </m:r>
                        </m:e>
                        <m:sub>
                          <m:r>
                            <a:rPr lang="es-ES_tradnl" sz="2400" b="0" i="1" smtClean="0">
                              <a:latin typeface="Cambria Math" panose="02040503050406030204" pitchFamily="18" charset="0"/>
                            </a:rPr>
                            <m:t>1</m:t>
                          </m:r>
                        </m:sub>
                      </m:sSub>
                      <m:d>
                        <m:dPr>
                          <m:ctrlPr>
                            <a:rPr lang="es-ES_tradnl" sz="2400" i="1" smtClean="0">
                              <a:latin typeface="Cambria Math" panose="02040503050406030204" pitchFamily="18" charset="0"/>
                            </a:rPr>
                          </m:ctrlPr>
                        </m:dPr>
                        <m:e>
                          <m:r>
                            <a:rPr lang="es-ES_tradnl" sz="2400" i="1" smtClean="0">
                              <a:latin typeface="Cambria Math" panose="02040503050406030204" pitchFamily="18" charset="0"/>
                            </a:rPr>
                            <m:t>1+</m:t>
                          </m:r>
                          <m:f>
                            <m:fPr>
                              <m:ctrlPr>
                                <a:rPr lang="es-ES_tradnl" sz="2400" i="1" smtClean="0">
                                  <a:latin typeface="Cambria Math" panose="02040503050406030204" pitchFamily="18" charset="0"/>
                                </a:rPr>
                              </m:ctrlPr>
                            </m:fPr>
                            <m:num>
                              <m:r>
                                <a:rPr lang="es-ES_tradnl" sz="2400" i="1" smtClean="0">
                                  <a:latin typeface="Cambria Math" panose="02040503050406030204" pitchFamily="18" charset="0"/>
                                </a:rPr>
                                <m:t>1</m:t>
                              </m:r>
                            </m:num>
                            <m:den>
                              <m:sSub>
                                <m:sSubPr>
                                  <m:ctrlPr>
                                    <a:rPr lang="es-ES_tradnl" sz="2400" i="1" smtClean="0">
                                      <a:latin typeface="Cambria Math" panose="02040503050406030204" pitchFamily="18" charset="0"/>
                                      <a:ea typeface="Cambria Math" panose="02040503050406030204" pitchFamily="18" charset="0"/>
                                    </a:rPr>
                                  </m:ctrlPr>
                                </m:sSubPr>
                                <m:e>
                                  <m:r>
                                    <a:rPr lang="es-ES_tradnl" sz="2400" i="1" smtClean="0">
                                      <a:latin typeface="Cambria Math" panose="02040503050406030204" pitchFamily="18" charset="0"/>
                                      <a:ea typeface="Cambria Math" panose="02040503050406030204" pitchFamily="18" charset="0"/>
                                    </a:rPr>
                                    <m:t>𝜂</m:t>
                                  </m:r>
                                </m:e>
                                <m:sub>
                                  <m:sSub>
                                    <m:sSubPr>
                                      <m:ctrlPr>
                                        <a:rPr lang="es-ES_tradnl" sz="2400" b="0" i="1" smtClean="0">
                                          <a:latin typeface="Cambria Math" panose="02040503050406030204" pitchFamily="18" charset="0"/>
                                          <a:ea typeface="Cambria Math" panose="02040503050406030204" pitchFamily="18" charset="0"/>
                                        </a:rPr>
                                      </m:ctrlPr>
                                    </m:sSubPr>
                                    <m:e>
                                      <m:r>
                                        <a:rPr lang="es-ES_tradnl" sz="2400" i="1" smtClean="0">
                                          <a:latin typeface="Cambria Math" panose="02040503050406030204" pitchFamily="18" charset="0"/>
                                          <a:ea typeface="Cambria Math" panose="02040503050406030204" pitchFamily="18" charset="0"/>
                                        </a:rPr>
                                        <m:t>𝑑</m:t>
                                      </m:r>
                                    </m:e>
                                    <m:sub>
                                      <m:r>
                                        <a:rPr lang="es-ES_tradnl" sz="2400" b="0" i="1" smtClean="0">
                                          <a:latin typeface="Cambria Math" panose="02040503050406030204" pitchFamily="18" charset="0"/>
                                          <a:ea typeface="Cambria Math" panose="02040503050406030204" pitchFamily="18" charset="0"/>
                                        </a:rPr>
                                        <m:t>1</m:t>
                                      </m:r>
                                    </m:sub>
                                  </m:sSub>
                                </m:sub>
                              </m:sSub>
                            </m:den>
                          </m:f>
                        </m:e>
                      </m:d>
                      <m:r>
                        <a:rPr lang="es-ES_tradnl" sz="2400" b="0" i="1" smtClean="0">
                          <a:latin typeface="Cambria Math" panose="02040503050406030204" pitchFamily="18" charset="0"/>
                        </a:rPr>
                        <m:t>=</m:t>
                      </m:r>
                      <m:r>
                        <a:rPr lang="es-ES_tradnl" sz="2400" b="0" i="1" smtClean="0">
                          <a:latin typeface="Cambria Math" panose="02040503050406030204" pitchFamily="18" charset="0"/>
                        </a:rPr>
                        <m:t>𝐼</m:t>
                      </m:r>
                      <m:sSub>
                        <m:sSubPr>
                          <m:ctrlPr>
                            <a:rPr lang="es-ES_tradnl" sz="2400" b="0" i="1" smtClean="0">
                              <a:latin typeface="Cambria Math" panose="02040503050406030204" pitchFamily="18" charset="0"/>
                            </a:rPr>
                          </m:ctrlPr>
                        </m:sSubPr>
                        <m:e>
                          <m:r>
                            <a:rPr lang="es-ES_tradnl" sz="2400" b="0" i="1" smtClean="0">
                              <a:latin typeface="Cambria Math" panose="02040503050406030204" pitchFamily="18" charset="0"/>
                            </a:rPr>
                            <m:t>𝑚</m:t>
                          </m:r>
                        </m:e>
                        <m:sub>
                          <m:sSub>
                            <m:sSubPr>
                              <m:ctrlPr>
                                <a:rPr lang="es-ES_tradnl" sz="2400" b="0" i="1" smtClean="0">
                                  <a:latin typeface="Cambria Math" panose="02040503050406030204" pitchFamily="18" charset="0"/>
                                </a:rPr>
                              </m:ctrlPr>
                            </m:sSubPr>
                            <m:e>
                              <m:r>
                                <a:rPr lang="es-ES_tradnl" sz="2400" b="0" i="1" smtClean="0">
                                  <a:latin typeface="Cambria Math" panose="02040503050406030204" pitchFamily="18" charset="0"/>
                                </a:rPr>
                                <m:t>𝑔</m:t>
                              </m:r>
                            </m:e>
                            <m:sub>
                              <m:r>
                                <a:rPr lang="es-ES_tradnl" sz="2400" b="0" i="1" smtClean="0">
                                  <a:latin typeface="Cambria Math" panose="02040503050406030204" pitchFamily="18" charset="0"/>
                                </a:rPr>
                                <m:t>2</m:t>
                              </m:r>
                            </m:sub>
                          </m:sSub>
                        </m:sub>
                      </m:sSub>
                      <m:r>
                        <a:rPr lang="es-ES_tradnl" sz="2400" i="1" smtClean="0">
                          <a:latin typeface="Cambria Math" panose="02040503050406030204" pitchFamily="18" charset="0"/>
                        </a:rPr>
                        <m:t>=</m:t>
                      </m:r>
                      <m:sSub>
                        <m:sSubPr>
                          <m:ctrlPr>
                            <a:rPr lang="es-ES_tradnl" sz="2400" b="0" i="1" smtClean="0">
                              <a:latin typeface="Cambria Math" panose="02040503050406030204" pitchFamily="18" charset="0"/>
                            </a:rPr>
                          </m:ctrlPr>
                        </m:sSubPr>
                        <m:e>
                          <m:r>
                            <a:rPr lang="es-ES_tradnl" sz="2400" i="1" smtClean="0">
                              <a:latin typeface="Cambria Math" panose="02040503050406030204" pitchFamily="18" charset="0"/>
                            </a:rPr>
                            <m:t>𝑃</m:t>
                          </m:r>
                        </m:e>
                        <m:sub>
                          <m:r>
                            <a:rPr lang="es-ES_tradnl" sz="2400" b="0" i="1" smtClean="0">
                              <a:latin typeface="Cambria Math" panose="02040503050406030204" pitchFamily="18" charset="0"/>
                            </a:rPr>
                            <m:t>2</m:t>
                          </m:r>
                        </m:sub>
                      </m:sSub>
                      <m:d>
                        <m:dPr>
                          <m:ctrlPr>
                            <a:rPr lang="es-ES_tradnl" sz="2400" i="1" smtClean="0">
                              <a:latin typeface="Cambria Math" panose="02040503050406030204" pitchFamily="18" charset="0"/>
                            </a:rPr>
                          </m:ctrlPr>
                        </m:dPr>
                        <m:e>
                          <m:r>
                            <a:rPr lang="es-ES_tradnl" sz="2400" i="1" smtClean="0">
                              <a:latin typeface="Cambria Math" panose="02040503050406030204" pitchFamily="18" charset="0"/>
                            </a:rPr>
                            <m:t>1+</m:t>
                          </m:r>
                          <m:f>
                            <m:fPr>
                              <m:ctrlPr>
                                <a:rPr lang="es-ES_tradnl" sz="2400" i="1" smtClean="0">
                                  <a:latin typeface="Cambria Math" panose="02040503050406030204" pitchFamily="18" charset="0"/>
                                </a:rPr>
                              </m:ctrlPr>
                            </m:fPr>
                            <m:num>
                              <m:r>
                                <a:rPr lang="es-ES_tradnl" sz="2400" i="1" smtClean="0">
                                  <a:latin typeface="Cambria Math" panose="02040503050406030204" pitchFamily="18" charset="0"/>
                                </a:rPr>
                                <m:t>1</m:t>
                              </m:r>
                            </m:num>
                            <m:den>
                              <m:sSub>
                                <m:sSubPr>
                                  <m:ctrlPr>
                                    <a:rPr lang="es-ES_tradnl" sz="2400" i="1" smtClean="0">
                                      <a:latin typeface="Cambria Math" panose="02040503050406030204" pitchFamily="18" charset="0"/>
                                      <a:ea typeface="Cambria Math" panose="02040503050406030204" pitchFamily="18" charset="0"/>
                                    </a:rPr>
                                  </m:ctrlPr>
                                </m:sSubPr>
                                <m:e>
                                  <m:r>
                                    <a:rPr lang="es-ES_tradnl" sz="2400" i="1" smtClean="0">
                                      <a:latin typeface="Cambria Math" panose="02040503050406030204" pitchFamily="18" charset="0"/>
                                      <a:ea typeface="Cambria Math" panose="02040503050406030204" pitchFamily="18" charset="0"/>
                                    </a:rPr>
                                    <m:t>𝜂</m:t>
                                  </m:r>
                                </m:e>
                                <m:sub>
                                  <m:sSub>
                                    <m:sSubPr>
                                      <m:ctrlPr>
                                        <a:rPr lang="es-ES_tradnl" sz="2400" b="0" i="1" smtClean="0">
                                          <a:latin typeface="Cambria Math" panose="02040503050406030204" pitchFamily="18" charset="0"/>
                                          <a:ea typeface="Cambria Math" panose="02040503050406030204" pitchFamily="18" charset="0"/>
                                        </a:rPr>
                                      </m:ctrlPr>
                                    </m:sSubPr>
                                    <m:e>
                                      <m:r>
                                        <a:rPr lang="es-ES_tradnl" sz="2400" i="1" smtClean="0">
                                          <a:latin typeface="Cambria Math" panose="02040503050406030204" pitchFamily="18" charset="0"/>
                                          <a:ea typeface="Cambria Math" panose="02040503050406030204" pitchFamily="18" charset="0"/>
                                        </a:rPr>
                                        <m:t>𝑑</m:t>
                                      </m:r>
                                    </m:e>
                                    <m:sub>
                                      <m:r>
                                        <a:rPr lang="es-ES_tradnl" sz="2400" b="0" i="1" smtClean="0">
                                          <a:latin typeface="Cambria Math" panose="02040503050406030204" pitchFamily="18" charset="0"/>
                                          <a:ea typeface="Cambria Math" panose="02040503050406030204" pitchFamily="18" charset="0"/>
                                        </a:rPr>
                                        <m:t>2</m:t>
                                      </m:r>
                                    </m:sub>
                                  </m:sSub>
                                </m:sub>
                              </m:sSub>
                            </m:den>
                          </m:f>
                        </m:e>
                      </m:d>
                    </m:oMath>
                  </m:oMathPara>
                </a14:m>
                <a:endParaRPr lang="es-ES_tradnl" sz="2400" dirty="0">
                  <a:latin typeface="Garamond" panose="02020404030301010803" pitchFamily="18" charset="0"/>
                </a:endParaRPr>
              </a:p>
              <a:p>
                <a:pPr marL="0" indent="0" algn="just">
                  <a:spcBef>
                    <a:spcPts val="816"/>
                  </a:spcBef>
                  <a:buClr>
                    <a:srgbClr val="00B0F0"/>
                  </a:buClr>
                  <a:buSzPct val="90000"/>
                  <a:buNone/>
                </a:pPr>
                <a14:m>
                  <m:oMathPara xmlns:m="http://schemas.openxmlformats.org/officeDocument/2006/math">
                    <m:oMathParaPr>
                      <m:jc m:val="centerGroup"/>
                    </m:oMathParaPr>
                    <m:oMath xmlns:m="http://schemas.openxmlformats.org/officeDocument/2006/math">
                      <m:f>
                        <m:fPr>
                          <m:ctrlPr>
                            <a:rPr lang="es-ES_tradnl" sz="2400" b="0" i="1" smtClean="0">
                              <a:latin typeface="Cambria Math" panose="02040503050406030204" pitchFamily="18" charset="0"/>
                            </a:rPr>
                          </m:ctrlPr>
                        </m:fPr>
                        <m:num>
                          <m:sSub>
                            <m:sSubPr>
                              <m:ctrlPr>
                                <a:rPr lang="es-ES_tradnl" sz="2400" b="0" i="1" smtClean="0">
                                  <a:latin typeface="Cambria Math" panose="02040503050406030204" pitchFamily="18" charset="0"/>
                                </a:rPr>
                              </m:ctrlPr>
                            </m:sSubPr>
                            <m:e>
                              <m:r>
                                <a:rPr lang="es-ES_tradnl" sz="2400" i="1" smtClean="0">
                                  <a:latin typeface="Cambria Math" panose="02040503050406030204" pitchFamily="18" charset="0"/>
                                </a:rPr>
                                <m:t>𝑃</m:t>
                              </m:r>
                            </m:e>
                            <m:sub>
                              <m:r>
                                <a:rPr lang="es-ES_tradnl" sz="2400" b="0" i="1" smtClean="0">
                                  <a:latin typeface="Cambria Math" panose="02040503050406030204" pitchFamily="18" charset="0"/>
                                </a:rPr>
                                <m:t>1</m:t>
                              </m:r>
                            </m:sub>
                          </m:sSub>
                        </m:num>
                        <m:den>
                          <m:sSub>
                            <m:sSubPr>
                              <m:ctrlPr>
                                <a:rPr lang="es-ES_tradnl" sz="2400" i="1" smtClean="0">
                                  <a:latin typeface="Cambria Math" panose="02040503050406030204" pitchFamily="18" charset="0"/>
                                </a:rPr>
                              </m:ctrlPr>
                            </m:sSubPr>
                            <m:e>
                              <m:r>
                                <a:rPr lang="es-ES_tradnl" sz="2400" i="1" smtClean="0">
                                  <a:latin typeface="Cambria Math" panose="02040503050406030204" pitchFamily="18" charset="0"/>
                                </a:rPr>
                                <m:t>𝑃</m:t>
                              </m:r>
                            </m:e>
                            <m:sub>
                              <m:r>
                                <a:rPr lang="es-ES_tradnl" sz="2400" i="1" smtClean="0">
                                  <a:latin typeface="Cambria Math" panose="02040503050406030204" pitchFamily="18" charset="0"/>
                                </a:rPr>
                                <m:t>2</m:t>
                              </m:r>
                            </m:sub>
                          </m:sSub>
                        </m:den>
                      </m:f>
                      <m:r>
                        <a:rPr lang="es-ES_tradnl" sz="2400" i="1" smtClean="0">
                          <a:latin typeface="Cambria Math" panose="02040503050406030204" pitchFamily="18" charset="0"/>
                        </a:rPr>
                        <m:t>=</m:t>
                      </m:r>
                      <m:f>
                        <m:fPr>
                          <m:ctrlPr>
                            <a:rPr lang="es-ES_tradnl" sz="2400" b="0" i="1" smtClean="0">
                              <a:latin typeface="Cambria Math" panose="02040503050406030204" pitchFamily="18" charset="0"/>
                              <a:ea typeface="Cambria Math" panose="02040503050406030204" pitchFamily="18" charset="0"/>
                            </a:rPr>
                          </m:ctrlPr>
                        </m:fPr>
                        <m:num>
                          <m:d>
                            <m:dPr>
                              <m:ctrlPr>
                                <a:rPr lang="es-ES_tradnl" sz="2400" i="1" smtClean="0">
                                  <a:latin typeface="Cambria Math" panose="02040503050406030204" pitchFamily="18" charset="0"/>
                                </a:rPr>
                              </m:ctrlPr>
                            </m:dPr>
                            <m:e>
                              <m:r>
                                <a:rPr lang="es-ES_tradnl" sz="2400" i="1" smtClean="0">
                                  <a:latin typeface="Cambria Math" panose="02040503050406030204" pitchFamily="18" charset="0"/>
                                </a:rPr>
                                <m:t>1+</m:t>
                              </m:r>
                              <m:f>
                                <m:fPr>
                                  <m:ctrlPr>
                                    <a:rPr lang="es-ES_tradnl" sz="2400" i="1" smtClean="0">
                                      <a:latin typeface="Cambria Math" panose="02040503050406030204" pitchFamily="18" charset="0"/>
                                    </a:rPr>
                                  </m:ctrlPr>
                                </m:fPr>
                                <m:num>
                                  <m:r>
                                    <a:rPr lang="es-ES_tradnl" sz="2400" i="1" smtClean="0">
                                      <a:latin typeface="Cambria Math" panose="02040503050406030204" pitchFamily="18" charset="0"/>
                                    </a:rPr>
                                    <m:t>1</m:t>
                                  </m:r>
                                </m:num>
                                <m:den>
                                  <m:sSub>
                                    <m:sSubPr>
                                      <m:ctrlPr>
                                        <a:rPr lang="es-ES_tradnl" sz="2400" i="1" smtClean="0">
                                          <a:latin typeface="Cambria Math" panose="02040503050406030204" pitchFamily="18" charset="0"/>
                                          <a:ea typeface="Cambria Math" panose="02040503050406030204" pitchFamily="18" charset="0"/>
                                        </a:rPr>
                                      </m:ctrlPr>
                                    </m:sSubPr>
                                    <m:e>
                                      <m:r>
                                        <a:rPr lang="es-ES_tradnl" sz="2400" i="1" smtClean="0">
                                          <a:latin typeface="Cambria Math" panose="02040503050406030204" pitchFamily="18" charset="0"/>
                                          <a:ea typeface="Cambria Math" panose="02040503050406030204" pitchFamily="18" charset="0"/>
                                        </a:rPr>
                                        <m:t>𝜂</m:t>
                                      </m:r>
                                    </m:e>
                                    <m:sub>
                                      <m:sSub>
                                        <m:sSubPr>
                                          <m:ctrlPr>
                                            <a:rPr lang="es-ES_tradnl" sz="2400" b="0" i="1" smtClean="0">
                                              <a:latin typeface="Cambria Math" panose="02040503050406030204" pitchFamily="18" charset="0"/>
                                              <a:ea typeface="Cambria Math" panose="02040503050406030204" pitchFamily="18" charset="0"/>
                                            </a:rPr>
                                          </m:ctrlPr>
                                        </m:sSubPr>
                                        <m:e>
                                          <m:r>
                                            <a:rPr lang="es-ES_tradnl" sz="2400" i="1" smtClean="0">
                                              <a:latin typeface="Cambria Math" panose="02040503050406030204" pitchFamily="18" charset="0"/>
                                              <a:ea typeface="Cambria Math" panose="02040503050406030204" pitchFamily="18" charset="0"/>
                                            </a:rPr>
                                            <m:t>𝑑</m:t>
                                          </m:r>
                                        </m:e>
                                        <m:sub>
                                          <m:r>
                                            <a:rPr lang="es-ES_tradnl" sz="2400" b="0" i="1" smtClean="0">
                                              <a:latin typeface="Cambria Math" panose="02040503050406030204" pitchFamily="18" charset="0"/>
                                              <a:ea typeface="Cambria Math" panose="02040503050406030204" pitchFamily="18" charset="0"/>
                                            </a:rPr>
                                            <m:t>2</m:t>
                                          </m:r>
                                        </m:sub>
                                      </m:sSub>
                                    </m:sub>
                                  </m:sSub>
                                </m:den>
                              </m:f>
                            </m:e>
                          </m:d>
                        </m:num>
                        <m:den>
                          <m:d>
                            <m:dPr>
                              <m:ctrlPr>
                                <a:rPr lang="es-ES_tradnl" sz="2400" i="1" smtClean="0">
                                  <a:latin typeface="Cambria Math" panose="02040503050406030204" pitchFamily="18" charset="0"/>
                                </a:rPr>
                              </m:ctrlPr>
                            </m:dPr>
                            <m:e>
                              <m:r>
                                <a:rPr lang="es-ES_tradnl" sz="2400" i="1" smtClean="0">
                                  <a:latin typeface="Cambria Math" panose="02040503050406030204" pitchFamily="18" charset="0"/>
                                </a:rPr>
                                <m:t>1+</m:t>
                              </m:r>
                              <m:f>
                                <m:fPr>
                                  <m:ctrlPr>
                                    <a:rPr lang="es-ES_tradnl" sz="2400" i="1" smtClean="0">
                                      <a:latin typeface="Cambria Math" panose="02040503050406030204" pitchFamily="18" charset="0"/>
                                    </a:rPr>
                                  </m:ctrlPr>
                                </m:fPr>
                                <m:num>
                                  <m:r>
                                    <a:rPr lang="es-ES_tradnl" sz="2400" i="1" smtClean="0">
                                      <a:latin typeface="Cambria Math" panose="02040503050406030204" pitchFamily="18" charset="0"/>
                                    </a:rPr>
                                    <m:t>1</m:t>
                                  </m:r>
                                </m:num>
                                <m:den>
                                  <m:sSub>
                                    <m:sSubPr>
                                      <m:ctrlPr>
                                        <a:rPr lang="es-ES_tradnl" sz="2400" i="1" smtClean="0">
                                          <a:latin typeface="Cambria Math" panose="02040503050406030204" pitchFamily="18" charset="0"/>
                                          <a:ea typeface="Cambria Math" panose="02040503050406030204" pitchFamily="18" charset="0"/>
                                        </a:rPr>
                                      </m:ctrlPr>
                                    </m:sSubPr>
                                    <m:e>
                                      <m:r>
                                        <a:rPr lang="es-ES_tradnl" sz="2400" i="1" smtClean="0">
                                          <a:latin typeface="Cambria Math" panose="02040503050406030204" pitchFamily="18" charset="0"/>
                                          <a:ea typeface="Cambria Math" panose="02040503050406030204" pitchFamily="18" charset="0"/>
                                        </a:rPr>
                                        <m:t>𝜂</m:t>
                                      </m:r>
                                    </m:e>
                                    <m:sub>
                                      <m:sSub>
                                        <m:sSubPr>
                                          <m:ctrlPr>
                                            <a:rPr lang="es-ES_tradnl" sz="2400" i="1" smtClean="0">
                                              <a:latin typeface="Cambria Math" panose="02040503050406030204" pitchFamily="18" charset="0"/>
                                              <a:ea typeface="Cambria Math" panose="02040503050406030204" pitchFamily="18" charset="0"/>
                                            </a:rPr>
                                          </m:ctrlPr>
                                        </m:sSubPr>
                                        <m:e>
                                          <m:r>
                                            <a:rPr lang="es-ES_tradnl" sz="2400" i="1" smtClean="0">
                                              <a:latin typeface="Cambria Math" panose="02040503050406030204" pitchFamily="18" charset="0"/>
                                              <a:ea typeface="Cambria Math" panose="02040503050406030204" pitchFamily="18" charset="0"/>
                                            </a:rPr>
                                            <m:t>𝑑</m:t>
                                          </m:r>
                                        </m:e>
                                        <m:sub>
                                          <m:r>
                                            <a:rPr lang="es-ES_tradnl" sz="2400" i="1" smtClean="0">
                                              <a:latin typeface="Cambria Math" panose="02040503050406030204" pitchFamily="18" charset="0"/>
                                              <a:ea typeface="Cambria Math" panose="02040503050406030204" pitchFamily="18" charset="0"/>
                                            </a:rPr>
                                            <m:t>1</m:t>
                                          </m:r>
                                        </m:sub>
                                      </m:sSub>
                                    </m:sub>
                                  </m:sSub>
                                </m:den>
                              </m:f>
                            </m:e>
                          </m:d>
                        </m:den>
                      </m:f>
                    </m:oMath>
                  </m:oMathPara>
                </a14:m>
                <a:endParaRPr lang="es-ES_tradnl" sz="2400" dirty="0">
                  <a:latin typeface="Garamond" panose="02020404030301010803" pitchFamily="18" charset="0"/>
                </a:endParaRPr>
              </a:p>
              <a:p>
                <a:pPr marL="0" indent="0" algn="just">
                  <a:spcBef>
                    <a:spcPts val="816"/>
                  </a:spcBef>
                  <a:buClr>
                    <a:srgbClr val="00B0F0"/>
                  </a:buClr>
                  <a:buSzPct val="90000"/>
                  <a:buNone/>
                </a:pPr>
                <a:r>
                  <a:rPr lang="es-ES_tradnl" sz="2400" dirty="0">
                    <a:latin typeface="Garamond" panose="02020404030301010803" pitchFamily="18" charset="0"/>
                  </a:rPr>
                  <a:t>Es decir, </a:t>
                </a:r>
                <a:r>
                  <a:rPr lang="es-ES_tradnl" altLang="es-CL" sz="2400" dirty="0">
                    <a:latin typeface="Garamond" panose="02020404030301010803" pitchFamily="18" charset="0"/>
                  </a:rPr>
                  <a:t>la empresa cobrar el precio más alto a los clientes cuya demanda tiene una elasticidad más baja.</a:t>
                </a:r>
              </a:p>
              <a:p>
                <a:pPr marL="0" indent="0" algn="just">
                  <a:spcBef>
                    <a:spcPts val="816"/>
                  </a:spcBef>
                  <a:buClr>
                    <a:srgbClr val="00B0F0"/>
                  </a:buClr>
                  <a:buSzPct val="90000"/>
                  <a:buNone/>
                </a:pPr>
                <a:endParaRPr lang="es-ES_tradnl" sz="2400" dirty="0">
                  <a:latin typeface="Garamond" panose="02020404030301010803" pitchFamily="18" charset="0"/>
                </a:endParaRPr>
              </a:p>
            </p:txBody>
          </p:sp>
        </mc:Choice>
        <mc:Fallback xmlns="">
          <p:sp>
            <p:nvSpPr>
              <p:cNvPr id="10" name="Marcador de contenido 2">
                <a:extLst>
                  <a:ext uri="{FF2B5EF4-FFF2-40B4-BE49-F238E27FC236}">
                    <a16:creationId xmlns:a16="http://schemas.microsoft.com/office/drawing/2014/main" id="{01619F3C-05A7-C2B2-E01C-7EB74CF94FD7}"/>
                  </a:ext>
                </a:extLst>
              </p:cNvPr>
              <p:cNvSpPr>
                <a:spLocks noGrp="1" noRot="1" noChangeAspect="1" noMove="1" noResize="1" noEditPoints="1" noAdjustHandles="1" noChangeArrowheads="1" noChangeShapeType="1" noTextEdit="1"/>
              </p:cNvSpPr>
              <p:nvPr>
                <p:ph idx="1"/>
              </p:nvPr>
            </p:nvSpPr>
            <p:spPr>
              <a:xfrm>
                <a:off x="838200" y="1825625"/>
                <a:ext cx="10515600" cy="4351338"/>
              </a:xfrm>
              <a:blipFill>
                <a:blip r:embed="rId2"/>
                <a:stretch>
                  <a:fillRect l="-965" t="-2616" r="-844" b="-291"/>
                </a:stretch>
              </a:blipFill>
            </p:spPr>
            <p:txBody>
              <a:bodyPr/>
              <a:lstStyle/>
              <a:p>
                <a:r>
                  <a:rPr lang="es-CL">
                    <a:noFill/>
                  </a:rPr>
                  <a:t> </a:t>
                </a:r>
              </a:p>
            </p:txBody>
          </p:sp>
        </mc:Fallback>
      </mc:AlternateContent>
      <p:sp>
        <p:nvSpPr>
          <p:cNvPr id="2" name="Título 1">
            <a:extLst>
              <a:ext uri="{FF2B5EF4-FFF2-40B4-BE49-F238E27FC236}">
                <a16:creationId xmlns:a16="http://schemas.microsoft.com/office/drawing/2014/main" id="{E19B0366-B745-7E4D-A3D2-002BE73A3CB4}"/>
              </a:ext>
            </a:extLst>
          </p:cNvPr>
          <p:cNvSpPr>
            <a:spLocks noGrp="1"/>
          </p:cNvSpPr>
          <p:nvPr>
            <p:ph type="title"/>
          </p:nvPr>
        </p:nvSpPr>
        <p:spPr/>
        <p:txBody>
          <a:bodyPr>
            <a:normAutofit/>
          </a:bodyPr>
          <a:lstStyle/>
          <a:p>
            <a:r>
              <a:rPr lang="es-ES_tradnl" sz="3600" b="1" dirty="0">
                <a:solidFill>
                  <a:srgbClr val="002060"/>
                </a:solidFill>
                <a:latin typeface="Garamond" panose="02020404030301010803" pitchFamily="18" charset="0"/>
                <a:cs typeface="Arial" panose="020B0604020202020204" pitchFamily="34" charset="0"/>
              </a:rPr>
              <a:t>Discriminación de Tercer Grado</a:t>
            </a:r>
          </a:p>
        </p:txBody>
      </p:sp>
      <p:pic>
        <p:nvPicPr>
          <p:cNvPr id="3" name="Imagen 2">
            <a:extLst>
              <a:ext uri="{FF2B5EF4-FFF2-40B4-BE49-F238E27FC236}">
                <a16:creationId xmlns:a16="http://schemas.microsoft.com/office/drawing/2014/main" id="{C20B0D47-84EB-8DCA-F7FE-DCA7F317067A}"/>
              </a:ext>
            </a:extLst>
          </p:cNvPr>
          <p:cNvPicPr>
            <a:picLocks noChangeAspect="1"/>
          </p:cNvPicPr>
          <p:nvPr/>
        </p:nvPicPr>
        <p:blipFill>
          <a:blip r:embed="rId3"/>
          <a:stretch>
            <a:fillRect/>
          </a:stretch>
        </p:blipFill>
        <p:spPr>
          <a:xfrm rot="5400000">
            <a:off x="-3372431" y="3349108"/>
            <a:ext cx="6876000" cy="152385"/>
          </a:xfrm>
          <a:prstGeom prst="rect">
            <a:avLst/>
          </a:prstGeom>
        </p:spPr>
      </p:pic>
      <p:pic>
        <p:nvPicPr>
          <p:cNvPr id="5" name="Imagen 4">
            <a:extLst>
              <a:ext uri="{FF2B5EF4-FFF2-40B4-BE49-F238E27FC236}">
                <a16:creationId xmlns:a16="http://schemas.microsoft.com/office/drawing/2014/main" id="{7EAA8252-601F-C891-8505-234F2F78895E}"/>
              </a:ext>
            </a:extLst>
          </p:cNvPr>
          <p:cNvPicPr>
            <a:picLocks noChangeAspect="1"/>
          </p:cNvPicPr>
          <p:nvPr/>
        </p:nvPicPr>
        <p:blipFill>
          <a:blip r:embed="rId3"/>
          <a:stretch>
            <a:fillRect/>
          </a:stretch>
        </p:blipFill>
        <p:spPr>
          <a:xfrm rot="16200000">
            <a:off x="-3220046" y="3352275"/>
            <a:ext cx="6876000" cy="152384"/>
          </a:xfrm>
          <a:prstGeom prst="rect">
            <a:avLst/>
          </a:prstGeom>
        </p:spPr>
      </p:pic>
    </p:spTree>
    <p:extLst>
      <p:ext uri="{BB962C8B-B14F-4D97-AF65-F5344CB8AC3E}">
        <p14:creationId xmlns:p14="http://schemas.microsoft.com/office/powerpoint/2010/main" val="382127220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10" name="Marcador de contenido 2">
                <a:extLst>
                  <a:ext uri="{FF2B5EF4-FFF2-40B4-BE49-F238E27FC236}">
                    <a16:creationId xmlns:a16="http://schemas.microsoft.com/office/drawing/2014/main" id="{01619F3C-05A7-C2B2-E01C-7EB74CF94FD7}"/>
                  </a:ext>
                </a:extLst>
              </p:cNvPr>
              <p:cNvSpPr>
                <a:spLocks noGrp="1"/>
              </p:cNvSpPr>
              <p:nvPr>
                <p:ph idx="1"/>
              </p:nvPr>
            </p:nvSpPr>
            <p:spPr>
              <a:xfrm>
                <a:off x="838200" y="1825625"/>
                <a:ext cx="10515600" cy="4351338"/>
              </a:xfrm>
            </p:spPr>
            <p:txBody>
              <a:bodyPr>
                <a:normAutofit fontScale="77500" lnSpcReduction="20000"/>
              </a:bodyPr>
              <a:lstStyle/>
              <a:p>
                <a:pPr marL="0" indent="0">
                  <a:buNone/>
                </a:pPr>
                <a:r>
                  <a:rPr lang="es-ES_tradnl" altLang="es-CL" sz="2400" dirty="0">
                    <a:latin typeface="Garamond" panose="02020404030301010803" pitchFamily="18" charset="0"/>
                  </a:rPr>
                  <a:t>Asuma que la demanda total por un bien se compone de dos grupos con diferentes elasticidades, </a:t>
                </a:r>
                <a14:m>
                  <m:oMath xmlns:m="http://schemas.openxmlformats.org/officeDocument/2006/math">
                    <m:sSub>
                      <m:sSubPr>
                        <m:ctrlPr>
                          <a:rPr lang="es-ES" sz="2400" b="0" i="1" smtClean="0">
                            <a:latin typeface="Cambria Math" panose="02040503050406030204" pitchFamily="18" charset="0"/>
                            <a:ea typeface="Cambria Math" panose="02040503050406030204" pitchFamily="18" charset="0"/>
                          </a:rPr>
                        </m:ctrlPr>
                      </m:sSubPr>
                      <m:e>
                        <m:sSub>
                          <m:sSubPr>
                            <m:ctrlPr>
                              <a:rPr lang="es-ES_tradnl" sz="2400" b="0" i="1" smtClean="0">
                                <a:latin typeface="Cambria Math" panose="02040503050406030204" pitchFamily="18" charset="0"/>
                                <a:ea typeface="Cambria Math" panose="02040503050406030204" pitchFamily="18" charset="0"/>
                              </a:rPr>
                            </m:ctrlPr>
                          </m:sSubPr>
                          <m:e>
                            <m:r>
                              <a:rPr lang="es-ES_tradnl" sz="2400" b="0" i="1" smtClean="0">
                                <a:latin typeface="Cambria Math" panose="02040503050406030204" pitchFamily="18" charset="0"/>
                                <a:ea typeface="Cambria Math" panose="02040503050406030204" pitchFamily="18" charset="0"/>
                              </a:rPr>
                              <m:t>𝜂</m:t>
                            </m:r>
                          </m:e>
                          <m:sub>
                            <m:r>
                              <a:rPr lang="es-ES_tradnl" sz="2400" b="0" i="1" smtClean="0">
                                <a:latin typeface="Cambria Math" panose="02040503050406030204" pitchFamily="18" charset="0"/>
                                <a:ea typeface="Cambria Math" panose="02040503050406030204" pitchFamily="18" charset="0"/>
                              </a:rPr>
                              <m:t>𝑑</m:t>
                            </m:r>
                          </m:sub>
                        </m:sSub>
                      </m:e>
                      <m:sub>
                        <m:r>
                          <a:rPr lang="es-ES" sz="2400" b="0" i="1" smtClean="0">
                            <a:latin typeface="Cambria Math" panose="02040503050406030204" pitchFamily="18" charset="0"/>
                            <a:ea typeface="Cambria Math" panose="02040503050406030204" pitchFamily="18" charset="0"/>
                          </a:rPr>
                          <m:t>1</m:t>
                        </m:r>
                      </m:sub>
                    </m:sSub>
                    <m:r>
                      <a:rPr lang="es-ES" sz="2400" b="0" i="1" smtClean="0">
                        <a:latin typeface="Cambria Math" panose="02040503050406030204" pitchFamily="18" charset="0"/>
                        <a:ea typeface="Cambria Math" panose="02040503050406030204" pitchFamily="18" charset="0"/>
                      </a:rPr>
                      <m:t>&lt;</m:t>
                    </m:r>
                    <m:sSub>
                      <m:sSubPr>
                        <m:ctrlPr>
                          <a:rPr lang="es-ES_tradnl" sz="2400" i="1">
                            <a:latin typeface="Cambria Math" panose="02040503050406030204" pitchFamily="18" charset="0"/>
                            <a:ea typeface="Cambria Math" panose="02040503050406030204" pitchFamily="18" charset="0"/>
                          </a:rPr>
                        </m:ctrlPr>
                      </m:sSubPr>
                      <m:e>
                        <m:r>
                          <a:rPr lang="es-ES_tradnl" sz="2400" i="1">
                            <a:latin typeface="Cambria Math" panose="02040503050406030204" pitchFamily="18" charset="0"/>
                            <a:ea typeface="Cambria Math" panose="02040503050406030204" pitchFamily="18" charset="0"/>
                          </a:rPr>
                          <m:t>𝜂</m:t>
                        </m:r>
                      </m:e>
                      <m:sub>
                        <m:sSub>
                          <m:sSubPr>
                            <m:ctrlPr>
                              <a:rPr lang="es-ES" sz="2400" b="0" i="1" smtClean="0">
                                <a:latin typeface="Cambria Math" panose="02040503050406030204" pitchFamily="18" charset="0"/>
                                <a:ea typeface="Cambria Math" panose="02040503050406030204" pitchFamily="18" charset="0"/>
                              </a:rPr>
                            </m:ctrlPr>
                          </m:sSubPr>
                          <m:e>
                            <m:r>
                              <a:rPr lang="es-ES_tradnl" sz="2400" i="1">
                                <a:latin typeface="Cambria Math" panose="02040503050406030204" pitchFamily="18" charset="0"/>
                                <a:ea typeface="Cambria Math" panose="02040503050406030204" pitchFamily="18" charset="0"/>
                              </a:rPr>
                              <m:t>𝑑</m:t>
                            </m:r>
                          </m:e>
                          <m:sub>
                            <m:r>
                              <a:rPr lang="es-ES" sz="2400" b="0" i="1" smtClean="0">
                                <a:latin typeface="Cambria Math" panose="02040503050406030204" pitchFamily="18" charset="0"/>
                                <a:ea typeface="Cambria Math" panose="02040503050406030204" pitchFamily="18" charset="0"/>
                              </a:rPr>
                              <m:t>2</m:t>
                            </m:r>
                          </m:sub>
                        </m:sSub>
                      </m:sub>
                    </m:sSub>
                  </m:oMath>
                </a14:m>
                <a:endParaRPr lang="es-ES_tradnl" altLang="es-CL" sz="2400" dirty="0">
                  <a:latin typeface="Garamond" panose="02020404030301010803" pitchFamily="18" charset="0"/>
                </a:endParaRPr>
              </a:p>
              <a:p>
                <a:pPr marL="0" indent="0" algn="ctr" eaLnBrk="1" hangingPunct="1">
                  <a:buNone/>
                </a:pPr>
                <a:r>
                  <a:rPr lang="es-ES_tradnl" altLang="es-CL" sz="2400" b="1" dirty="0">
                    <a:solidFill>
                      <a:srgbClr val="FF0000"/>
                    </a:solidFill>
                    <a:latin typeface="Garamond" panose="02020404030301010803" pitchFamily="18" charset="0"/>
                  </a:rPr>
                  <a:t>Para que la firma maximice beneficios deberá igualar el ingreso marginal de cada grupo al costo marginal </a:t>
                </a:r>
                <a14:m>
                  <m:oMath xmlns:m="http://schemas.openxmlformats.org/officeDocument/2006/math">
                    <m:r>
                      <a:rPr lang="es-ES" sz="2400" b="1" i="0" smtClean="0">
                        <a:solidFill>
                          <a:srgbClr val="FF0000"/>
                        </a:solidFill>
                        <a:latin typeface="Cambria Math" panose="02040503050406030204" pitchFamily="18" charset="0"/>
                      </a:rPr>
                      <m:t>(</m:t>
                    </m:r>
                    <m:r>
                      <a:rPr lang="es-ES" sz="2400" b="0" i="1" smtClean="0">
                        <a:solidFill>
                          <a:srgbClr val="FF0000"/>
                        </a:solidFill>
                        <a:latin typeface="Cambria Math" panose="02040503050406030204" pitchFamily="18" charset="0"/>
                      </a:rPr>
                      <m:t>𝐼</m:t>
                    </m:r>
                    <m:sSub>
                      <m:sSubPr>
                        <m:ctrlPr>
                          <a:rPr lang="es-ES" sz="2400" b="0" i="1" smtClean="0">
                            <a:solidFill>
                              <a:srgbClr val="FF0000"/>
                            </a:solidFill>
                            <a:latin typeface="Cambria Math" panose="02040503050406030204" pitchFamily="18" charset="0"/>
                          </a:rPr>
                        </m:ctrlPr>
                      </m:sSubPr>
                      <m:e>
                        <m:r>
                          <a:rPr lang="es-ES" sz="2400" b="0" i="1" smtClean="0">
                            <a:solidFill>
                              <a:srgbClr val="FF0000"/>
                            </a:solidFill>
                            <a:latin typeface="Cambria Math" panose="02040503050406030204" pitchFamily="18" charset="0"/>
                          </a:rPr>
                          <m:t>𝑚</m:t>
                        </m:r>
                      </m:e>
                      <m:sub>
                        <m:r>
                          <a:rPr lang="es-ES" sz="2400" b="0" i="1" smtClean="0">
                            <a:solidFill>
                              <a:srgbClr val="FF0000"/>
                            </a:solidFill>
                            <a:latin typeface="Cambria Math" panose="02040503050406030204" pitchFamily="18" charset="0"/>
                          </a:rPr>
                          <m:t>𝑔</m:t>
                        </m:r>
                      </m:sub>
                    </m:sSub>
                    <m:r>
                      <a:rPr lang="es-ES" sz="2400" b="0" i="1" smtClean="0">
                        <a:solidFill>
                          <a:srgbClr val="FF0000"/>
                        </a:solidFill>
                        <a:latin typeface="Cambria Math" panose="02040503050406030204" pitchFamily="18" charset="0"/>
                      </a:rPr>
                      <m:t>=</m:t>
                    </m:r>
                    <m:r>
                      <a:rPr lang="es-ES" sz="2400" b="0" i="1" smtClean="0">
                        <a:solidFill>
                          <a:srgbClr val="FF0000"/>
                        </a:solidFill>
                        <a:latin typeface="Cambria Math" panose="02040503050406030204" pitchFamily="18" charset="0"/>
                      </a:rPr>
                      <m:t>𝐶</m:t>
                    </m:r>
                    <m:sSub>
                      <m:sSubPr>
                        <m:ctrlPr>
                          <a:rPr lang="es-ES" sz="2400" b="0" i="1" smtClean="0">
                            <a:solidFill>
                              <a:srgbClr val="FF0000"/>
                            </a:solidFill>
                            <a:latin typeface="Cambria Math" panose="02040503050406030204" pitchFamily="18" charset="0"/>
                          </a:rPr>
                        </m:ctrlPr>
                      </m:sSubPr>
                      <m:e>
                        <m:r>
                          <a:rPr lang="es-ES" sz="2400" b="0" i="1" smtClean="0">
                            <a:solidFill>
                              <a:srgbClr val="FF0000"/>
                            </a:solidFill>
                            <a:latin typeface="Cambria Math" panose="02040503050406030204" pitchFamily="18" charset="0"/>
                          </a:rPr>
                          <m:t>𝑚</m:t>
                        </m:r>
                      </m:e>
                      <m:sub>
                        <m:r>
                          <a:rPr lang="es-ES" sz="2400" b="0" i="1" smtClean="0">
                            <a:solidFill>
                              <a:srgbClr val="FF0000"/>
                            </a:solidFill>
                            <a:latin typeface="Cambria Math" panose="02040503050406030204" pitchFamily="18" charset="0"/>
                          </a:rPr>
                          <m:t>𝑔</m:t>
                        </m:r>
                      </m:sub>
                    </m:sSub>
                    <m:r>
                      <a:rPr lang="es-ES" sz="2400" b="0" i="1" smtClean="0">
                        <a:solidFill>
                          <a:srgbClr val="FF0000"/>
                        </a:solidFill>
                        <a:latin typeface="Cambria Math" panose="02040503050406030204" pitchFamily="18" charset="0"/>
                      </a:rPr>
                      <m:t>)</m:t>
                    </m:r>
                  </m:oMath>
                </a14:m>
                <a:endParaRPr lang="es-ES_tradnl" altLang="es-CL" sz="2400" b="1" dirty="0">
                  <a:solidFill>
                    <a:srgbClr val="FF0000"/>
                  </a:solidFill>
                  <a:latin typeface="Garamond" panose="02020404030301010803" pitchFamily="18" charset="0"/>
                </a:endParaRPr>
              </a:p>
              <a:p>
                <a:pPr marL="0" indent="0">
                  <a:buNone/>
                </a:pPr>
                <a:r>
                  <a:rPr lang="es-ES_tradnl" altLang="es-CL" sz="2400" dirty="0">
                    <a:latin typeface="Garamond" panose="02020404030301010803" pitchFamily="18" charset="0"/>
                  </a:rPr>
                  <a:t>Asuma que la elasticidad de la demanda un producto en Talca es </a:t>
                </a:r>
                <a14:m>
                  <m:oMath xmlns:m="http://schemas.openxmlformats.org/officeDocument/2006/math">
                    <m:sSub>
                      <m:sSubPr>
                        <m:ctrlPr>
                          <a:rPr lang="es-ES_tradnl" sz="2400" i="1" smtClean="0">
                            <a:latin typeface="Cambria Math" panose="02040503050406030204" pitchFamily="18" charset="0"/>
                            <a:ea typeface="Cambria Math" panose="02040503050406030204" pitchFamily="18" charset="0"/>
                          </a:rPr>
                        </m:ctrlPr>
                      </m:sSubPr>
                      <m:e>
                        <m:r>
                          <a:rPr lang="es-ES_tradnl" sz="2400" i="1" smtClean="0">
                            <a:latin typeface="Cambria Math" panose="02040503050406030204" pitchFamily="18" charset="0"/>
                            <a:ea typeface="Cambria Math" panose="02040503050406030204" pitchFamily="18" charset="0"/>
                          </a:rPr>
                          <m:t>𝜂</m:t>
                        </m:r>
                      </m:e>
                      <m:sub>
                        <m:sSub>
                          <m:sSubPr>
                            <m:ctrlPr>
                              <a:rPr lang="es-ES_tradnl" sz="2400" i="1" smtClean="0">
                                <a:latin typeface="Cambria Math" panose="02040503050406030204" pitchFamily="18" charset="0"/>
                                <a:ea typeface="Cambria Math" panose="02040503050406030204" pitchFamily="18" charset="0"/>
                              </a:rPr>
                            </m:ctrlPr>
                          </m:sSubPr>
                          <m:e>
                            <m:r>
                              <a:rPr lang="es-ES_tradnl" sz="2400" i="1" smtClean="0">
                                <a:latin typeface="Cambria Math" panose="02040503050406030204" pitchFamily="18" charset="0"/>
                                <a:ea typeface="Cambria Math" panose="02040503050406030204" pitchFamily="18" charset="0"/>
                              </a:rPr>
                              <m:t>𝑑</m:t>
                            </m:r>
                          </m:e>
                          <m:sub>
                            <m:r>
                              <a:rPr lang="es-ES" sz="2400" b="0" i="1" smtClean="0">
                                <a:latin typeface="Cambria Math" panose="02040503050406030204" pitchFamily="18" charset="0"/>
                                <a:ea typeface="Cambria Math" panose="02040503050406030204" pitchFamily="18" charset="0"/>
                              </a:rPr>
                              <m:t>𝑇</m:t>
                            </m:r>
                          </m:sub>
                        </m:sSub>
                      </m:sub>
                    </m:sSub>
                    <m:r>
                      <a:rPr lang="es-ES" sz="2400" b="0" i="1" smtClean="0">
                        <a:latin typeface="Cambria Math" panose="02040503050406030204" pitchFamily="18" charset="0"/>
                        <a:ea typeface="Cambria Math" panose="02040503050406030204" pitchFamily="18" charset="0"/>
                      </a:rPr>
                      <m:t>=−1,5</m:t>
                    </m:r>
                  </m:oMath>
                </a14:m>
                <a:r>
                  <a:rPr lang="es-ES_tradnl" altLang="es-CL" sz="2400" dirty="0">
                    <a:latin typeface="Garamond" panose="02020404030301010803" pitchFamily="18" charset="0"/>
                  </a:rPr>
                  <a:t>, y la elasticidad de la demanda en Rancagua es </a:t>
                </a:r>
                <a14:m>
                  <m:oMath xmlns:m="http://schemas.openxmlformats.org/officeDocument/2006/math">
                    <m:sSub>
                      <m:sSubPr>
                        <m:ctrlPr>
                          <a:rPr lang="es-ES_tradnl" sz="2400" i="1">
                            <a:latin typeface="Cambria Math" panose="02040503050406030204" pitchFamily="18" charset="0"/>
                            <a:ea typeface="Cambria Math" panose="02040503050406030204" pitchFamily="18" charset="0"/>
                          </a:rPr>
                        </m:ctrlPr>
                      </m:sSubPr>
                      <m:e>
                        <m:r>
                          <a:rPr lang="es-ES_tradnl" sz="2400" i="1">
                            <a:latin typeface="Cambria Math" panose="02040503050406030204" pitchFamily="18" charset="0"/>
                            <a:ea typeface="Cambria Math" panose="02040503050406030204" pitchFamily="18" charset="0"/>
                          </a:rPr>
                          <m:t>𝜂</m:t>
                        </m:r>
                      </m:e>
                      <m:sub>
                        <m:sSub>
                          <m:sSubPr>
                            <m:ctrlPr>
                              <a:rPr lang="es-ES_tradnl" sz="2400" i="1">
                                <a:latin typeface="Cambria Math" panose="02040503050406030204" pitchFamily="18" charset="0"/>
                                <a:ea typeface="Cambria Math" panose="02040503050406030204" pitchFamily="18" charset="0"/>
                              </a:rPr>
                            </m:ctrlPr>
                          </m:sSubPr>
                          <m:e>
                            <m:r>
                              <a:rPr lang="es-ES_tradnl" sz="2400" i="1">
                                <a:latin typeface="Cambria Math" panose="02040503050406030204" pitchFamily="18" charset="0"/>
                                <a:ea typeface="Cambria Math" panose="02040503050406030204" pitchFamily="18" charset="0"/>
                              </a:rPr>
                              <m:t>𝑑</m:t>
                            </m:r>
                          </m:e>
                          <m:sub>
                            <m:r>
                              <a:rPr lang="es-ES" sz="2400" b="0" i="1" smtClean="0">
                                <a:latin typeface="Cambria Math" panose="02040503050406030204" pitchFamily="18" charset="0"/>
                                <a:ea typeface="Cambria Math" panose="02040503050406030204" pitchFamily="18" charset="0"/>
                              </a:rPr>
                              <m:t>𝑅</m:t>
                            </m:r>
                          </m:sub>
                        </m:sSub>
                      </m:sub>
                    </m:sSub>
                    <m:r>
                      <a:rPr lang="es-ES" sz="2400" i="1">
                        <a:latin typeface="Cambria Math" panose="02040503050406030204" pitchFamily="18" charset="0"/>
                        <a:ea typeface="Cambria Math" panose="02040503050406030204" pitchFamily="18" charset="0"/>
                      </a:rPr>
                      <m:t>=</m:t>
                    </m:r>
                    <m:r>
                      <a:rPr lang="es-ES" sz="2400" b="0" i="1" smtClean="0">
                        <a:latin typeface="Cambria Math" panose="02040503050406030204" pitchFamily="18" charset="0"/>
                        <a:ea typeface="Cambria Math" panose="02040503050406030204" pitchFamily="18" charset="0"/>
                      </a:rPr>
                      <m:t>−2,5</m:t>
                    </m:r>
                  </m:oMath>
                </a14:m>
                <a:r>
                  <a:rPr lang="es-ES" altLang="es-CL" sz="2400" dirty="0">
                    <a:latin typeface="Garamond" panose="02020404030301010803" pitchFamily="18" charset="0"/>
                    <a:ea typeface="Cambria Math" panose="02040503050406030204" pitchFamily="18" charset="0"/>
                  </a:rPr>
                  <a:t>. Sabemos que el </a:t>
                </a:r>
                <a:r>
                  <a:rPr lang="es-ES_tradnl" altLang="es-CL" sz="2400" dirty="0">
                    <a:latin typeface="Garamond" panose="02020404030301010803" pitchFamily="18" charset="0"/>
                  </a:rPr>
                  <a:t>costo marginal del producto en Talca es de $3.</a:t>
                </a:r>
              </a:p>
              <a:p>
                <a:pPr marL="0" indent="0">
                  <a:buNone/>
                </a:pPr>
                <a14:m>
                  <m:oMathPara xmlns:m="http://schemas.openxmlformats.org/officeDocument/2006/math">
                    <m:oMathParaPr>
                      <m:jc m:val="centerGroup"/>
                    </m:oMathParaPr>
                    <m:oMath xmlns:m="http://schemas.openxmlformats.org/officeDocument/2006/math">
                      <m:r>
                        <a:rPr lang="es-ES_tradnl" sz="2400" b="0" i="1" smtClean="0">
                          <a:latin typeface="Cambria Math" panose="02040503050406030204" pitchFamily="18" charset="0"/>
                        </a:rPr>
                        <m:t>𝐼</m:t>
                      </m:r>
                      <m:sSub>
                        <m:sSubPr>
                          <m:ctrlPr>
                            <a:rPr lang="es-ES_tradnl" sz="2400" b="0" i="1" smtClean="0">
                              <a:latin typeface="Cambria Math" panose="02040503050406030204" pitchFamily="18" charset="0"/>
                            </a:rPr>
                          </m:ctrlPr>
                        </m:sSubPr>
                        <m:e>
                          <m:r>
                            <a:rPr lang="es-ES_tradnl" sz="2400" b="0" i="1" smtClean="0">
                              <a:latin typeface="Cambria Math" panose="02040503050406030204" pitchFamily="18" charset="0"/>
                            </a:rPr>
                            <m:t>𝑚</m:t>
                          </m:r>
                        </m:e>
                        <m:sub>
                          <m:r>
                            <a:rPr lang="es-ES_tradnl" sz="2400" b="0" i="1" smtClean="0">
                              <a:latin typeface="Cambria Math" panose="02040503050406030204" pitchFamily="18" charset="0"/>
                            </a:rPr>
                            <m:t>𝑔</m:t>
                          </m:r>
                        </m:sub>
                      </m:sSub>
                      <m:r>
                        <a:rPr lang="es-ES_tradnl" sz="2400" b="0" i="1" smtClean="0">
                          <a:latin typeface="Cambria Math" panose="02040503050406030204" pitchFamily="18" charset="0"/>
                        </a:rPr>
                        <m:t>=</m:t>
                      </m:r>
                      <m:r>
                        <a:rPr lang="es-ES_tradnl" sz="2400" b="0" i="1" smtClean="0">
                          <a:latin typeface="Cambria Math" panose="02040503050406030204" pitchFamily="18" charset="0"/>
                        </a:rPr>
                        <m:t>𝑃</m:t>
                      </m:r>
                      <m:d>
                        <m:dPr>
                          <m:ctrlPr>
                            <a:rPr lang="es-ES_tradnl" sz="2400" b="0" i="1" smtClean="0">
                              <a:latin typeface="Cambria Math" panose="02040503050406030204" pitchFamily="18" charset="0"/>
                            </a:rPr>
                          </m:ctrlPr>
                        </m:dPr>
                        <m:e>
                          <m:r>
                            <a:rPr lang="es-ES_tradnl" sz="2400" b="0" i="1" smtClean="0">
                              <a:latin typeface="Cambria Math" panose="02040503050406030204" pitchFamily="18" charset="0"/>
                            </a:rPr>
                            <m:t>1+</m:t>
                          </m:r>
                          <m:f>
                            <m:fPr>
                              <m:ctrlPr>
                                <a:rPr lang="es-ES_tradnl" sz="2400" b="0" i="1" smtClean="0">
                                  <a:latin typeface="Cambria Math" panose="02040503050406030204" pitchFamily="18" charset="0"/>
                                </a:rPr>
                              </m:ctrlPr>
                            </m:fPr>
                            <m:num>
                              <m:r>
                                <a:rPr lang="es-ES_tradnl" sz="2400" b="0" i="1" smtClean="0">
                                  <a:latin typeface="Cambria Math" panose="02040503050406030204" pitchFamily="18" charset="0"/>
                                </a:rPr>
                                <m:t>1</m:t>
                              </m:r>
                            </m:num>
                            <m:den>
                              <m:sSub>
                                <m:sSubPr>
                                  <m:ctrlPr>
                                    <a:rPr lang="es-ES_tradnl" sz="2400" b="0" i="1" smtClean="0">
                                      <a:latin typeface="Cambria Math" panose="02040503050406030204" pitchFamily="18" charset="0"/>
                                      <a:ea typeface="Cambria Math" panose="02040503050406030204" pitchFamily="18" charset="0"/>
                                    </a:rPr>
                                  </m:ctrlPr>
                                </m:sSubPr>
                                <m:e>
                                  <m:r>
                                    <a:rPr lang="es-ES_tradnl" sz="2400" b="0" i="1" smtClean="0">
                                      <a:latin typeface="Cambria Math" panose="02040503050406030204" pitchFamily="18" charset="0"/>
                                      <a:ea typeface="Cambria Math" panose="02040503050406030204" pitchFamily="18" charset="0"/>
                                    </a:rPr>
                                    <m:t>𝜂</m:t>
                                  </m:r>
                                </m:e>
                                <m:sub>
                                  <m:r>
                                    <a:rPr lang="es-ES_tradnl" sz="2400" b="0" i="1" smtClean="0">
                                      <a:latin typeface="Cambria Math" panose="02040503050406030204" pitchFamily="18" charset="0"/>
                                      <a:ea typeface="Cambria Math" panose="02040503050406030204" pitchFamily="18" charset="0"/>
                                    </a:rPr>
                                    <m:t>𝑑</m:t>
                                  </m:r>
                                </m:sub>
                              </m:sSub>
                            </m:den>
                          </m:f>
                        </m:e>
                      </m:d>
                    </m:oMath>
                  </m:oMathPara>
                </a14:m>
                <a:endParaRPr lang="es-ES_tradnl" altLang="es-CL" sz="2400" dirty="0">
                  <a:latin typeface="Garamond" panose="02020404030301010803" pitchFamily="18" charset="0"/>
                </a:endParaRPr>
              </a:p>
              <a:p>
                <a:pPr marL="0" indent="0">
                  <a:buNone/>
                </a:pPr>
                <a14:m>
                  <m:oMathPara xmlns:m="http://schemas.openxmlformats.org/officeDocument/2006/math">
                    <m:oMathParaPr>
                      <m:jc m:val="centerGroup"/>
                    </m:oMathParaPr>
                    <m:oMath xmlns:m="http://schemas.openxmlformats.org/officeDocument/2006/math">
                      <m:f>
                        <m:fPr>
                          <m:ctrlPr>
                            <a:rPr lang="es-ES" sz="2400" b="0" i="1" smtClean="0">
                              <a:latin typeface="Cambria Math" panose="02040503050406030204" pitchFamily="18" charset="0"/>
                            </a:rPr>
                          </m:ctrlPr>
                        </m:fPr>
                        <m:num>
                          <m:r>
                            <a:rPr lang="es-ES_tradnl" sz="2400" b="0" i="1" smtClean="0">
                              <a:latin typeface="Cambria Math" panose="02040503050406030204" pitchFamily="18" charset="0"/>
                            </a:rPr>
                            <m:t>𝐼</m:t>
                          </m:r>
                          <m:sSub>
                            <m:sSubPr>
                              <m:ctrlPr>
                                <a:rPr lang="es-ES_tradnl" sz="2400" b="0" i="1" smtClean="0">
                                  <a:latin typeface="Cambria Math" panose="02040503050406030204" pitchFamily="18" charset="0"/>
                                </a:rPr>
                              </m:ctrlPr>
                            </m:sSubPr>
                            <m:e>
                              <m:r>
                                <a:rPr lang="es-ES_tradnl" sz="2400" b="0" i="1" smtClean="0">
                                  <a:latin typeface="Cambria Math" panose="02040503050406030204" pitchFamily="18" charset="0"/>
                                </a:rPr>
                                <m:t>𝑚</m:t>
                              </m:r>
                            </m:e>
                            <m:sub>
                              <m:r>
                                <a:rPr lang="es-ES_tradnl" sz="2400" b="0" i="1" smtClean="0">
                                  <a:latin typeface="Cambria Math" panose="02040503050406030204" pitchFamily="18" charset="0"/>
                                </a:rPr>
                                <m:t>𝑔</m:t>
                              </m:r>
                            </m:sub>
                          </m:sSub>
                        </m:num>
                        <m:den>
                          <m:d>
                            <m:dPr>
                              <m:ctrlPr>
                                <a:rPr lang="es-ES_tradnl" sz="2400" i="1">
                                  <a:latin typeface="Cambria Math" panose="02040503050406030204" pitchFamily="18" charset="0"/>
                                </a:rPr>
                              </m:ctrlPr>
                            </m:dPr>
                            <m:e>
                              <m:r>
                                <a:rPr lang="es-ES_tradnl" sz="2400" i="1">
                                  <a:latin typeface="Cambria Math" panose="02040503050406030204" pitchFamily="18" charset="0"/>
                                </a:rPr>
                                <m:t>1+</m:t>
                              </m:r>
                              <m:f>
                                <m:fPr>
                                  <m:ctrlPr>
                                    <a:rPr lang="es-ES_tradnl" sz="2400" i="1">
                                      <a:latin typeface="Cambria Math" panose="02040503050406030204" pitchFamily="18" charset="0"/>
                                    </a:rPr>
                                  </m:ctrlPr>
                                </m:fPr>
                                <m:num>
                                  <m:r>
                                    <a:rPr lang="es-ES_tradnl" sz="2400" i="1">
                                      <a:latin typeface="Cambria Math" panose="02040503050406030204" pitchFamily="18" charset="0"/>
                                    </a:rPr>
                                    <m:t>1</m:t>
                                  </m:r>
                                </m:num>
                                <m:den>
                                  <m:sSub>
                                    <m:sSubPr>
                                      <m:ctrlPr>
                                        <a:rPr lang="es-ES_tradnl" sz="2400" i="1">
                                          <a:latin typeface="Cambria Math" panose="02040503050406030204" pitchFamily="18" charset="0"/>
                                          <a:ea typeface="Cambria Math" panose="02040503050406030204" pitchFamily="18" charset="0"/>
                                        </a:rPr>
                                      </m:ctrlPr>
                                    </m:sSubPr>
                                    <m:e>
                                      <m:r>
                                        <a:rPr lang="es-ES_tradnl" sz="2400" i="1">
                                          <a:latin typeface="Cambria Math" panose="02040503050406030204" pitchFamily="18" charset="0"/>
                                          <a:ea typeface="Cambria Math" panose="02040503050406030204" pitchFamily="18" charset="0"/>
                                        </a:rPr>
                                        <m:t>𝜂</m:t>
                                      </m:r>
                                    </m:e>
                                    <m:sub>
                                      <m:r>
                                        <a:rPr lang="es-ES_tradnl" sz="2400" i="1">
                                          <a:latin typeface="Cambria Math" panose="02040503050406030204" pitchFamily="18" charset="0"/>
                                          <a:ea typeface="Cambria Math" panose="02040503050406030204" pitchFamily="18" charset="0"/>
                                        </a:rPr>
                                        <m:t>𝑑</m:t>
                                      </m:r>
                                    </m:sub>
                                  </m:sSub>
                                </m:den>
                              </m:f>
                            </m:e>
                          </m:d>
                        </m:den>
                      </m:f>
                      <m:r>
                        <a:rPr lang="es-ES_tradnl" sz="2400" b="0" i="1" smtClean="0">
                          <a:latin typeface="Cambria Math" panose="02040503050406030204" pitchFamily="18" charset="0"/>
                        </a:rPr>
                        <m:t>=</m:t>
                      </m:r>
                      <m:r>
                        <a:rPr lang="es-ES_tradnl" sz="2400" b="0" i="1" smtClean="0">
                          <a:latin typeface="Cambria Math" panose="02040503050406030204" pitchFamily="18" charset="0"/>
                        </a:rPr>
                        <m:t>𝑃</m:t>
                      </m:r>
                    </m:oMath>
                  </m:oMathPara>
                </a14:m>
                <a:endParaRPr lang="es-ES_tradnl" altLang="es-CL" sz="2400" dirty="0">
                  <a:latin typeface="Garamond" panose="02020404030301010803" pitchFamily="18" charset="0"/>
                </a:endParaRPr>
              </a:p>
              <a:p>
                <a:pPr marL="0" indent="0">
                  <a:buNone/>
                </a:pPr>
                <a:r>
                  <a:rPr lang="es-ES_tradnl" altLang="es-CL" sz="2400" dirty="0">
                    <a:latin typeface="Garamond" panose="02020404030301010803" pitchFamily="18" charset="0"/>
                  </a:rPr>
                  <a:t>De esta forma podemos obtener el precio como: </a:t>
                </a:r>
              </a:p>
              <a:p>
                <a:pPr marL="0" indent="0">
                  <a:buNone/>
                </a:pPr>
                <a14:m>
                  <m:oMathPara xmlns:m="http://schemas.openxmlformats.org/officeDocument/2006/math">
                    <m:oMathParaPr>
                      <m:jc m:val="centerGroup"/>
                    </m:oMathParaPr>
                    <m:oMath xmlns:m="http://schemas.openxmlformats.org/officeDocument/2006/math">
                      <m:f>
                        <m:fPr>
                          <m:ctrlPr>
                            <a:rPr lang="es-ES" sz="2400" b="0" i="1" smtClean="0">
                              <a:latin typeface="Cambria Math" panose="02040503050406030204" pitchFamily="18" charset="0"/>
                            </a:rPr>
                          </m:ctrlPr>
                        </m:fPr>
                        <m:num>
                          <m:r>
                            <a:rPr lang="es-ES" sz="2400" b="0" i="1" smtClean="0">
                              <a:latin typeface="Cambria Math" panose="02040503050406030204" pitchFamily="18" charset="0"/>
                            </a:rPr>
                            <m:t>3</m:t>
                          </m:r>
                        </m:num>
                        <m:den>
                          <m:d>
                            <m:dPr>
                              <m:ctrlPr>
                                <a:rPr lang="es-ES_tradnl" sz="2400" i="1">
                                  <a:latin typeface="Cambria Math" panose="02040503050406030204" pitchFamily="18" charset="0"/>
                                </a:rPr>
                              </m:ctrlPr>
                            </m:dPr>
                            <m:e>
                              <m:r>
                                <a:rPr lang="es-ES_tradnl" sz="2400" i="1">
                                  <a:latin typeface="Cambria Math" panose="02040503050406030204" pitchFamily="18" charset="0"/>
                                </a:rPr>
                                <m:t>1+</m:t>
                              </m:r>
                              <m:f>
                                <m:fPr>
                                  <m:ctrlPr>
                                    <a:rPr lang="es-ES_tradnl" sz="2400" i="1">
                                      <a:latin typeface="Cambria Math" panose="02040503050406030204" pitchFamily="18" charset="0"/>
                                    </a:rPr>
                                  </m:ctrlPr>
                                </m:fPr>
                                <m:num>
                                  <m:r>
                                    <a:rPr lang="es-ES_tradnl" sz="2400" i="1">
                                      <a:latin typeface="Cambria Math" panose="02040503050406030204" pitchFamily="18" charset="0"/>
                                    </a:rPr>
                                    <m:t>1</m:t>
                                  </m:r>
                                </m:num>
                                <m:den>
                                  <m:r>
                                    <a:rPr lang="es-ES" sz="2400" b="0" i="1" smtClean="0">
                                      <a:latin typeface="Cambria Math" panose="02040503050406030204" pitchFamily="18" charset="0"/>
                                    </a:rPr>
                                    <m:t>−1,5</m:t>
                                  </m:r>
                                </m:den>
                              </m:f>
                            </m:e>
                          </m:d>
                        </m:den>
                      </m:f>
                      <m:r>
                        <a:rPr lang="es-ES_tradnl" sz="2400" b="0" i="1" smtClean="0">
                          <a:latin typeface="Cambria Math" panose="02040503050406030204" pitchFamily="18" charset="0"/>
                        </a:rPr>
                        <m:t>=</m:t>
                      </m:r>
                      <m:sSub>
                        <m:sSubPr>
                          <m:ctrlPr>
                            <a:rPr lang="es-ES" sz="2400" b="0" i="1" smtClean="0">
                              <a:latin typeface="Cambria Math" panose="02040503050406030204" pitchFamily="18" charset="0"/>
                            </a:rPr>
                          </m:ctrlPr>
                        </m:sSubPr>
                        <m:e>
                          <m:r>
                            <a:rPr lang="es-ES_tradnl" sz="2400" b="0" i="1" smtClean="0">
                              <a:latin typeface="Cambria Math" panose="02040503050406030204" pitchFamily="18" charset="0"/>
                            </a:rPr>
                            <m:t>𝑃</m:t>
                          </m:r>
                        </m:e>
                        <m:sub>
                          <m:r>
                            <a:rPr lang="es-ES" sz="2400" b="0" i="1" smtClean="0">
                              <a:latin typeface="Cambria Math" panose="02040503050406030204" pitchFamily="18" charset="0"/>
                            </a:rPr>
                            <m:t>𝑇</m:t>
                          </m:r>
                        </m:sub>
                      </m:sSub>
                      <m:r>
                        <a:rPr lang="es-ES" sz="2400" b="0" i="1" smtClean="0">
                          <a:latin typeface="Cambria Math" panose="02040503050406030204" pitchFamily="18" charset="0"/>
                        </a:rPr>
                        <m:t>=9</m:t>
                      </m:r>
                      <m:r>
                        <a:rPr lang="es-ES" sz="2400" b="0" i="1" smtClean="0">
                          <a:latin typeface="Cambria Math" panose="02040503050406030204" pitchFamily="18" charset="0"/>
                          <a:ea typeface="Cambria Math" panose="02040503050406030204" pitchFamily="18" charset="0"/>
                        </a:rPr>
                        <m:t>⟷</m:t>
                      </m:r>
                      <m:f>
                        <m:fPr>
                          <m:ctrlPr>
                            <a:rPr lang="es-ES" sz="2400" i="1">
                              <a:latin typeface="Cambria Math" panose="02040503050406030204" pitchFamily="18" charset="0"/>
                            </a:rPr>
                          </m:ctrlPr>
                        </m:fPr>
                        <m:num>
                          <m:r>
                            <a:rPr lang="es-ES" sz="2400" i="1">
                              <a:latin typeface="Cambria Math" panose="02040503050406030204" pitchFamily="18" charset="0"/>
                            </a:rPr>
                            <m:t>3</m:t>
                          </m:r>
                        </m:num>
                        <m:den>
                          <m:d>
                            <m:dPr>
                              <m:ctrlPr>
                                <a:rPr lang="es-ES_tradnl" sz="2400" i="1">
                                  <a:latin typeface="Cambria Math" panose="02040503050406030204" pitchFamily="18" charset="0"/>
                                </a:rPr>
                              </m:ctrlPr>
                            </m:dPr>
                            <m:e>
                              <m:r>
                                <a:rPr lang="es-ES_tradnl" sz="2400" i="1">
                                  <a:latin typeface="Cambria Math" panose="02040503050406030204" pitchFamily="18" charset="0"/>
                                </a:rPr>
                                <m:t>1+</m:t>
                              </m:r>
                              <m:f>
                                <m:fPr>
                                  <m:ctrlPr>
                                    <a:rPr lang="es-ES_tradnl" sz="2400" i="1">
                                      <a:latin typeface="Cambria Math" panose="02040503050406030204" pitchFamily="18" charset="0"/>
                                    </a:rPr>
                                  </m:ctrlPr>
                                </m:fPr>
                                <m:num>
                                  <m:r>
                                    <a:rPr lang="es-ES_tradnl" sz="2400" i="1">
                                      <a:latin typeface="Cambria Math" panose="02040503050406030204" pitchFamily="18" charset="0"/>
                                    </a:rPr>
                                    <m:t>1</m:t>
                                  </m:r>
                                </m:num>
                                <m:den>
                                  <m:r>
                                    <a:rPr lang="es-ES" sz="2400" i="1">
                                      <a:latin typeface="Cambria Math" panose="02040503050406030204" pitchFamily="18" charset="0"/>
                                    </a:rPr>
                                    <m:t>−</m:t>
                                  </m:r>
                                  <m:r>
                                    <a:rPr lang="es-ES" sz="2400" b="0" i="1" smtClean="0">
                                      <a:latin typeface="Cambria Math" panose="02040503050406030204" pitchFamily="18" charset="0"/>
                                    </a:rPr>
                                    <m:t>2</m:t>
                                  </m:r>
                                  <m:r>
                                    <a:rPr lang="es-ES" sz="2400" i="1">
                                      <a:latin typeface="Cambria Math" panose="02040503050406030204" pitchFamily="18" charset="0"/>
                                    </a:rPr>
                                    <m:t>,5</m:t>
                                  </m:r>
                                </m:den>
                              </m:f>
                            </m:e>
                          </m:d>
                        </m:den>
                      </m:f>
                      <m:r>
                        <a:rPr lang="es-ES_tradnl" sz="2400" i="1">
                          <a:latin typeface="Cambria Math" panose="02040503050406030204" pitchFamily="18" charset="0"/>
                        </a:rPr>
                        <m:t>=</m:t>
                      </m:r>
                      <m:sSub>
                        <m:sSubPr>
                          <m:ctrlPr>
                            <a:rPr lang="es-ES" sz="2400" i="1">
                              <a:latin typeface="Cambria Math" panose="02040503050406030204" pitchFamily="18" charset="0"/>
                            </a:rPr>
                          </m:ctrlPr>
                        </m:sSubPr>
                        <m:e>
                          <m:r>
                            <a:rPr lang="es-ES_tradnl" sz="2400" i="1">
                              <a:latin typeface="Cambria Math" panose="02040503050406030204" pitchFamily="18" charset="0"/>
                            </a:rPr>
                            <m:t>𝑃</m:t>
                          </m:r>
                        </m:e>
                        <m:sub>
                          <m:r>
                            <a:rPr lang="es-ES" sz="2400" b="0" i="1" smtClean="0">
                              <a:latin typeface="Cambria Math" panose="02040503050406030204" pitchFamily="18" charset="0"/>
                            </a:rPr>
                            <m:t>𝑅</m:t>
                          </m:r>
                        </m:sub>
                      </m:sSub>
                      <m:r>
                        <a:rPr lang="es-ES" sz="2400" b="0" i="1" smtClean="0">
                          <a:latin typeface="Cambria Math" panose="02040503050406030204" pitchFamily="18" charset="0"/>
                        </a:rPr>
                        <m:t>=5</m:t>
                      </m:r>
                    </m:oMath>
                  </m:oMathPara>
                </a14:m>
                <a:endParaRPr lang="es-ES_tradnl" altLang="es-CL" sz="2400" dirty="0">
                  <a:latin typeface="Garamond" panose="02020404030301010803" pitchFamily="18" charset="0"/>
                </a:endParaRPr>
              </a:p>
              <a:p>
                <a:pPr marL="0" indent="0" eaLnBrk="1" hangingPunct="1">
                  <a:buNone/>
                </a:pPr>
                <a:r>
                  <a:rPr lang="es-ES_tradnl" altLang="es-CL" sz="2400" dirty="0">
                    <a:latin typeface="Garamond" panose="02020404030301010803" pitchFamily="18" charset="0"/>
                    <a:sym typeface="Symbol" pitchFamily="2" charset="2"/>
                  </a:rPr>
                  <a:t>Basado en una estrategia de precio óptima de tercer grado, se cobrará un mayor precio en Talca, donde la demanda es menos elástica.</a:t>
                </a:r>
              </a:p>
              <a:p>
                <a:pPr marL="0" indent="0" algn="just">
                  <a:spcBef>
                    <a:spcPts val="816"/>
                  </a:spcBef>
                  <a:buClr>
                    <a:srgbClr val="00B0F0"/>
                  </a:buClr>
                  <a:buSzPct val="90000"/>
                  <a:buNone/>
                </a:pPr>
                <a:endParaRPr lang="es-ES_tradnl" sz="2400" dirty="0">
                  <a:latin typeface="Garamond" panose="02020404030301010803" pitchFamily="18" charset="0"/>
                </a:endParaRPr>
              </a:p>
            </p:txBody>
          </p:sp>
        </mc:Choice>
        <mc:Fallback xmlns="">
          <p:sp>
            <p:nvSpPr>
              <p:cNvPr id="10" name="Marcador de contenido 2">
                <a:extLst>
                  <a:ext uri="{FF2B5EF4-FFF2-40B4-BE49-F238E27FC236}">
                    <a16:creationId xmlns:a16="http://schemas.microsoft.com/office/drawing/2014/main" id="{01619F3C-05A7-C2B2-E01C-7EB74CF94FD7}"/>
                  </a:ext>
                </a:extLst>
              </p:cNvPr>
              <p:cNvSpPr>
                <a:spLocks noGrp="1" noRot="1" noChangeAspect="1" noMove="1" noResize="1" noEditPoints="1" noAdjustHandles="1" noChangeArrowheads="1" noChangeShapeType="1" noTextEdit="1"/>
              </p:cNvSpPr>
              <p:nvPr>
                <p:ph idx="1"/>
              </p:nvPr>
            </p:nvSpPr>
            <p:spPr>
              <a:xfrm>
                <a:off x="838200" y="1825625"/>
                <a:ext cx="10515600" cy="4351338"/>
              </a:xfrm>
              <a:blipFill>
                <a:blip r:embed="rId2"/>
                <a:stretch>
                  <a:fillRect l="-603" t="-2035" b="-1744"/>
                </a:stretch>
              </a:blipFill>
            </p:spPr>
            <p:txBody>
              <a:bodyPr/>
              <a:lstStyle/>
              <a:p>
                <a:r>
                  <a:rPr lang="es-CL">
                    <a:noFill/>
                  </a:rPr>
                  <a:t> </a:t>
                </a:r>
              </a:p>
            </p:txBody>
          </p:sp>
        </mc:Fallback>
      </mc:AlternateContent>
      <p:sp>
        <p:nvSpPr>
          <p:cNvPr id="2" name="Título 1">
            <a:extLst>
              <a:ext uri="{FF2B5EF4-FFF2-40B4-BE49-F238E27FC236}">
                <a16:creationId xmlns:a16="http://schemas.microsoft.com/office/drawing/2014/main" id="{E19B0366-B745-7E4D-A3D2-002BE73A3CB4}"/>
              </a:ext>
            </a:extLst>
          </p:cNvPr>
          <p:cNvSpPr>
            <a:spLocks noGrp="1"/>
          </p:cNvSpPr>
          <p:nvPr>
            <p:ph type="title"/>
          </p:nvPr>
        </p:nvSpPr>
        <p:spPr/>
        <p:txBody>
          <a:bodyPr>
            <a:normAutofit/>
          </a:bodyPr>
          <a:lstStyle/>
          <a:p>
            <a:r>
              <a:rPr lang="es-ES_tradnl" sz="3600" b="1" dirty="0">
                <a:solidFill>
                  <a:srgbClr val="002060"/>
                </a:solidFill>
                <a:latin typeface="Garamond" panose="02020404030301010803" pitchFamily="18" charset="0"/>
                <a:cs typeface="Arial" panose="020B0604020202020204" pitchFamily="34" charset="0"/>
              </a:rPr>
              <a:t>Discriminación de Tercer Grado</a:t>
            </a:r>
          </a:p>
        </p:txBody>
      </p:sp>
      <p:pic>
        <p:nvPicPr>
          <p:cNvPr id="3" name="Imagen 2">
            <a:extLst>
              <a:ext uri="{FF2B5EF4-FFF2-40B4-BE49-F238E27FC236}">
                <a16:creationId xmlns:a16="http://schemas.microsoft.com/office/drawing/2014/main" id="{75EC748D-D18D-CCCA-3695-7ABFC189E9CF}"/>
              </a:ext>
            </a:extLst>
          </p:cNvPr>
          <p:cNvPicPr>
            <a:picLocks noChangeAspect="1"/>
          </p:cNvPicPr>
          <p:nvPr/>
        </p:nvPicPr>
        <p:blipFill>
          <a:blip r:embed="rId3"/>
          <a:stretch>
            <a:fillRect/>
          </a:stretch>
        </p:blipFill>
        <p:spPr>
          <a:xfrm rot="5400000">
            <a:off x="-3372431" y="3349108"/>
            <a:ext cx="6876000" cy="152385"/>
          </a:xfrm>
          <a:prstGeom prst="rect">
            <a:avLst/>
          </a:prstGeom>
        </p:spPr>
      </p:pic>
      <p:pic>
        <p:nvPicPr>
          <p:cNvPr id="5" name="Imagen 4">
            <a:extLst>
              <a:ext uri="{FF2B5EF4-FFF2-40B4-BE49-F238E27FC236}">
                <a16:creationId xmlns:a16="http://schemas.microsoft.com/office/drawing/2014/main" id="{2F5AF71C-5FC7-8A5B-3B5C-ACC6615E4B56}"/>
              </a:ext>
            </a:extLst>
          </p:cNvPr>
          <p:cNvPicPr>
            <a:picLocks noChangeAspect="1"/>
          </p:cNvPicPr>
          <p:nvPr/>
        </p:nvPicPr>
        <p:blipFill>
          <a:blip r:embed="rId3"/>
          <a:stretch>
            <a:fillRect/>
          </a:stretch>
        </p:blipFill>
        <p:spPr>
          <a:xfrm rot="16200000">
            <a:off x="-3220046" y="3352275"/>
            <a:ext cx="6876000" cy="152384"/>
          </a:xfrm>
          <a:prstGeom prst="rect">
            <a:avLst/>
          </a:prstGeom>
        </p:spPr>
      </p:pic>
    </p:spTree>
    <p:extLst>
      <p:ext uri="{BB962C8B-B14F-4D97-AF65-F5344CB8AC3E}">
        <p14:creationId xmlns:p14="http://schemas.microsoft.com/office/powerpoint/2010/main" val="36794824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19B0366-B745-7E4D-A3D2-002BE73A3CB4}"/>
              </a:ext>
            </a:extLst>
          </p:cNvPr>
          <p:cNvSpPr>
            <a:spLocks noGrp="1"/>
          </p:cNvSpPr>
          <p:nvPr>
            <p:ph type="title"/>
          </p:nvPr>
        </p:nvSpPr>
        <p:spPr>
          <a:xfrm>
            <a:off x="1778696" y="3095889"/>
            <a:ext cx="8567803" cy="666221"/>
          </a:xfrm>
        </p:spPr>
        <p:txBody>
          <a:bodyPr>
            <a:noAutofit/>
          </a:bodyPr>
          <a:lstStyle/>
          <a:p>
            <a:pPr algn="ctr"/>
            <a:r>
              <a:rPr lang="es-ES_tradnl" sz="3200" b="1" dirty="0">
                <a:solidFill>
                  <a:srgbClr val="002060"/>
                </a:solidFill>
                <a:latin typeface="Garamond" panose="02020404030301010803" pitchFamily="18" charset="0"/>
                <a:cs typeface="Arial" panose="020B0604020202020204" pitchFamily="34" charset="0"/>
              </a:rPr>
              <a:t>Discriminación de Precios de Tercer Grado: </a:t>
            </a:r>
            <a:br>
              <a:rPr lang="es-ES_tradnl" sz="3200" b="1" dirty="0">
                <a:solidFill>
                  <a:srgbClr val="002060"/>
                </a:solidFill>
                <a:latin typeface="Garamond" panose="02020404030301010803" pitchFamily="18" charset="0"/>
                <a:cs typeface="Arial" panose="020B0604020202020204" pitchFamily="34" charset="0"/>
              </a:rPr>
            </a:br>
            <a:r>
              <a:rPr lang="es-ES_tradnl" sz="3200" b="1" dirty="0">
                <a:solidFill>
                  <a:srgbClr val="002060"/>
                </a:solidFill>
                <a:latin typeface="Garamond" panose="02020404030301010803" pitchFamily="18" charset="0"/>
                <a:cs typeface="Arial" panose="020B0604020202020204" pitchFamily="34" charset="0"/>
              </a:rPr>
              <a:t>Ejercicio</a:t>
            </a:r>
          </a:p>
        </p:txBody>
      </p:sp>
      <p:pic>
        <p:nvPicPr>
          <p:cNvPr id="6" name="Imagen 5">
            <a:extLst>
              <a:ext uri="{FF2B5EF4-FFF2-40B4-BE49-F238E27FC236}">
                <a16:creationId xmlns:a16="http://schemas.microsoft.com/office/drawing/2014/main" id="{A0A6353C-351E-022B-D71B-3200D2A62B35}"/>
              </a:ext>
            </a:extLst>
          </p:cNvPr>
          <p:cNvPicPr>
            <a:picLocks noChangeAspect="1"/>
          </p:cNvPicPr>
          <p:nvPr/>
        </p:nvPicPr>
        <p:blipFill>
          <a:blip r:embed="rId2"/>
          <a:stretch>
            <a:fillRect/>
          </a:stretch>
        </p:blipFill>
        <p:spPr>
          <a:xfrm>
            <a:off x="2136000" y="2761926"/>
            <a:ext cx="7920000" cy="175525"/>
          </a:xfrm>
          <a:prstGeom prst="rect">
            <a:avLst/>
          </a:prstGeom>
        </p:spPr>
      </p:pic>
      <p:pic>
        <p:nvPicPr>
          <p:cNvPr id="4" name="Imagen 3">
            <a:extLst>
              <a:ext uri="{FF2B5EF4-FFF2-40B4-BE49-F238E27FC236}">
                <a16:creationId xmlns:a16="http://schemas.microsoft.com/office/drawing/2014/main" id="{761914AF-353E-DD17-F26B-0A6B912C5FEA}"/>
              </a:ext>
            </a:extLst>
          </p:cNvPr>
          <p:cNvPicPr>
            <a:picLocks noChangeAspect="1"/>
          </p:cNvPicPr>
          <p:nvPr/>
        </p:nvPicPr>
        <p:blipFill>
          <a:blip r:embed="rId2"/>
          <a:stretch>
            <a:fillRect/>
          </a:stretch>
        </p:blipFill>
        <p:spPr>
          <a:xfrm>
            <a:off x="2136000" y="3903461"/>
            <a:ext cx="7920000" cy="175522"/>
          </a:xfrm>
          <a:prstGeom prst="rect">
            <a:avLst/>
          </a:prstGeom>
        </p:spPr>
      </p:pic>
      <p:pic>
        <p:nvPicPr>
          <p:cNvPr id="7" name="Imagen 6">
            <a:extLst>
              <a:ext uri="{FF2B5EF4-FFF2-40B4-BE49-F238E27FC236}">
                <a16:creationId xmlns:a16="http://schemas.microsoft.com/office/drawing/2014/main" id="{9942FBEC-498F-1B83-AEE4-D2B37E9BD6A7}"/>
              </a:ext>
            </a:extLst>
          </p:cNvPr>
          <p:cNvPicPr>
            <a:picLocks noChangeAspect="1"/>
          </p:cNvPicPr>
          <p:nvPr/>
        </p:nvPicPr>
        <p:blipFill>
          <a:blip r:embed="rId2"/>
          <a:stretch>
            <a:fillRect/>
          </a:stretch>
        </p:blipFill>
        <p:spPr>
          <a:xfrm rot="5400000">
            <a:off x="-3372431" y="3349108"/>
            <a:ext cx="6876000" cy="152385"/>
          </a:xfrm>
          <a:prstGeom prst="rect">
            <a:avLst/>
          </a:prstGeom>
        </p:spPr>
      </p:pic>
      <p:pic>
        <p:nvPicPr>
          <p:cNvPr id="8" name="Imagen 7">
            <a:extLst>
              <a:ext uri="{FF2B5EF4-FFF2-40B4-BE49-F238E27FC236}">
                <a16:creationId xmlns:a16="http://schemas.microsoft.com/office/drawing/2014/main" id="{CDD57831-A3A7-E31E-9D7C-398B44B35411}"/>
              </a:ext>
            </a:extLst>
          </p:cNvPr>
          <p:cNvPicPr>
            <a:picLocks noChangeAspect="1"/>
          </p:cNvPicPr>
          <p:nvPr/>
        </p:nvPicPr>
        <p:blipFill>
          <a:blip r:embed="rId2"/>
          <a:stretch>
            <a:fillRect/>
          </a:stretch>
        </p:blipFill>
        <p:spPr>
          <a:xfrm rot="16200000">
            <a:off x="-3220046" y="3352275"/>
            <a:ext cx="6876000" cy="152384"/>
          </a:xfrm>
          <a:prstGeom prst="rect">
            <a:avLst/>
          </a:prstGeom>
        </p:spPr>
      </p:pic>
    </p:spTree>
    <p:extLst>
      <p:ext uri="{BB962C8B-B14F-4D97-AF65-F5344CB8AC3E}">
        <p14:creationId xmlns:p14="http://schemas.microsoft.com/office/powerpoint/2010/main" val="281923112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10" name="Marcador de contenido 2">
                <a:extLst>
                  <a:ext uri="{FF2B5EF4-FFF2-40B4-BE49-F238E27FC236}">
                    <a16:creationId xmlns:a16="http://schemas.microsoft.com/office/drawing/2014/main" id="{01619F3C-05A7-C2B2-E01C-7EB74CF94FD7}"/>
                  </a:ext>
                </a:extLst>
              </p:cNvPr>
              <p:cNvSpPr>
                <a:spLocks noGrp="1"/>
              </p:cNvSpPr>
              <p:nvPr>
                <p:ph idx="1"/>
              </p:nvPr>
            </p:nvSpPr>
            <p:spPr>
              <a:xfrm>
                <a:off x="838200" y="1825625"/>
                <a:ext cx="10515600" cy="4351338"/>
              </a:xfrm>
            </p:spPr>
            <p:txBody>
              <a:bodyPr>
                <a:normAutofit/>
              </a:bodyPr>
              <a:lstStyle/>
              <a:p>
                <a:pPr marL="0" indent="0" algn="just" eaLnBrk="1" hangingPunct="1">
                  <a:buNone/>
                </a:pPr>
                <a:r>
                  <a:rPr lang="es-ES_tradnl" altLang="es-CL" sz="2400" dirty="0">
                    <a:latin typeface="Garamond" panose="02020404030301010803" pitchFamily="18" charset="0"/>
                  </a:rPr>
                  <a:t>Una empresa vende su producto a dos mercados identificables y separables. Las funciones de demanda para ambos grupos son: </a:t>
                </a:r>
              </a:p>
              <a:p>
                <a:pPr marL="0" indent="0" algn="just" eaLnBrk="1" hangingPunct="1">
                  <a:buNone/>
                </a:pPr>
                <a14:m>
                  <m:oMathPara xmlns:m="http://schemas.openxmlformats.org/officeDocument/2006/math">
                    <m:oMathParaPr>
                      <m:jc m:val="centerGroup"/>
                    </m:oMathParaPr>
                    <m:oMath xmlns:m="http://schemas.openxmlformats.org/officeDocument/2006/math">
                      <m:sSub>
                        <m:sSubPr>
                          <m:ctrlPr>
                            <a:rPr lang="es-ES" altLang="es-CL" sz="2400" b="0" i="1" smtClean="0">
                              <a:latin typeface="Cambria Math" panose="02040503050406030204" pitchFamily="18" charset="0"/>
                            </a:rPr>
                          </m:ctrlPr>
                        </m:sSubPr>
                        <m:e>
                          <m:r>
                            <a:rPr lang="es-ES" altLang="es-CL" sz="2400" b="0" i="1" smtClean="0">
                              <a:latin typeface="Cambria Math" panose="02040503050406030204" pitchFamily="18" charset="0"/>
                            </a:rPr>
                            <m:t>𝑞</m:t>
                          </m:r>
                        </m:e>
                        <m:sub>
                          <m:r>
                            <a:rPr lang="es-ES" altLang="es-CL" sz="2400" b="0" i="1" smtClean="0">
                              <a:latin typeface="Cambria Math" panose="02040503050406030204" pitchFamily="18" charset="0"/>
                            </a:rPr>
                            <m:t>1</m:t>
                          </m:r>
                        </m:sub>
                      </m:sSub>
                      <m:r>
                        <a:rPr lang="es-ES" altLang="es-CL" sz="2400" b="0" i="1" smtClean="0">
                          <a:latin typeface="Cambria Math" panose="02040503050406030204" pitchFamily="18" charset="0"/>
                        </a:rPr>
                        <m:t>=10−0,2</m:t>
                      </m:r>
                      <m:sSub>
                        <m:sSubPr>
                          <m:ctrlPr>
                            <a:rPr lang="es-ES" altLang="es-CL" sz="2400" b="0" i="1" smtClean="0">
                              <a:latin typeface="Cambria Math" panose="02040503050406030204" pitchFamily="18" charset="0"/>
                            </a:rPr>
                          </m:ctrlPr>
                        </m:sSubPr>
                        <m:e>
                          <m:r>
                            <a:rPr lang="es-ES" altLang="es-CL" sz="2400" b="0" i="1" smtClean="0">
                              <a:latin typeface="Cambria Math" panose="02040503050406030204" pitchFamily="18" charset="0"/>
                            </a:rPr>
                            <m:t>𝑃</m:t>
                          </m:r>
                        </m:e>
                        <m:sub>
                          <m:r>
                            <a:rPr lang="es-ES" altLang="es-CL" sz="2400" b="0" i="1" smtClean="0">
                              <a:latin typeface="Cambria Math" panose="02040503050406030204" pitchFamily="18" charset="0"/>
                            </a:rPr>
                            <m:t>1</m:t>
                          </m:r>
                        </m:sub>
                      </m:sSub>
                    </m:oMath>
                  </m:oMathPara>
                </a14:m>
                <a:endParaRPr lang="es-ES_tradnl" altLang="es-CL" sz="2400" dirty="0">
                  <a:latin typeface="Garamond" panose="02020404030301010803" pitchFamily="18" charset="0"/>
                </a:endParaRPr>
              </a:p>
              <a:p>
                <a:pPr marL="0" indent="0" algn="just" eaLnBrk="1" hangingPunct="1">
                  <a:buNone/>
                </a:pPr>
                <a14:m>
                  <m:oMathPara xmlns:m="http://schemas.openxmlformats.org/officeDocument/2006/math">
                    <m:oMathParaPr>
                      <m:jc m:val="centerGroup"/>
                    </m:oMathParaPr>
                    <m:oMath xmlns:m="http://schemas.openxmlformats.org/officeDocument/2006/math">
                      <m:sSub>
                        <m:sSubPr>
                          <m:ctrlPr>
                            <a:rPr lang="es-ES" altLang="es-CL" sz="2400" b="0" i="1" smtClean="0">
                              <a:latin typeface="Cambria Math" panose="02040503050406030204" pitchFamily="18" charset="0"/>
                            </a:rPr>
                          </m:ctrlPr>
                        </m:sSubPr>
                        <m:e>
                          <m:r>
                            <a:rPr lang="es-ES" altLang="es-CL" sz="2400" b="0" i="1" smtClean="0">
                              <a:latin typeface="Cambria Math" panose="02040503050406030204" pitchFamily="18" charset="0"/>
                            </a:rPr>
                            <m:t>𝑞</m:t>
                          </m:r>
                        </m:e>
                        <m:sub>
                          <m:r>
                            <a:rPr lang="es-ES" altLang="es-CL" sz="2400" b="0" i="1" smtClean="0">
                              <a:latin typeface="Cambria Math" panose="02040503050406030204" pitchFamily="18" charset="0"/>
                            </a:rPr>
                            <m:t>2</m:t>
                          </m:r>
                        </m:sub>
                      </m:sSub>
                      <m:r>
                        <a:rPr lang="es-ES" altLang="es-CL" sz="2400" b="0" i="1" smtClean="0">
                          <a:latin typeface="Cambria Math" panose="02040503050406030204" pitchFamily="18" charset="0"/>
                        </a:rPr>
                        <m:t>=15−0,5</m:t>
                      </m:r>
                      <m:sSub>
                        <m:sSubPr>
                          <m:ctrlPr>
                            <a:rPr lang="es-ES" altLang="es-CL" sz="2400" b="0" i="1" smtClean="0">
                              <a:latin typeface="Cambria Math" panose="02040503050406030204" pitchFamily="18" charset="0"/>
                            </a:rPr>
                          </m:ctrlPr>
                        </m:sSubPr>
                        <m:e>
                          <m:r>
                            <a:rPr lang="es-ES" altLang="es-CL" sz="2400" b="0" i="1" smtClean="0">
                              <a:latin typeface="Cambria Math" panose="02040503050406030204" pitchFamily="18" charset="0"/>
                            </a:rPr>
                            <m:t>𝑃</m:t>
                          </m:r>
                        </m:e>
                        <m:sub>
                          <m:r>
                            <a:rPr lang="es-ES" altLang="es-CL" sz="2400" b="0" i="1" smtClean="0">
                              <a:latin typeface="Cambria Math" panose="02040503050406030204" pitchFamily="18" charset="0"/>
                            </a:rPr>
                            <m:t>2</m:t>
                          </m:r>
                        </m:sub>
                      </m:sSub>
                    </m:oMath>
                  </m:oMathPara>
                </a14:m>
                <a:endParaRPr lang="es-ES_tradnl" altLang="es-CL" sz="2400" dirty="0">
                  <a:latin typeface="Garamond" panose="02020404030301010803" pitchFamily="18" charset="0"/>
                </a:endParaRPr>
              </a:p>
              <a:p>
                <a:pPr marL="0" indent="0" algn="just" eaLnBrk="1" hangingPunct="1">
                  <a:buNone/>
                </a:pPr>
                <a:r>
                  <a:rPr lang="es-ES_tradnl" altLang="es-CL" sz="2400" dirty="0">
                    <a:latin typeface="Garamond" panose="02020404030301010803" pitchFamily="18" charset="0"/>
                  </a:rPr>
                  <a:t>La función de costo total de la empresa viene dada por </a:t>
                </a:r>
                <a14:m>
                  <m:oMath xmlns:m="http://schemas.openxmlformats.org/officeDocument/2006/math">
                    <m:r>
                      <a:rPr lang="es-ES" altLang="es-CL" sz="2400" b="0" i="1" smtClean="0">
                        <a:latin typeface="Cambria Math" panose="02040503050406030204" pitchFamily="18" charset="0"/>
                      </a:rPr>
                      <m:t>𝐶𝑇</m:t>
                    </m:r>
                    <m:r>
                      <a:rPr lang="es-ES" altLang="es-CL" sz="2400" b="0" i="1" smtClean="0">
                        <a:latin typeface="Cambria Math" panose="02040503050406030204" pitchFamily="18" charset="0"/>
                      </a:rPr>
                      <m:t>=6+10</m:t>
                    </m:r>
                    <m:r>
                      <a:rPr lang="es-ES" altLang="es-CL" sz="2400" b="0" i="1" smtClean="0">
                        <a:latin typeface="Cambria Math" panose="02040503050406030204" pitchFamily="18" charset="0"/>
                      </a:rPr>
                      <m:t>𝑄</m:t>
                    </m:r>
                  </m:oMath>
                </a14:m>
                <a:r>
                  <a:rPr lang="es-ES_tradnl" altLang="es-CL" sz="2400" dirty="0">
                    <a:latin typeface="Garamond" panose="02020404030301010803" pitchFamily="18" charset="0"/>
                  </a:rPr>
                  <a:t> </a:t>
                </a:r>
              </a:p>
              <a:p>
                <a:pPr algn="just">
                  <a:spcBef>
                    <a:spcPts val="816"/>
                  </a:spcBef>
                  <a:buClr>
                    <a:srgbClr val="00B0F0"/>
                  </a:buClr>
                  <a:buSzPct val="90000"/>
                  <a:buFont typeface="Wingdings" pitchFamily="2" charset="2"/>
                  <a:buChar char="§"/>
                  <a:defRPr/>
                </a:pPr>
                <a:r>
                  <a:rPr lang="es-ES_tradnl" altLang="es-CL" sz="2400" dirty="0">
                    <a:latin typeface="Garamond" panose="02020404030301010803" pitchFamily="18" charset="0"/>
                  </a:rPr>
                  <a:t>Obtener el precio y cantidad en el caso de que no es posible discriminar. </a:t>
                </a:r>
              </a:p>
              <a:p>
                <a:pPr algn="just">
                  <a:spcBef>
                    <a:spcPts val="816"/>
                  </a:spcBef>
                  <a:buClr>
                    <a:srgbClr val="00B0F0"/>
                  </a:buClr>
                  <a:buSzPct val="90000"/>
                  <a:buFont typeface="Wingdings" pitchFamily="2" charset="2"/>
                  <a:buChar char="§"/>
                  <a:defRPr/>
                </a:pPr>
                <a:r>
                  <a:rPr lang="es-ES_tradnl" altLang="es-CL" sz="2400" dirty="0">
                    <a:latin typeface="Garamond" panose="02020404030301010803" pitchFamily="18" charset="0"/>
                  </a:rPr>
                  <a:t>Obtener los precios y cantidades en el caso de que es posible la discriminación. </a:t>
                </a:r>
              </a:p>
              <a:p>
                <a:pPr algn="just">
                  <a:spcBef>
                    <a:spcPts val="816"/>
                  </a:spcBef>
                  <a:buClr>
                    <a:srgbClr val="00B0F0"/>
                  </a:buClr>
                  <a:buSzPct val="90000"/>
                  <a:buFont typeface="Wingdings" pitchFamily="2" charset="2"/>
                  <a:buChar char="§"/>
                  <a:defRPr/>
                </a:pPr>
                <a:r>
                  <a:rPr lang="es-ES_tradnl" altLang="es-CL" sz="2400" dirty="0">
                    <a:latin typeface="Garamond" panose="02020404030301010803" pitchFamily="18" charset="0"/>
                  </a:rPr>
                  <a:t>Establecer la relación entre precios y elasticidades entre ambos mercados</a:t>
                </a:r>
              </a:p>
              <a:p>
                <a:pPr algn="just">
                  <a:spcBef>
                    <a:spcPts val="816"/>
                  </a:spcBef>
                  <a:buClr>
                    <a:srgbClr val="00B0F0"/>
                  </a:buClr>
                  <a:buSzPct val="90000"/>
                  <a:buFont typeface="Wingdings" pitchFamily="2" charset="2"/>
                  <a:buChar char="§"/>
                  <a:defRPr/>
                </a:pPr>
                <a:r>
                  <a:rPr lang="es-ES_tradnl" altLang="es-CL" sz="2400" dirty="0">
                    <a:latin typeface="Garamond" panose="02020404030301010803" pitchFamily="18" charset="0"/>
                  </a:rPr>
                  <a:t>¿Cuáles son los resultados si la función de costo total de la empresa es </a:t>
                </a:r>
                <a14:m>
                  <m:oMath xmlns:m="http://schemas.openxmlformats.org/officeDocument/2006/math">
                    <m:r>
                      <a:rPr lang="es-ES" altLang="es-CL" sz="2400" b="0" i="1" smtClean="0">
                        <a:latin typeface="Cambria Math" panose="02040503050406030204" pitchFamily="18" charset="0"/>
                      </a:rPr>
                      <m:t>𝐶𝑇</m:t>
                    </m:r>
                    <m:r>
                      <a:rPr lang="es-ES" altLang="es-CL" sz="2400" b="0" i="1" smtClean="0">
                        <a:latin typeface="Cambria Math" panose="02040503050406030204" pitchFamily="18" charset="0"/>
                      </a:rPr>
                      <m:t>=6+10</m:t>
                    </m:r>
                    <m:r>
                      <a:rPr lang="es-ES" altLang="es-CL" sz="2400" b="0" i="1" smtClean="0">
                        <a:latin typeface="Cambria Math" panose="02040503050406030204" pitchFamily="18" charset="0"/>
                      </a:rPr>
                      <m:t>𝑄</m:t>
                    </m:r>
                    <m:r>
                      <a:rPr lang="es-ES" altLang="es-CL" sz="2400" b="0" i="1" smtClean="0">
                        <a:latin typeface="Cambria Math" panose="02040503050406030204" pitchFamily="18" charset="0"/>
                      </a:rPr>
                      <m:t>+2</m:t>
                    </m:r>
                    <m:sSup>
                      <m:sSupPr>
                        <m:ctrlPr>
                          <a:rPr lang="es-ES" altLang="es-CL" sz="2400" b="0" i="1" smtClean="0">
                            <a:latin typeface="Cambria Math" panose="02040503050406030204" pitchFamily="18" charset="0"/>
                          </a:rPr>
                        </m:ctrlPr>
                      </m:sSupPr>
                      <m:e>
                        <m:r>
                          <a:rPr lang="es-ES" altLang="es-CL" sz="2400" b="0" i="1" smtClean="0">
                            <a:latin typeface="Cambria Math" panose="02040503050406030204" pitchFamily="18" charset="0"/>
                          </a:rPr>
                          <m:t>𝑄</m:t>
                        </m:r>
                      </m:e>
                      <m:sup>
                        <m:r>
                          <a:rPr lang="es-ES" altLang="es-CL" sz="2400" b="0" i="1" smtClean="0">
                            <a:latin typeface="Cambria Math" panose="02040503050406030204" pitchFamily="18" charset="0"/>
                          </a:rPr>
                          <m:t>2</m:t>
                        </m:r>
                      </m:sup>
                    </m:sSup>
                  </m:oMath>
                </a14:m>
                <a:r>
                  <a:rPr lang="es-ES_tradnl" altLang="es-CL" sz="2400" dirty="0">
                    <a:latin typeface="Garamond" panose="02020404030301010803" pitchFamily="18" charset="0"/>
                  </a:rPr>
                  <a:t>?</a:t>
                </a:r>
              </a:p>
            </p:txBody>
          </p:sp>
        </mc:Choice>
        <mc:Fallback xmlns="">
          <p:sp>
            <p:nvSpPr>
              <p:cNvPr id="10" name="Marcador de contenido 2">
                <a:extLst>
                  <a:ext uri="{FF2B5EF4-FFF2-40B4-BE49-F238E27FC236}">
                    <a16:creationId xmlns:a16="http://schemas.microsoft.com/office/drawing/2014/main" id="{01619F3C-05A7-C2B2-E01C-7EB74CF94FD7}"/>
                  </a:ext>
                </a:extLst>
              </p:cNvPr>
              <p:cNvSpPr>
                <a:spLocks noGrp="1" noRot="1" noChangeAspect="1" noMove="1" noResize="1" noEditPoints="1" noAdjustHandles="1" noChangeArrowheads="1" noChangeShapeType="1" noTextEdit="1"/>
              </p:cNvSpPr>
              <p:nvPr>
                <p:ph idx="1"/>
              </p:nvPr>
            </p:nvSpPr>
            <p:spPr>
              <a:xfrm>
                <a:off x="838200" y="1825625"/>
                <a:ext cx="10515600" cy="4351338"/>
              </a:xfrm>
              <a:blipFill>
                <a:blip r:embed="rId3"/>
                <a:stretch>
                  <a:fillRect l="-965" t="-2035" r="-844"/>
                </a:stretch>
              </a:blipFill>
            </p:spPr>
            <p:txBody>
              <a:bodyPr/>
              <a:lstStyle/>
              <a:p>
                <a:r>
                  <a:rPr lang="es-CL">
                    <a:noFill/>
                  </a:rPr>
                  <a:t> </a:t>
                </a:r>
              </a:p>
            </p:txBody>
          </p:sp>
        </mc:Fallback>
      </mc:AlternateContent>
      <p:sp>
        <p:nvSpPr>
          <p:cNvPr id="2" name="Título 1">
            <a:extLst>
              <a:ext uri="{FF2B5EF4-FFF2-40B4-BE49-F238E27FC236}">
                <a16:creationId xmlns:a16="http://schemas.microsoft.com/office/drawing/2014/main" id="{E19B0366-B745-7E4D-A3D2-002BE73A3CB4}"/>
              </a:ext>
            </a:extLst>
          </p:cNvPr>
          <p:cNvSpPr>
            <a:spLocks noGrp="1"/>
          </p:cNvSpPr>
          <p:nvPr>
            <p:ph type="title"/>
          </p:nvPr>
        </p:nvSpPr>
        <p:spPr/>
        <p:txBody>
          <a:bodyPr>
            <a:normAutofit/>
          </a:bodyPr>
          <a:lstStyle/>
          <a:p>
            <a:r>
              <a:rPr lang="es-ES_tradnl" sz="3600" b="1" dirty="0">
                <a:solidFill>
                  <a:srgbClr val="002060"/>
                </a:solidFill>
                <a:latin typeface="Garamond" panose="02020404030301010803" pitchFamily="18" charset="0"/>
                <a:cs typeface="Arial" panose="020B0604020202020204" pitchFamily="34" charset="0"/>
              </a:rPr>
              <a:t>Discriminación de Tercer Grado</a:t>
            </a:r>
          </a:p>
        </p:txBody>
      </p:sp>
      <p:pic>
        <p:nvPicPr>
          <p:cNvPr id="3" name="Imagen 2">
            <a:extLst>
              <a:ext uri="{FF2B5EF4-FFF2-40B4-BE49-F238E27FC236}">
                <a16:creationId xmlns:a16="http://schemas.microsoft.com/office/drawing/2014/main" id="{CBABDEC8-E412-6D25-FC01-F1B0D8B4E3EE}"/>
              </a:ext>
            </a:extLst>
          </p:cNvPr>
          <p:cNvPicPr>
            <a:picLocks noChangeAspect="1"/>
          </p:cNvPicPr>
          <p:nvPr/>
        </p:nvPicPr>
        <p:blipFill>
          <a:blip r:embed="rId4"/>
          <a:stretch>
            <a:fillRect/>
          </a:stretch>
        </p:blipFill>
        <p:spPr>
          <a:xfrm rot="5400000">
            <a:off x="-3372431" y="3349108"/>
            <a:ext cx="6876000" cy="152385"/>
          </a:xfrm>
          <a:prstGeom prst="rect">
            <a:avLst/>
          </a:prstGeom>
        </p:spPr>
      </p:pic>
      <p:pic>
        <p:nvPicPr>
          <p:cNvPr id="5" name="Imagen 4">
            <a:extLst>
              <a:ext uri="{FF2B5EF4-FFF2-40B4-BE49-F238E27FC236}">
                <a16:creationId xmlns:a16="http://schemas.microsoft.com/office/drawing/2014/main" id="{1C89A143-B116-4149-B77A-778D889A4101}"/>
              </a:ext>
            </a:extLst>
          </p:cNvPr>
          <p:cNvPicPr>
            <a:picLocks noChangeAspect="1"/>
          </p:cNvPicPr>
          <p:nvPr/>
        </p:nvPicPr>
        <p:blipFill>
          <a:blip r:embed="rId4"/>
          <a:stretch>
            <a:fillRect/>
          </a:stretch>
        </p:blipFill>
        <p:spPr>
          <a:xfrm rot="16200000">
            <a:off x="-3220046" y="3352275"/>
            <a:ext cx="6876000" cy="152384"/>
          </a:xfrm>
          <a:prstGeom prst="rect">
            <a:avLst/>
          </a:prstGeom>
        </p:spPr>
      </p:pic>
    </p:spTree>
    <p:extLst>
      <p:ext uri="{BB962C8B-B14F-4D97-AF65-F5344CB8AC3E}">
        <p14:creationId xmlns:p14="http://schemas.microsoft.com/office/powerpoint/2010/main" val="230528741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19B0366-B745-7E4D-A3D2-002BE73A3CB4}"/>
              </a:ext>
            </a:extLst>
          </p:cNvPr>
          <p:cNvSpPr>
            <a:spLocks noGrp="1"/>
          </p:cNvSpPr>
          <p:nvPr>
            <p:ph type="title"/>
          </p:nvPr>
        </p:nvSpPr>
        <p:spPr>
          <a:xfrm>
            <a:off x="1778696" y="3095889"/>
            <a:ext cx="8567803" cy="666221"/>
          </a:xfrm>
        </p:spPr>
        <p:txBody>
          <a:bodyPr>
            <a:noAutofit/>
          </a:bodyPr>
          <a:lstStyle/>
          <a:p>
            <a:pPr algn="ctr"/>
            <a:r>
              <a:rPr lang="es-ES_tradnl" sz="3200" b="1" dirty="0">
                <a:solidFill>
                  <a:srgbClr val="002060"/>
                </a:solidFill>
                <a:latin typeface="Garamond" panose="02020404030301010803" pitchFamily="18" charset="0"/>
                <a:cs typeface="Arial" panose="020B0604020202020204" pitchFamily="34" charset="0"/>
              </a:rPr>
              <a:t>Discriminación de Precios de Segundo Grado</a:t>
            </a:r>
          </a:p>
        </p:txBody>
      </p:sp>
      <p:pic>
        <p:nvPicPr>
          <p:cNvPr id="6" name="Imagen 5">
            <a:extLst>
              <a:ext uri="{FF2B5EF4-FFF2-40B4-BE49-F238E27FC236}">
                <a16:creationId xmlns:a16="http://schemas.microsoft.com/office/drawing/2014/main" id="{A0A6353C-351E-022B-D71B-3200D2A62B35}"/>
              </a:ext>
            </a:extLst>
          </p:cNvPr>
          <p:cNvPicPr>
            <a:picLocks noChangeAspect="1"/>
          </p:cNvPicPr>
          <p:nvPr/>
        </p:nvPicPr>
        <p:blipFill>
          <a:blip r:embed="rId2"/>
          <a:stretch>
            <a:fillRect/>
          </a:stretch>
        </p:blipFill>
        <p:spPr>
          <a:xfrm>
            <a:off x="2136000" y="2761926"/>
            <a:ext cx="7920000" cy="175525"/>
          </a:xfrm>
          <a:prstGeom prst="rect">
            <a:avLst/>
          </a:prstGeom>
        </p:spPr>
      </p:pic>
      <p:pic>
        <p:nvPicPr>
          <p:cNvPr id="4" name="Imagen 3">
            <a:extLst>
              <a:ext uri="{FF2B5EF4-FFF2-40B4-BE49-F238E27FC236}">
                <a16:creationId xmlns:a16="http://schemas.microsoft.com/office/drawing/2014/main" id="{761914AF-353E-DD17-F26B-0A6B912C5FEA}"/>
              </a:ext>
            </a:extLst>
          </p:cNvPr>
          <p:cNvPicPr>
            <a:picLocks noChangeAspect="1"/>
          </p:cNvPicPr>
          <p:nvPr/>
        </p:nvPicPr>
        <p:blipFill>
          <a:blip r:embed="rId2"/>
          <a:stretch>
            <a:fillRect/>
          </a:stretch>
        </p:blipFill>
        <p:spPr>
          <a:xfrm>
            <a:off x="2136000" y="3903461"/>
            <a:ext cx="7920000" cy="175522"/>
          </a:xfrm>
          <a:prstGeom prst="rect">
            <a:avLst/>
          </a:prstGeom>
        </p:spPr>
      </p:pic>
      <p:pic>
        <p:nvPicPr>
          <p:cNvPr id="7" name="Imagen 6">
            <a:extLst>
              <a:ext uri="{FF2B5EF4-FFF2-40B4-BE49-F238E27FC236}">
                <a16:creationId xmlns:a16="http://schemas.microsoft.com/office/drawing/2014/main" id="{9942FBEC-498F-1B83-AEE4-D2B37E9BD6A7}"/>
              </a:ext>
            </a:extLst>
          </p:cNvPr>
          <p:cNvPicPr>
            <a:picLocks noChangeAspect="1"/>
          </p:cNvPicPr>
          <p:nvPr/>
        </p:nvPicPr>
        <p:blipFill>
          <a:blip r:embed="rId2"/>
          <a:stretch>
            <a:fillRect/>
          </a:stretch>
        </p:blipFill>
        <p:spPr>
          <a:xfrm rot="5400000">
            <a:off x="-3372431" y="3349108"/>
            <a:ext cx="6876000" cy="152385"/>
          </a:xfrm>
          <a:prstGeom prst="rect">
            <a:avLst/>
          </a:prstGeom>
        </p:spPr>
      </p:pic>
      <p:pic>
        <p:nvPicPr>
          <p:cNvPr id="8" name="Imagen 7">
            <a:extLst>
              <a:ext uri="{FF2B5EF4-FFF2-40B4-BE49-F238E27FC236}">
                <a16:creationId xmlns:a16="http://schemas.microsoft.com/office/drawing/2014/main" id="{CDD57831-A3A7-E31E-9D7C-398B44B35411}"/>
              </a:ext>
            </a:extLst>
          </p:cNvPr>
          <p:cNvPicPr>
            <a:picLocks noChangeAspect="1"/>
          </p:cNvPicPr>
          <p:nvPr/>
        </p:nvPicPr>
        <p:blipFill>
          <a:blip r:embed="rId2"/>
          <a:stretch>
            <a:fillRect/>
          </a:stretch>
        </p:blipFill>
        <p:spPr>
          <a:xfrm rot="16200000">
            <a:off x="-3220046" y="3352275"/>
            <a:ext cx="6876000" cy="152384"/>
          </a:xfrm>
          <a:prstGeom prst="rect">
            <a:avLst/>
          </a:prstGeom>
        </p:spPr>
      </p:pic>
    </p:spTree>
    <p:extLst>
      <p:ext uri="{BB962C8B-B14F-4D97-AF65-F5344CB8AC3E}">
        <p14:creationId xmlns:p14="http://schemas.microsoft.com/office/powerpoint/2010/main" val="108294911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19B0366-B745-7E4D-A3D2-002BE73A3CB4}"/>
              </a:ext>
            </a:extLst>
          </p:cNvPr>
          <p:cNvSpPr>
            <a:spLocks noGrp="1"/>
          </p:cNvSpPr>
          <p:nvPr>
            <p:ph type="title"/>
          </p:nvPr>
        </p:nvSpPr>
        <p:spPr/>
        <p:txBody>
          <a:bodyPr/>
          <a:lstStyle/>
          <a:p>
            <a:r>
              <a:rPr lang="es-ES_tradnl" sz="4000" b="1" dirty="0">
                <a:solidFill>
                  <a:srgbClr val="002060"/>
                </a:solidFill>
                <a:latin typeface="Garamond" panose="02020404030301010803" pitchFamily="18" charset="0"/>
                <a:cs typeface="Arial" panose="020B0604020202020204" pitchFamily="34" charset="0"/>
              </a:rPr>
              <a:t>Unidad III:</a:t>
            </a:r>
            <a:r>
              <a:rPr lang="es-ES_tradnl" sz="3600" b="1" dirty="0">
                <a:solidFill>
                  <a:srgbClr val="002060"/>
                </a:solidFill>
                <a:latin typeface="Garamond" panose="02020404030301010803" pitchFamily="18" charset="0"/>
                <a:cs typeface="Arial" panose="020B0604020202020204" pitchFamily="34" charset="0"/>
              </a:rPr>
              <a:t> </a:t>
            </a:r>
            <a:r>
              <a:rPr lang="es-ES_tradnl" sz="4000" b="1" dirty="0">
                <a:solidFill>
                  <a:srgbClr val="002060"/>
                </a:solidFill>
                <a:latin typeface="Garamond" panose="02020404030301010803" pitchFamily="18" charset="0"/>
                <a:cs typeface="Arial" panose="020B0604020202020204" pitchFamily="34" charset="0"/>
              </a:rPr>
              <a:t>Colusión y Políticas Públicas</a:t>
            </a:r>
            <a:endParaRPr lang="es-ES_tradnl" b="1" dirty="0">
              <a:solidFill>
                <a:srgbClr val="002060"/>
              </a:solidFill>
              <a:latin typeface="Garamond" panose="02020404030301010803" pitchFamily="18" charset="0"/>
              <a:cs typeface="Arial" panose="020B0604020202020204" pitchFamily="34" charset="0"/>
            </a:endParaRPr>
          </a:p>
        </p:txBody>
      </p:sp>
      <p:sp>
        <p:nvSpPr>
          <p:cNvPr id="7" name="Marcador de contenido 2">
            <a:extLst>
              <a:ext uri="{FF2B5EF4-FFF2-40B4-BE49-F238E27FC236}">
                <a16:creationId xmlns:a16="http://schemas.microsoft.com/office/drawing/2014/main" id="{1914F4D6-41B2-8B5D-5D9C-9362BCD78456}"/>
              </a:ext>
            </a:extLst>
          </p:cNvPr>
          <p:cNvSpPr>
            <a:spLocks noGrp="1"/>
          </p:cNvSpPr>
          <p:nvPr>
            <p:ph idx="1"/>
          </p:nvPr>
        </p:nvSpPr>
        <p:spPr>
          <a:xfrm>
            <a:off x="838200" y="1825625"/>
            <a:ext cx="10515600" cy="4351338"/>
          </a:xfrm>
        </p:spPr>
        <p:txBody>
          <a:bodyPr>
            <a:normAutofit fontScale="92500" lnSpcReduction="10000"/>
          </a:bodyPr>
          <a:lstStyle/>
          <a:p>
            <a:pPr marL="0" indent="0" algn="just">
              <a:buNone/>
            </a:pPr>
            <a:r>
              <a:rPr lang="es-MX" sz="2400" dirty="0">
                <a:solidFill>
                  <a:srgbClr val="000000"/>
                </a:solidFill>
                <a:effectLst/>
                <a:latin typeface="Garamond" panose="02020404030301010803" pitchFamily="18" charset="0"/>
                <a:ea typeface="Calibri" panose="020F0502020204030204" pitchFamily="34" charset="0"/>
              </a:rPr>
              <a:t>En esta unidad aprenderemos a</a:t>
            </a:r>
            <a:r>
              <a:rPr lang="es-CL" sz="2400" b="1" dirty="0">
                <a:solidFill>
                  <a:srgbClr val="00B0F0"/>
                </a:solidFill>
                <a:effectLst/>
                <a:latin typeface="Garamond" panose="02020404030301010803" pitchFamily="18" charset="0"/>
                <a:ea typeface="Calibri" panose="020F0502020204030204" pitchFamily="34" charset="0"/>
                <a:cs typeface="Arial" panose="020B0604020202020204" pitchFamily="34" charset="0"/>
              </a:rPr>
              <a:t> </a:t>
            </a:r>
            <a:r>
              <a:rPr lang="es-CL" sz="2400" b="1" dirty="0">
                <a:solidFill>
                  <a:srgbClr val="00B0F0"/>
                </a:solidFill>
                <a:latin typeface="Garamond" panose="02020404030301010803" pitchFamily="18" charset="0"/>
                <a:cs typeface="Arial" panose="020B0604020202020204" pitchFamily="34" charset="0"/>
              </a:rPr>
              <a:t>analizar los efectos sociales de comportamientos empresariales no competitivos desde la regulación nacional vigente y la responsabilidad social en organizaciones de distinta naturaleza. </a:t>
            </a:r>
            <a:endParaRPr lang="es-MX" sz="2400" b="1" dirty="0">
              <a:solidFill>
                <a:srgbClr val="00B0F0"/>
              </a:solidFill>
              <a:latin typeface="Garamond" panose="02020404030301010803" pitchFamily="18" charset="0"/>
              <a:cs typeface="Arial" panose="020B0604020202020204" pitchFamily="34" charset="0"/>
            </a:endParaRPr>
          </a:p>
          <a:p>
            <a:pPr marL="0" indent="0" algn="just">
              <a:buNone/>
            </a:pPr>
            <a:r>
              <a:rPr lang="es-CL" sz="2400" dirty="0">
                <a:latin typeface="Garamond" panose="02020404030301010803" pitchFamily="18" charset="0"/>
                <a:cs typeface="Arial" panose="020B0604020202020204" pitchFamily="34" charset="0"/>
              </a:rPr>
              <a:t>Durante este periodo revisaremos: </a:t>
            </a:r>
          </a:p>
          <a:p>
            <a:pPr lvl="1" algn="just">
              <a:buClr>
                <a:srgbClr val="00B0F0"/>
              </a:buClr>
              <a:buSzPct val="90000"/>
              <a:buFont typeface="Wingdings" pitchFamily="2" charset="2"/>
              <a:buChar char="§"/>
            </a:pPr>
            <a:r>
              <a:rPr lang="es-ES_tradnl" dirty="0">
                <a:latin typeface="Garamond" panose="02020404030301010803" pitchFamily="18" charset="0"/>
                <a:cs typeface="Arial" panose="020B0604020202020204" pitchFamily="34" charset="0"/>
              </a:rPr>
              <a:t>Discriminación de Precios</a:t>
            </a:r>
          </a:p>
          <a:p>
            <a:pPr lvl="1" algn="just">
              <a:buClr>
                <a:srgbClr val="00B0F0"/>
              </a:buClr>
              <a:buSzPct val="90000"/>
              <a:buFont typeface="Wingdings" pitchFamily="2" charset="2"/>
              <a:buChar char="§"/>
            </a:pPr>
            <a:r>
              <a:rPr lang="es-ES_tradnl" dirty="0">
                <a:latin typeface="Garamond" panose="02020404030301010803" pitchFamily="18" charset="0"/>
                <a:cs typeface="Arial" panose="020B0604020202020204" pitchFamily="34" charset="0"/>
              </a:rPr>
              <a:t>Colusión</a:t>
            </a:r>
          </a:p>
          <a:p>
            <a:pPr lvl="1" algn="just">
              <a:buClr>
                <a:srgbClr val="00B0F0"/>
              </a:buClr>
              <a:buSzPct val="90000"/>
              <a:buFont typeface="Wingdings" pitchFamily="2" charset="2"/>
              <a:buChar char="§"/>
            </a:pPr>
            <a:r>
              <a:rPr lang="es-ES_tradnl" dirty="0">
                <a:latin typeface="Garamond" panose="02020404030301010803" pitchFamily="18" charset="0"/>
                <a:cs typeface="Arial" panose="020B0604020202020204" pitchFamily="34" charset="0"/>
              </a:rPr>
              <a:t>Institucionalidad</a:t>
            </a:r>
          </a:p>
          <a:p>
            <a:pPr marL="0" indent="0">
              <a:spcAft>
                <a:spcPts val="800"/>
              </a:spcAft>
              <a:buClr>
                <a:srgbClr val="0070C0"/>
              </a:buClr>
              <a:buSzPct val="90000"/>
              <a:buNone/>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pPr>
            <a:r>
              <a:rPr lang="es-CL" sz="2400" dirty="0">
                <a:solidFill>
                  <a:srgbClr val="000000"/>
                </a:solidFill>
                <a:effectLst/>
                <a:latin typeface="Garamond" panose="02020404030301010803" pitchFamily="18" charset="0"/>
                <a:ea typeface="Calibri" panose="020F0502020204030204" pitchFamily="34" charset="0"/>
                <a:cs typeface="Times New Roman" panose="02020603050405020304" pitchFamily="18" charset="0"/>
              </a:rPr>
              <a:t>Para esta unidad pueden reforzar los contenidos consultando los siguiente libros:</a:t>
            </a:r>
          </a:p>
          <a:p>
            <a:pPr lvl="1" algn="just">
              <a:spcAft>
                <a:spcPts val="800"/>
              </a:spcAft>
              <a:buClr>
                <a:srgbClr val="00B0F0"/>
              </a:buClr>
              <a:buSzPct val="90000"/>
              <a:buFont typeface="Wingdings" pitchFamily="2" charset="2"/>
              <a:buChar char="§"/>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pPr>
            <a:r>
              <a:rPr lang="es-CL" dirty="0">
                <a:latin typeface="Garamond" panose="02020404030301010803" pitchFamily="18" charset="0"/>
                <a:cs typeface="Arial" panose="020B0604020202020204" pitchFamily="34" charset="0"/>
              </a:rPr>
              <a:t>Gibbons, R. &amp; Roberts, J. (2013). </a:t>
            </a:r>
            <a:r>
              <a:rPr lang="en-US" dirty="0">
                <a:latin typeface="Garamond" panose="02020404030301010803" pitchFamily="18" charset="0"/>
                <a:cs typeface="Arial" panose="020B0604020202020204" pitchFamily="34" charset="0"/>
              </a:rPr>
              <a:t>Handbook of organizational economics. Princeton University Press. </a:t>
            </a:r>
            <a:r>
              <a:rPr lang="es-CL" b="1" dirty="0">
                <a:latin typeface="Garamond" panose="02020404030301010803" pitchFamily="18" charset="0"/>
                <a:cs typeface="Arial" panose="020B0604020202020204" pitchFamily="34" charset="0"/>
              </a:rPr>
              <a:t>Capítulo Nº21 al Nº24</a:t>
            </a:r>
          </a:p>
          <a:p>
            <a:pPr lvl="1" algn="just">
              <a:spcAft>
                <a:spcPts val="800"/>
              </a:spcAft>
              <a:buClr>
                <a:srgbClr val="00B0F0"/>
              </a:buClr>
              <a:buSzPct val="90000"/>
              <a:buFont typeface="Wingdings" pitchFamily="2" charset="2"/>
              <a:buChar char="§"/>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pPr>
            <a:r>
              <a:rPr lang="es-ES_tradnl" dirty="0" err="1">
                <a:latin typeface="Garamond" panose="02020404030301010803" pitchFamily="18" charset="0"/>
                <a:cs typeface="Arial" panose="020B0604020202020204" pitchFamily="34" charset="0"/>
              </a:rPr>
              <a:t>Tarzijan</a:t>
            </a:r>
            <a:r>
              <a:rPr lang="es-ES_tradnl" dirty="0">
                <a:latin typeface="Garamond" panose="02020404030301010803" pitchFamily="18" charset="0"/>
                <a:cs typeface="Arial" panose="020B0604020202020204" pitchFamily="34" charset="0"/>
              </a:rPr>
              <a:t>, J., Paredes, R. (2012). Organización Industrial para la estrategia empresarial, 3d. Pearson Educción de Chile.</a:t>
            </a:r>
            <a:endParaRPr lang="es-CL" b="1" dirty="0">
              <a:latin typeface="Garamond" panose="02020404030301010803" pitchFamily="18" charset="0"/>
              <a:cs typeface="Arial" panose="020B0604020202020204" pitchFamily="34" charset="0"/>
            </a:endParaRPr>
          </a:p>
        </p:txBody>
      </p:sp>
      <p:pic>
        <p:nvPicPr>
          <p:cNvPr id="5" name="Imagen 4">
            <a:extLst>
              <a:ext uri="{FF2B5EF4-FFF2-40B4-BE49-F238E27FC236}">
                <a16:creationId xmlns:a16="http://schemas.microsoft.com/office/drawing/2014/main" id="{97E4B8DD-3EAB-5B11-9A07-CCECAB31322A}"/>
              </a:ext>
            </a:extLst>
          </p:cNvPr>
          <p:cNvPicPr>
            <a:picLocks noChangeAspect="1"/>
          </p:cNvPicPr>
          <p:nvPr/>
        </p:nvPicPr>
        <p:blipFill>
          <a:blip r:embed="rId3"/>
          <a:stretch>
            <a:fillRect/>
          </a:stretch>
        </p:blipFill>
        <p:spPr>
          <a:xfrm rot="5400000">
            <a:off x="-3372431" y="3349108"/>
            <a:ext cx="6876000" cy="152385"/>
          </a:xfrm>
          <a:prstGeom prst="rect">
            <a:avLst/>
          </a:prstGeom>
        </p:spPr>
      </p:pic>
      <p:pic>
        <p:nvPicPr>
          <p:cNvPr id="6" name="Imagen 5">
            <a:extLst>
              <a:ext uri="{FF2B5EF4-FFF2-40B4-BE49-F238E27FC236}">
                <a16:creationId xmlns:a16="http://schemas.microsoft.com/office/drawing/2014/main" id="{5EDFBD8E-C59E-D0BF-8B70-83E213C8D72F}"/>
              </a:ext>
            </a:extLst>
          </p:cNvPr>
          <p:cNvPicPr>
            <a:picLocks noChangeAspect="1"/>
          </p:cNvPicPr>
          <p:nvPr/>
        </p:nvPicPr>
        <p:blipFill>
          <a:blip r:embed="rId3"/>
          <a:stretch>
            <a:fillRect/>
          </a:stretch>
        </p:blipFill>
        <p:spPr>
          <a:xfrm rot="16200000">
            <a:off x="-3220046" y="3352275"/>
            <a:ext cx="6876000" cy="152384"/>
          </a:xfrm>
          <a:prstGeom prst="rect">
            <a:avLst/>
          </a:prstGeom>
        </p:spPr>
      </p:pic>
    </p:spTree>
    <p:extLst>
      <p:ext uri="{BB962C8B-B14F-4D97-AF65-F5344CB8AC3E}">
        <p14:creationId xmlns:p14="http://schemas.microsoft.com/office/powerpoint/2010/main" val="218057886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Marcador de contenido 2">
            <a:extLst>
              <a:ext uri="{FF2B5EF4-FFF2-40B4-BE49-F238E27FC236}">
                <a16:creationId xmlns:a16="http://schemas.microsoft.com/office/drawing/2014/main" id="{01619F3C-05A7-C2B2-E01C-7EB74CF94FD7}"/>
              </a:ext>
            </a:extLst>
          </p:cNvPr>
          <p:cNvSpPr>
            <a:spLocks noGrp="1"/>
          </p:cNvSpPr>
          <p:nvPr>
            <p:ph idx="1"/>
          </p:nvPr>
        </p:nvSpPr>
        <p:spPr>
          <a:xfrm>
            <a:off x="838200" y="1825625"/>
            <a:ext cx="4514335" cy="4351338"/>
          </a:xfrm>
        </p:spPr>
        <p:txBody>
          <a:bodyPr>
            <a:normAutofit fontScale="92500" lnSpcReduction="10000"/>
          </a:bodyPr>
          <a:lstStyle/>
          <a:p>
            <a:pPr marL="0" indent="0" algn="just">
              <a:buNone/>
            </a:pPr>
            <a:r>
              <a:rPr lang="es-ES_tradnl" altLang="es-CL" sz="2400" dirty="0">
                <a:latin typeface="Garamond" panose="02020404030301010803" pitchFamily="18" charset="0"/>
              </a:rPr>
              <a:t>La discriminación de precios de segundo grado es la fijación de los precios  de acuerdo a la cantidad consumida o por bloques.</a:t>
            </a:r>
          </a:p>
          <a:p>
            <a:pPr marL="0" indent="0" algn="just">
              <a:buNone/>
            </a:pPr>
            <a:r>
              <a:rPr lang="es-ES_tradnl" altLang="es-CL" sz="2400" dirty="0">
                <a:latin typeface="Garamond" panose="02020404030301010803" pitchFamily="18" charset="0"/>
              </a:rPr>
              <a:t>Existirá una tabla de precios en la que el precio por unidad declina con la cantidad comprada por un cliente determinado, sin embargo dicha tabla se aplica a todos los clientes de la misma manera.</a:t>
            </a:r>
          </a:p>
          <a:p>
            <a:pPr marL="0" indent="0" algn="just">
              <a:buNone/>
            </a:pPr>
            <a:r>
              <a:rPr lang="es-ES_tradnl" altLang="es-CL" sz="2400" dirty="0">
                <a:latin typeface="Garamond" panose="02020404030301010803" pitchFamily="18" charset="0"/>
              </a:rPr>
              <a:t>Elimina la restricción de información presente en la discriminación de precios de primer grado.</a:t>
            </a:r>
          </a:p>
          <a:p>
            <a:pPr marL="0" indent="0" algn="just">
              <a:buNone/>
            </a:pPr>
            <a:r>
              <a:rPr lang="es-ES_tradnl" altLang="es-CL" sz="2400" dirty="0">
                <a:latin typeface="Garamond" panose="02020404030301010803" pitchFamily="18" charset="0"/>
              </a:rPr>
              <a:t>Ejemplo: Empresas Eléctricas</a:t>
            </a:r>
          </a:p>
          <a:p>
            <a:pPr marL="0" indent="0" algn="just" eaLnBrk="1" hangingPunct="1">
              <a:buNone/>
            </a:pPr>
            <a:endParaRPr lang="es-ES_tradnl" altLang="es-CL" sz="2400" dirty="0">
              <a:latin typeface="Garamond" panose="02020404030301010803" pitchFamily="18" charset="0"/>
            </a:endParaRPr>
          </a:p>
        </p:txBody>
      </p:sp>
      <p:sp>
        <p:nvSpPr>
          <p:cNvPr id="2" name="Título 1">
            <a:extLst>
              <a:ext uri="{FF2B5EF4-FFF2-40B4-BE49-F238E27FC236}">
                <a16:creationId xmlns:a16="http://schemas.microsoft.com/office/drawing/2014/main" id="{E19B0366-B745-7E4D-A3D2-002BE73A3CB4}"/>
              </a:ext>
            </a:extLst>
          </p:cNvPr>
          <p:cNvSpPr>
            <a:spLocks noGrp="1"/>
          </p:cNvSpPr>
          <p:nvPr>
            <p:ph type="title"/>
          </p:nvPr>
        </p:nvSpPr>
        <p:spPr/>
        <p:txBody>
          <a:bodyPr>
            <a:normAutofit/>
          </a:bodyPr>
          <a:lstStyle/>
          <a:p>
            <a:r>
              <a:rPr lang="es-ES_tradnl" sz="3600" b="1" dirty="0">
                <a:solidFill>
                  <a:srgbClr val="002060"/>
                </a:solidFill>
                <a:latin typeface="Garamond" panose="02020404030301010803" pitchFamily="18" charset="0"/>
                <a:cs typeface="Arial" panose="020B0604020202020204" pitchFamily="34" charset="0"/>
              </a:rPr>
              <a:t>Discriminación de Segundo Grado</a:t>
            </a:r>
          </a:p>
        </p:txBody>
      </p:sp>
      <p:sp>
        <p:nvSpPr>
          <p:cNvPr id="40" name="Freeform 28">
            <a:extLst>
              <a:ext uri="{FF2B5EF4-FFF2-40B4-BE49-F238E27FC236}">
                <a16:creationId xmlns:a16="http://schemas.microsoft.com/office/drawing/2014/main" id="{87CE5497-B282-355C-59DF-79048F97F755}"/>
              </a:ext>
            </a:extLst>
          </p:cNvPr>
          <p:cNvSpPr>
            <a:spLocks/>
          </p:cNvSpPr>
          <p:nvPr/>
        </p:nvSpPr>
        <p:spPr bwMode="auto">
          <a:xfrm>
            <a:off x="7638539" y="3851320"/>
            <a:ext cx="546100" cy="990600"/>
          </a:xfrm>
          <a:custGeom>
            <a:avLst/>
            <a:gdLst>
              <a:gd name="T0" fmla="*/ 0 w 344"/>
              <a:gd name="T1" fmla="*/ 2147483647 h 624"/>
              <a:gd name="T2" fmla="*/ 2147483647 w 344"/>
              <a:gd name="T3" fmla="*/ 2147483647 h 624"/>
              <a:gd name="T4" fmla="*/ 2147483647 w 344"/>
              <a:gd name="T5" fmla="*/ 0 h 624"/>
              <a:gd name="T6" fmla="*/ 0 w 344"/>
              <a:gd name="T7" fmla="*/ 2147483647 h 624"/>
              <a:gd name="T8" fmla="*/ 0 w 344"/>
              <a:gd name="T9" fmla="*/ 2147483647 h 624"/>
              <a:gd name="T10" fmla="*/ 0 60000 65536"/>
              <a:gd name="T11" fmla="*/ 0 60000 65536"/>
              <a:gd name="T12" fmla="*/ 0 60000 65536"/>
              <a:gd name="T13" fmla="*/ 0 60000 65536"/>
              <a:gd name="T14" fmla="*/ 0 60000 65536"/>
              <a:gd name="T15" fmla="*/ 0 w 344"/>
              <a:gd name="T16" fmla="*/ 0 h 624"/>
              <a:gd name="T17" fmla="*/ 344 w 344"/>
              <a:gd name="T18" fmla="*/ 624 h 624"/>
            </a:gdLst>
            <a:ahLst/>
            <a:cxnLst>
              <a:cxn ang="T10">
                <a:pos x="T0" y="T1"/>
              </a:cxn>
              <a:cxn ang="T11">
                <a:pos x="T2" y="T3"/>
              </a:cxn>
              <a:cxn ang="T12">
                <a:pos x="T4" y="T5"/>
              </a:cxn>
              <a:cxn ang="T13">
                <a:pos x="T6" y="T7"/>
              </a:cxn>
              <a:cxn ang="T14">
                <a:pos x="T8" y="T9"/>
              </a:cxn>
            </a:cxnLst>
            <a:rect l="T15" t="T16" r="T17" b="T18"/>
            <a:pathLst>
              <a:path w="344" h="624">
                <a:moveTo>
                  <a:pt x="0" y="624"/>
                </a:moveTo>
                <a:lnTo>
                  <a:pt x="344" y="264"/>
                </a:lnTo>
                <a:lnTo>
                  <a:pt x="336" y="0"/>
                </a:lnTo>
                <a:lnTo>
                  <a:pt x="0" y="12"/>
                </a:lnTo>
                <a:lnTo>
                  <a:pt x="0" y="624"/>
                </a:lnTo>
                <a:close/>
              </a:path>
            </a:pathLst>
          </a:custGeom>
          <a:solidFill>
            <a:srgbClr val="43875A"/>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s-CL">
              <a:latin typeface="Garamond" panose="02020404030301010803" pitchFamily="18" charset="0"/>
            </a:endParaRPr>
          </a:p>
        </p:txBody>
      </p:sp>
      <p:sp>
        <p:nvSpPr>
          <p:cNvPr id="41" name="Freeform 27">
            <a:extLst>
              <a:ext uri="{FF2B5EF4-FFF2-40B4-BE49-F238E27FC236}">
                <a16:creationId xmlns:a16="http://schemas.microsoft.com/office/drawing/2014/main" id="{89412858-26B8-EA84-4442-4B46E27C536D}"/>
              </a:ext>
            </a:extLst>
          </p:cNvPr>
          <p:cNvSpPr>
            <a:spLocks/>
          </p:cNvSpPr>
          <p:nvPr/>
        </p:nvSpPr>
        <p:spPr bwMode="auto">
          <a:xfrm>
            <a:off x="7028939" y="3333795"/>
            <a:ext cx="615950" cy="2101850"/>
          </a:xfrm>
          <a:custGeom>
            <a:avLst/>
            <a:gdLst>
              <a:gd name="T0" fmla="*/ 0 w 388"/>
              <a:gd name="T1" fmla="*/ 2147483647 h 1324"/>
              <a:gd name="T2" fmla="*/ 2147483647 w 388"/>
              <a:gd name="T3" fmla="*/ 2147483647 h 1324"/>
              <a:gd name="T4" fmla="*/ 2147483647 w 388"/>
              <a:gd name="T5" fmla="*/ 0 h 1324"/>
              <a:gd name="T6" fmla="*/ 0 w 388"/>
              <a:gd name="T7" fmla="*/ 0 h 1324"/>
              <a:gd name="T8" fmla="*/ 0 w 388"/>
              <a:gd name="T9" fmla="*/ 2147483647 h 1324"/>
              <a:gd name="T10" fmla="*/ 0 60000 65536"/>
              <a:gd name="T11" fmla="*/ 0 60000 65536"/>
              <a:gd name="T12" fmla="*/ 0 60000 65536"/>
              <a:gd name="T13" fmla="*/ 0 60000 65536"/>
              <a:gd name="T14" fmla="*/ 0 60000 65536"/>
              <a:gd name="T15" fmla="*/ 0 w 388"/>
              <a:gd name="T16" fmla="*/ 0 h 1324"/>
              <a:gd name="T17" fmla="*/ 388 w 388"/>
              <a:gd name="T18" fmla="*/ 1324 h 1324"/>
            </a:gdLst>
            <a:ahLst/>
            <a:cxnLst>
              <a:cxn ang="T10">
                <a:pos x="T0" y="T1"/>
              </a:cxn>
              <a:cxn ang="T11">
                <a:pos x="T2" y="T3"/>
              </a:cxn>
              <a:cxn ang="T12">
                <a:pos x="T4" y="T5"/>
              </a:cxn>
              <a:cxn ang="T13">
                <a:pos x="T6" y="T7"/>
              </a:cxn>
              <a:cxn ang="T14">
                <a:pos x="T8" y="T9"/>
              </a:cxn>
            </a:cxnLst>
            <a:rect l="T15" t="T16" r="T17" b="T18"/>
            <a:pathLst>
              <a:path w="388" h="1324">
                <a:moveTo>
                  <a:pt x="0" y="1324"/>
                </a:moveTo>
                <a:lnTo>
                  <a:pt x="388" y="933"/>
                </a:lnTo>
                <a:lnTo>
                  <a:pt x="388" y="0"/>
                </a:lnTo>
                <a:lnTo>
                  <a:pt x="0" y="0"/>
                </a:lnTo>
                <a:lnTo>
                  <a:pt x="0" y="1324"/>
                </a:lnTo>
                <a:close/>
              </a:path>
            </a:pathLst>
          </a:custGeom>
          <a:solidFill>
            <a:srgbClr val="43875A"/>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s-CL">
              <a:latin typeface="Garamond" panose="02020404030301010803" pitchFamily="18" charset="0"/>
            </a:endParaRPr>
          </a:p>
        </p:txBody>
      </p:sp>
      <p:sp>
        <p:nvSpPr>
          <p:cNvPr id="42" name="Line 5">
            <a:extLst>
              <a:ext uri="{FF2B5EF4-FFF2-40B4-BE49-F238E27FC236}">
                <a16:creationId xmlns:a16="http://schemas.microsoft.com/office/drawing/2014/main" id="{4A4E8475-9B5F-A5E2-A35D-27B5CD36B72D}"/>
              </a:ext>
            </a:extLst>
          </p:cNvPr>
          <p:cNvSpPr>
            <a:spLocks noChangeShapeType="1"/>
          </p:cNvSpPr>
          <p:nvPr/>
        </p:nvSpPr>
        <p:spPr bwMode="auto">
          <a:xfrm>
            <a:off x="7028939" y="2174920"/>
            <a:ext cx="0" cy="3657600"/>
          </a:xfrm>
          <a:prstGeom prst="line">
            <a:avLst/>
          </a:prstGeom>
          <a:noFill/>
          <a:ln w="9525">
            <a:solidFill>
              <a:schemeClr val="tx1"/>
            </a:solidFill>
            <a:round/>
            <a:headEnd type="triangle" w="med" len="med"/>
            <a:tailEnd/>
          </a:ln>
          <a:extLst>
            <a:ext uri="{909E8E84-426E-40DD-AFC4-6F175D3DCCD1}">
              <a14:hiddenFill xmlns:a14="http://schemas.microsoft.com/office/drawing/2010/main">
                <a:noFill/>
              </a14:hiddenFill>
            </a:ext>
          </a:extLst>
        </p:spPr>
        <p:txBody>
          <a:bodyPr wrap="none" anchor="ctr"/>
          <a:lstStyle/>
          <a:p>
            <a:endParaRPr lang="es-CL">
              <a:latin typeface="Garamond" panose="02020404030301010803" pitchFamily="18" charset="0"/>
            </a:endParaRPr>
          </a:p>
        </p:txBody>
      </p:sp>
      <p:sp>
        <p:nvSpPr>
          <p:cNvPr id="43" name="Line 6">
            <a:extLst>
              <a:ext uri="{FF2B5EF4-FFF2-40B4-BE49-F238E27FC236}">
                <a16:creationId xmlns:a16="http://schemas.microsoft.com/office/drawing/2014/main" id="{8FC04FB6-4F1E-3CE6-168D-13522CAE3311}"/>
              </a:ext>
            </a:extLst>
          </p:cNvPr>
          <p:cNvSpPr>
            <a:spLocks noChangeShapeType="1"/>
          </p:cNvSpPr>
          <p:nvPr/>
        </p:nvSpPr>
        <p:spPr bwMode="auto">
          <a:xfrm flipV="1">
            <a:off x="7028939" y="5832520"/>
            <a:ext cx="3657600"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s-CL">
              <a:latin typeface="Garamond" panose="02020404030301010803" pitchFamily="18" charset="0"/>
            </a:endParaRPr>
          </a:p>
        </p:txBody>
      </p:sp>
      <p:sp>
        <p:nvSpPr>
          <p:cNvPr id="44" name="Line 7">
            <a:extLst>
              <a:ext uri="{FF2B5EF4-FFF2-40B4-BE49-F238E27FC236}">
                <a16:creationId xmlns:a16="http://schemas.microsoft.com/office/drawing/2014/main" id="{A95E0964-A4F8-DD04-27E3-9A70620EC299}"/>
              </a:ext>
            </a:extLst>
          </p:cNvPr>
          <p:cNvSpPr>
            <a:spLocks noChangeShapeType="1"/>
          </p:cNvSpPr>
          <p:nvPr/>
        </p:nvSpPr>
        <p:spPr bwMode="auto">
          <a:xfrm flipV="1">
            <a:off x="7028939" y="2860720"/>
            <a:ext cx="2590800" cy="2590800"/>
          </a:xfrm>
          <a:prstGeom prst="line">
            <a:avLst/>
          </a:prstGeom>
          <a:noFill/>
          <a:ln w="28575">
            <a:solidFill>
              <a:srgbClr val="FF0000"/>
            </a:solidFill>
            <a:round/>
            <a:headEnd/>
            <a:tailEnd/>
          </a:ln>
          <a:extLst>
            <a:ext uri="{909E8E84-426E-40DD-AFC4-6F175D3DCCD1}">
              <a14:hiddenFill xmlns:a14="http://schemas.microsoft.com/office/drawing/2010/main">
                <a:noFill/>
              </a14:hiddenFill>
            </a:ext>
          </a:extLst>
        </p:spPr>
        <p:txBody>
          <a:bodyPr wrap="none" anchor="ctr"/>
          <a:lstStyle/>
          <a:p>
            <a:endParaRPr lang="es-CL">
              <a:latin typeface="Garamond" panose="02020404030301010803" pitchFamily="18" charset="0"/>
            </a:endParaRPr>
          </a:p>
        </p:txBody>
      </p:sp>
      <p:sp>
        <p:nvSpPr>
          <p:cNvPr id="45" name="Line 8">
            <a:extLst>
              <a:ext uri="{FF2B5EF4-FFF2-40B4-BE49-F238E27FC236}">
                <a16:creationId xmlns:a16="http://schemas.microsoft.com/office/drawing/2014/main" id="{E10A23AB-188F-1165-5E8F-176B36B69DF5}"/>
              </a:ext>
            </a:extLst>
          </p:cNvPr>
          <p:cNvSpPr>
            <a:spLocks noChangeShapeType="1"/>
          </p:cNvSpPr>
          <p:nvPr/>
        </p:nvSpPr>
        <p:spPr bwMode="auto">
          <a:xfrm>
            <a:off x="7028939" y="2708320"/>
            <a:ext cx="3124200" cy="312420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s-CL">
              <a:latin typeface="Garamond" panose="02020404030301010803" pitchFamily="18" charset="0"/>
            </a:endParaRPr>
          </a:p>
        </p:txBody>
      </p:sp>
      <p:sp>
        <p:nvSpPr>
          <p:cNvPr id="46" name="Line 9">
            <a:extLst>
              <a:ext uri="{FF2B5EF4-FFF2-40B4-BE49-F238E27FC236}">
                <a16:creationId xmlns:a16="http://schemas.microsoft.com/office/drawing/2014/main" id="{ED915E54-B528-1F30-B03C-80D622E0EF0A}"/>
              </a:ext>
            </a:extLst>
          </p:cNvPr>
          <p:cNvSpPr>
            <a:spLocks noChangeShapeType="1"/>
          </p:cNvSpPr>
          <p:nvPr/>
        </p:nvSpPr>
        <p:spPr bwMode="auto">
          <a:xfrm>
            <a:off x="7028939" y="3851320"/>
            <a:ext cx="1143000" cy="0"/>
          </a:xfrm>
          <a:prstGeom prst="line">
            <a:avLst/>
          </a:prstGeom>
          <a:noFill/>
          <a:ln w="19050">
            <a:solidFill>
              <a:schemeClr val="tx1"/>
            </a:solidFill>
            <a:prstDash val="dash"/>
            <a:round/>
            <a:headEnd type="oval" w="med" len="med"/>
            <a:tailEnd type="oval" w="med" len="med"/>
          </a:ln>
          <a:extLst>
            <a:ext uri="{909E8E84-426E-40DD-AFC4-6F175D3DCCD1}">
              <a14:hiddenFill xmlns:a14="http://schemas.microsoft.com/office/drawing/2010/main">
                <a:noFill/>
              </a14:hiddenFill>
            </a:ext>
          </a:extLst>
        </p:spPr>
        <p:txBody>
          <a:bodyPr wrap="none" anchor="ctr"/>
          <a:lstStyle/>
          <a:p>
            <a:endParaRPr lang="es-CL">
              <a:latin typeface="Garamond" panose="02020404030301010803" pitchFamily="18" charset="0"/>
            </a:endParaRPr>
          </a:p>
        </p:txBody>
      </p:sp>
      <p:sp>
        <p:nvSpPr>
          <p:cNvPr id="47" name="Line 10">
            <a:extLst>
              <a:ext uri="{FF2B5EF4-FFF2-40B4-BE49-F238E27FC236}">
                <a16:creationId xmlns:a16="http://schemas.microsoft.com/office/drawing/2014/main" id="{3C65C9EB-2127-AF0F-E037-28814BF61C11}"/>
              </a:ext>
            </a:extLst>
          </p:cNvPr>
          <p:cNvSpPr>
            <a:spLocks noChangeShapeType="1"/>
          </p:cNvSpPr>
          <p:nvPr/>
        </p:nvSpPr>
        <p:spPr bwMode="auto">
          <a:xfrm>
            <a:off x="8171939" y="3851320"/>
            <a:ext cx="0" cy="1981200"/>
          </a:xfrm>
          <a:prstGeom prst="line">
            <a:avLst/>
          </a:prstGeom>
          <a:noFill/>
          <a:ln w="19050">
            <a:solidFill>
              <a:schemeClr val="tx1"/>
            </a:solidFill>
            <a:prstDash val="dash"/>
            <a:round/>
            <a:headEnd type="oval" w="med" len="med"/>
            <a:tailEnd type="oval" w="med" len="med"/>
          </a:ln>
          <a:extLst>
            <a:ext uri="{909E8E84-426E-40DD-AFC4-6F175D3DCCD1}">
              <a14:hiddenFill xmlns:a14="http://schemas.microsoft.com/office/drawing/2010/main">
                <a:noFill/>
              </a14:hiddenFill>
            </a:ext>
          </a:extLst>
        </p:spPr>
        <p:txBody>
          <a:bodyPr wrap="none" anchor="ctr"/>
          <a:lstStyle/>
          <a:p>
            <a:endParaRPr lang="es-CL">
              <a:latin typeface="Garamond" panose="02020404030301010803" pitchFamily="18" charset="0"/>
            </a:endParaRPr>
          </a:p>
        </p:txBody>
      </p:sp>
      <p:sp>
        <p:nvSpPr>
          <p:cNvPr id="48" name="Text Box 11">
            <a:extLst>
              <a:ext uri="{FF2B5EF4-FFF2-40B4-BE49-F238E27FC236}">
                <a16:creationId xmlns:a16="http://schemas.microsoft.com/office/drawing/2014/main" id="{71F3C6A0-5E58-28C7-3E01-FAA9DA1FC392}"/>
              </a:ext>
            </a:extLst>
          </p:cNvPr>
          <p:cNvSpPr txBox="1">
            <a:spLocks noChangeArrowheads="1"/>
          </p:cNvSpPr>
          <p:nvPr/>
        </p:nvSpPr>
        <p:spPr bwMode="auto">
          <a:xfrm>
            <a:off x="6571739" y="1870120"/>
            <a:ext cx="380999"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en-US" altLang="es-CL" sz="2000" dirty="0">
                <a:latin typeface="Garamond" panose="02020404030301010803" pitchFamily="18" charset="0"/>
              </a:rPr>
              <a:t>P</a:t>
            </a:r>
            <a:endParaRPr lang="en-US" altLang="es-CL" dirty="0">
              <a:latin typeface="Garamond" panose="02020404030301010803" pitchFamily="18" charset="0"/>
            </a:endParaRPr>
          </a:p>
        </p:txBody>
      </p:sp>
      <mc:AlternateContent xmlns:mc="http://schemas.openxmlformats.org/markup-compatibility/2006" xmlns:a14="http://schemas.microsoft.com/office/drawing/2010/main">
        <mc:Choice Requires="a14">
          <p:sp>
            <p:nvSpPr>
              <p:cNvPr id="49" name="Text Box 14">
                <a:extLst>
                  <a:ext uri="{FF2B5EF4-FFF2-40B4-BE49-F238E27FC236}">
                    <a16:creationId xmlns:a16="http://schemas.microsoft.com/office/drawing/2014/main" id="{605698B1-6799-E77F-7EC4-EE4A62D093AA}"/>
                  </a:ext>
                </a:extLst>
              </p:cNvPr>
              <p:cNvSpPr txBox="1">
                <a:spLocks noChangeArrowheads="1"/>
              </p:cNvSpPr>
              <p:nvPr/>
            </p:nvSpPr>
            <p:spPr bwMode="auto">
              <a:xfrm>
                <a:off x="9391139" y="2403520"/>
                <a:ext cx="762000" cy="391902"/>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50000"/>
                  </a:spcBef>
                </a:pPr>
                <a14:m>
                  <m:oMathPara xmlns:m="http://schemas.openxmlformats.org/officeDocument/2006/math">
                    <m:oMathParaPr>
                      <m:jc m:val="centerGroup"/>
                    </m:oMathParaPr>
                    <m:oMath xmlns:m="http://schemas.openxmlformats.org/officeDocument/2006/math">
                      <m:r>
                        <a:rPr lang="es-ES" altLang="es-CL" b="0" i="1" smtClean="0">
                          <a:solidFill>
                            <a:srgbClr val="FF0000"/>
                          </a:solidFill>
                          <a:latin typeface="Cambria Math" panose="02040503050406030204" pitchFamily="18" charset="0"/>
                        </a:rPr>
                        <m:t>𝐶</m:t>
                      </m:r>
                      <m:sSub>
                        <m:sSubPr>
                          <m:ctrlPr>
                            <a:rPr lang="es-ES" altLang="es-CL" b="0" i="1" smtClean="0">
                              <a:solidFill>
                                <a:srgbClr val="FF0000"/>
                              </a:solidFill>
                              <a:latin typeface="Cambria Math" panose="02040503050406030204" pitchFamily="18" charset="0"/>
                            </a:rPr>
                          </m:ctrlPr>
                        </m:sSubPr>
                        <m:e>
                          <m:r>
                            <a:rPr lang="es-ES" altLang="es-CL" b="0" i="1" smtClean="0">
                              <a:solidFill>
                                <a:srgbClr val="FF0000"/>
                              </a:solidFill>
                              <a:latin typeface="Cambria Math" panose="02040503050406030204" pitchFamily="18" charset="0"/>
                            </a:rPr>
                            <m:t>𝑚</m:t>
                          </m:r>
                        </m:e>
                        <m:sub>
                          <m:r>
                            <a:rPr lang="es-ES" altLang="es-CL" b="0" i="1" smtClean="0">
                              <a:solidFill>
                                <a:srgbClr val="FF0000"/>
                              </a:solidFill>
                              <a:latin typeface="Cambria Math" panose="02040503050406030204" pitchFamily="18" charset="0"/>
                            </a:rPr>
                            <m:t>𝑔</m:t>
                          </m:r>
                        </m:sub>
                      </m:sSub>
                    </m:oMath>
                  </m:oMathPara>
                </a14:m>
                <a:endParaRPr lang="en-US" altLang="es-CL" sz="1600" dirty="0">
                  <a:latin typeface="Garamond" panose="02020404030301010803" pitchFamily="18" charset="0"/>
                </a:endParaRPr>
              </a:p>
            </p:txBody>
          </p:sp>
        </mc:Choice>
        <mc:Fallback xmlns="">
          <p:sp>
            <p:nvSpPr>
              <p:cNvPr id="49" name="Text Box 14">
                <a:extLst>
                  <a:ext uri="{FF2B5EF4-FFF2-40B4-BE49-F238E27FC236}">
                    <a16:creationId xmlns:a16="http://schemas.microsoft.com/office/drawing/2014/main" id="{605698B1-6799-E77F-7EC4-EE4A62D093AA}"/>
                  </a:ext>
                </a:extLst>
              </p:cNvPr>
              <p:cNvSpPr txBox="1">
                <a:spLocks noRot="1" noChangeAspect="1" noMove="1" noResize="1" noEditPoints="1" noAdjustHandles="1" noChangeArrowheads="1" noChangeShapeType="1" noTextEdit="1"/>
              </p:cNvSpPr>
              <p:nvPr/>
            </p:nvSpPr>
            <p:spPr bwMode="auto">
              <a:xfrm>
                <a:off x="9391139" y="2403520"/>
                <a:ext cx="762000" cy="391902"/>
              </a:xfrm>
              <a:prstGeom prst="rect">
                <a:avLst/>
              </a:prstGeom>
              <a:blipFill>
                <a:blip r:embed="rId3"/>
                <a:stretch>
                  <a:fillRect b="-3125"/>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s-CL">
                    <a:noFill/>
                  </a:rPr>
                  <a:t> </a:t>
                </a:r>
              </a:p>
            </p:txBody>
          </p:sp>
        </mc:Fallback>
      </mc:AlternateContent>
      <p:sp>
        <p:nvSpPr>
          <p:cNvPr id="50" name="Text Box 15">
            <a:extLst>
              <a:ext uri="{FF2B5EF4-FFF2-40B4-BE49-F238E27FC236}">
                <a16:creationId xmlns:a16="http://schemas.microsoft.com/office/drawing/2014/main" id="{AA4DEE1C-163C-98FF-6D4B-C59C2E4DAF40}"/>
              </a:ext>
            </a:extLst>
          </p:cNvPr>
          <p:cNvSpPr txBox="1">
            <a:spLocks noChangeArrowheads="1"/>
          </p:cNvSpPr>
          <p:nvPr/>
        </p:nvSpPr>
        <p:spPr bwMode="auto">
          <a:xfrm>
            <a:off x="10076939" y="5375320"/>
            <a:ext cx="3810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en-US" altLang="es-CL" sz="2000" b="1" dirty="0">
                <a:latin typeface="Garamond" panose="02020404030301010803" pitchFamily="18" charset="0"/>
              </a:rPr>
              <a:t>D</a:t>
            </a:r>
            <a:endParaRPr lang="en-US" altLang="es-CL" dirty="0">
              <a:latin typeface="Garamond" panose="02020404030301010803" pitchFamily="18" charset="0"/>
            </a:endParaRPr>
          </a:p>
        </p:txBody>
      </p:sp>
      <p:sp>
        <p:nvSpPr>
          <p:cNvPr id="51" name="Text Box 16">
            <a:extLst>
              <a:ext uri="{FF2B5EF4-FFF2-40B4-BE49-F238E27FC236}">
                <a16:creationId xmlns:a16="http://schemas.microsoft.com/office/drawing/2014/main" id="{B2B5953F-1BAB-C1CE-9973-D63F09E96F81}"/>
              </a:ext>
            </a:extLst>
          </p:cNvPr>
          <p:cNvSpPr txBox="1">
            <a:spLocks noChangeArrowheads="1"/>
          </p:cNvSpPr>
          <p:nvPr/>
        </p:nvSpPr>
        <p:spPr bwMode="auto">
          <a:xfrm>
            <a:off x="6495539" y="3683045"/>
            <a:ext cx="6096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en-US" altLang="es-CL" sz="2000">
                <a:latin typeface="Garamond" panose="02020404030301010803" pitchFamily="18" charset="0"/>
              </a:rPr>
              <a:t>$5</a:t>
            </a:r>
            <a:endParaRPr lang="en-US" altLang="es-CL">
              <a:latin typeface="Garamond" panose="02020404030301010803" pitchFamily="18" charset="0"/>
            </a:endParaRPr>
          </a:p>
        </p:txBody>
      </p:sp>
      <p:sp>
        <p:nvSpPr>
          <p:cNvPr id="52" name="Text Box 17">
            <a:extLst>
              <a:ext uri="{FF2B5EF4-FFF2-40B4-BE49-F238E27FC236}">
                <a16:creationId xmlns:a16="http://schemas.microsoft.com/office/drawing/2014/main" id="{9C67CAA4-DEA1-5CDB-82B0-AC3783D17238}"/>
              </a:ext>
            </a:extLst>
          </p:cNvPr>
          <p:cNvSpPr txBox="1">
            <a:spLocks noChangeArrowheads="1"/>
          </p:cNvSpPr>
          <p:nvPr/>
        </p:nvSpPr>
        <p:spPr bwMode="auto">
          <a:xfrm>
            <a:off x="6419339" y="2479720"/>
            <a:ext cx="6096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en-US" altLang="es-CL" sz="2000">
                <a:latin typeface="Garamond" panose="02020404030301010803" pitchFamily="18" charset="0"/>
              </a:rPr>
              <a:t>$10</a:t>
            </a:r>
            <a:endParaRPr lang="en-US" altLang="es-CL">
              <a:latin typeface="Garamond" panose="02020404030301010803" pitchFamily="18" charset="0"/>
            </a:endParaRPr>
          </a:p>
        </p:txBody>
      </p:sp>
      <p:sp>
        <p:nvSpPr>
          <p:cNvPr id="53" name="Text Box 18">
            <a:extLst>
              <a:ext uri="{FF2B5EF4-FFF2-40B4-BE49-F238E27FC236}">
                <a16:creationId xmlns:a16="http://schemas.microsoft.com/office/drawing/2014/main" id="{830C3C5F-DAA2-BD77-9DD4-1332CD596330}"/>
              </a:ext>
            </a:extLst>
          </p:cNvPr>
          <p:cNvSpPr txBox="1">
            <a:spLocks noChangeArrowheads="1"/>
          </p:cNvSpPr>
          <p:nvPr/>
        </p:nvSpPr>
        <p:spPr bwMode="auto">
          <a:xfrm>
            <a:off x="8019539" y="5832520"/>
            <a:ext cx="4572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en-US" altLang="es-CL" sz="2000">
                <a:latin typeface="Garamond" panose="02020404030301010803" pitchFamily="18" charset="0"/>
              </a:rPr>
              <a:t>4</a:t>
            </a:r>
            <a:endParaRPr lang="en-US" altLang="es-CL">
              <a:latin typeface="Garamond" panose="02020404030301010803" pitchFamily="18" charset="0"/>
            </a:endParaRPr>
          </a:p>
        </p:txBody>
      </p:sp>
      <p:sp>
        <p:nvSpPr>
          <p:cNvPr id="54" name="Line 21">
            <a:extLst>
              <a:ext uri="{FF2B5EF4-FFF2-40B4-BE49-F238E27FC236}">
                <a16:creationId xmlns:a16="http://schemas.microsoft.com/office/drawing/2014/main" id="{9FD813ED-321F-6D8D-91BA-849082DB00DD}"/>
              </a:ext>
            </a:extLst>
          </p:cNvPr>
          <p:cNvSpPr>
            <a:spLocks noChangeShapeType="1"/>
          </p:cNvSpPr>
          <p:nvPr/>
        </p:nvSpPr>
        <p:spPr bwMode="auto">
          <a:xfrm>
            <a:off x="7028939" y="3317920"/>
            <a:ext cx="609600" cy="0"/>
          </a:xfrm>
          <a:prstGeom prst="line">
            <a:avLst/>
          </a:prstGeom>
          <a:noFill/>
          <a:ln w="19050">
            <a:solidFill>
              <a:schemeClr val="tx1"/>
            </a:solidFill>
            <a:prstDash val="dash"/>
            <a:round/>
            <a:headEnd type="oval" w="med" len="med"/>
            <a:tailEnd type="oval" w="med" len="med"/>
          </a:ln>
          <a:extLst>
            <a:ext uri="{909E8E84-426E-40DD-AFC4-6F175D3DCCD1}">
              <a14:hiddenFill xmlns:a14="http://schemas.microsoft.com/office/drawing/2010/main">
                <a:noFill/>
              </a14:hiddenFill>
            </a:ext>
          </a:extLst>
        </p:spPr>
        <p:txBody>
          <a:bodyPr wrap="none" anchor="ctr"/>
          <a:lstStyle/>
          <a:p>
            <a:endParaRPr lang="es-CL">
              <a:latin typeface="Garamond" panose="02020404030301010803" pitchFamily="18" charset="0"/>
            </a:endParaRPr>
          </a:p>
        </p:txBody>
      </p:sp>
      <p:sp>
        <p:nvSpPr>
          <p:cNvPr id="55" name="Line 22">
            <a:extLst>
              <a:ext uri="{FF2B5EF4-FFF2-40B4-BE49-F238E27FC236}">
                <a16:creationId xmlns:a16="http://schemas.microsoft.com/office/drawing/2014/main" id="{35AAE706-C6A7-9AFD-BEF7-164B126C1A97}"/>
              </a:ext>
            </a:extLst>
          </p:cNvPr>
          <p:cNvSpPr>
            <a:spLocks noChangeShapeType="1"/>
          </p:cNvSpPr>
          <p:nvPr/>
        </p:nvSpPr>
        <p:spPr bwMode="auto">
          <a:xfrm>
            <a:off x="7638539" y="3317920"/>
            <a:ext cx="0" cy="2514600"/>
          </a:xfrm>
          <a:prstGeom prst="line">
            <a:avLst/>
          </a:prstGeom>
          <a:noFill/>
          <a:ln w="19050">
            <a:solidFill>
              <a:schemeClr val="tx1"/>
            </a:solidFill>
            <a:prstDash val="dash"/>
            <a:round/>
            <a:headEnd type="oval" w="med" len="med"/>
            <a:tailEnd type="oval" w="med" len="med"/>
          </a:ln>
          <a:extLst>
            <a:ext uri="{909E8E84-426E-40DD-AFC4-6F175D3DCCD1}">
              <a14:hiddenFill xmlns:a14="http://schemas.microsoft.com/office/drawing/2010/main">
                <a:noFill/>
              </a14:hiddenFill>
            </a:ext>
          </a:extLst>
        </p:spPr>
        <p:txBody>
          <a:bodyPr wrap="none" anchor="ctr"/>
          <a:lstStyle/>
          <a:p>
            <a:endParaRPr lang="es-CL">
              <a:latin typeface="Garamond" panose="02020404030301010803" pitchFamily="18" charset="0"/>
            </a:endParaRPr>
          </a:p>
        </p:txBody>
      </p:sp>
      <p:sp>
        <p:nvSpPr>
          <p:cNvPr id="56" name="Text Box 23">
            <a:extLst>
              <a:ext uri="{FF2B5EF4-FFF2-40B4-BE49-F238E27FC236}">
                <a16:creationId xmlns:a16="http://schemas.microsoft.com/office/drawing/2014/main" id="{F146D7FA-077C-4495-F107-4D329458C6B7}"/>
              </a:ext>
            </a:extLst>
          </p:cNvPr>
          <p:cNvSpPr txBox="1">
            <a:spLocks noChangeArrowheads="1"/>
          </p:cNvSpPr>
          <p:nvPr/>
        </p:nvSpPr>
        <p:spPr bwMode="auto">
          <a:xfrm>
            <a:off x="6495539" y="3089320"/>
            <a:ext cx="6096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en-US" altLang="es-CL" sz="2000">
                <a:latin typeface="Garamond" panose="02020404030301010803" pitchFamily="18" charset="0"/>
              </a:rPr>
              <a:t>$8</a:t>
            </a:r>
          </a:p>
        </p:txBody>
      </p:sp>
      <p:sp>
        <p:nvSpPr>
          <p:cNvPr id="57" name="Text Box 24">
            <a:extLst>
              <a:ext uri="{FF2B5EF4-FFF2-40B4-BE49-F238E27FC236}">
                <a16:creationId xmlns:a16="http://schemas.microsoft.com/office/drawing/2014/main" id="{916899F3-9D48-9438-495F-01C713616AB8}"/>
              </a:ext>
            </a:extLst>
          </p:cNvPr>
          <p:cNvSpPr txBox="1">
            <a:spLocks noChangeArrowheads="1"/>
          </p:cNvSpPr>
          <p:nvPr/>
        </p:nvSpPr>
        <p:spPr bwMode="auto">
          <a:xfrm>
            <a:off x="7486139" y="5832520"/>
            <a:ext cx="5334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en-US" altLang="es-CL" sz="2000">
                <a:latin typeface="Garamond" panose="02020404030301010803" pitchFamily="18" charset="0"/>
              </a:rPr>
              <a:t>2</a:t>
            </a:r>
          </a:p>
        </p:txBody>
      </p:sp>
      <p:sp>
        <p:nvSpPr>
          <p:cNvPr id="58" name="Text Box 11">
            <a:extLst>
              <a:ext uri="{FF2B5EF4-FFF2-40B4-BE49-F238E27FC236}">
                <a16:creationId xmlns:a16="http://schemas.microsoft.com/office/drawing/2014/main" id="{E35EBE4F-2283-077B-0F60-208680962971}"/>
              </a:ext>
            </a:extLst>
          </p:cNvPr>
          <p:cNvSpPr txBox="1">
            <a:spLocks noChangeArrowheads="1"/>
          </p:cNvSpPr>
          <p:nvPr/>
        </p:nvSpPr>
        <p:spPr bwMode="auto">
          <a:xfrm>
            <a:off x="10260237" y="5798153"/>
            <a:ext cx="380999"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en-US" altLang="es-CL" sz="2000" dirty="0">
                <a:latin typeface="Garamond" panose="02020404030301010803" pitchFamily="18" charset="0"/>
              </a:rPr>
              <a:t>Q</a:t>
            </a:r>
            <a:endParaRPr lang="en-US" altLang="es-CL" dirty="0">
              <a:latin typeface="Garamond" panose="02020404030301010803" pitchFamily="18" charset="0"/>
            </a:endParaRPr>
          </a:p>
        </p:txBody>
      </p:sp>
      <p:pic>
        <p:nvPicPr>
          <p:cNvPr id="3" name="Imagen 2">
            <a:extLst>
              <a:ext uri="{FF2B5EF4-FFF2-40B4-BE49-F238E27FC236}">
                <a16:creationId xmlns:a16="http://schemas.microsoft.com/office/drawing/2014/main" id="{B6101F6E-7FB3-5F9F-2FB3-1587BADD2926}"/>
              </a:ext>
            </a:extLst>
          </p:cNvPr>
          <p:cNvPicPr>
            <a:picLocks noChangeAspect="1"/>
          </p:cNvPicPr>
          <p:nvPr/>
        </p:nvPicPr>
        <p:blipFill>
          <a:blip r:embed="rId4"/>
          <a:stretch>
            <a:fillRect/>
          </a:stretch>
        </p:blipFill>
        <p:spPr>
          <a:xfrm rot="5400000">
            <a:off x="-3372431" y="3349108"/>
            <a:ext cx="6876000" cy="152385"/>
          </a:xfrm>
          <a:prstGeom prst="rect">
            <a:avLst/>
          </a:prstGeom>
        </p:spPr>
      </p:pic>
      <p:pic>
        <p:nvPicPr>
          <p:cNvPr id="5" name="Imagen 4">
            <a:extLst>
              <a:ext uri="{FF2B5EF4-FFF2-40B4-BE49-F238E27FC236}">
                <a16:creationId xmlns:a16="http://schemas.microsoft.com/office/drawing/2014/main" id="{E4B89172-C8F0-8D65-58C9-8B645A5855C9}"/>
              </a:ext>
            </a:extLst>
          </p:cNvPr>
          <p:cNvPicPr>
            <a:picLocks noChangeAspect="1"/>
          </p:cNvPicPr>
          <p:nvPr/>
        </p:nvPicPr>
        <p:blipFill>
          <a:blip r:embed="rId4"/>
          <a:stretch>
            <a:fillRect/>
          </a:stretch>
        </p:blipFill>
        <p:spPr>
          <a:xfrm rot="16200000">
            <a:off x="-3220046" y="3352275"/>
            <a:ext cx="6876000" cy="152384"/>
          </a:xfrm>
          <a:prstGeom prst="rect">
            <a:avLst/>
          </a:prstGeom>
        </p:spPr>
      </p:pic>
    </p:spTree>
    <p:extLst>
      <p:ext uri="{BB962C8B-B14F-4D97-AF65-F5344CB8AC3E}">
        <p14:creationId xmlns:p14="http://schemas.microsoft.com/office/powerpoint/2010/main" val="15834839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41"/>
                                        </p:tgtEl>
                                        <p:attrNameLst>
                                          <p:attrName>style.visibility</p:attrName>
                                        </p:attrNameLst>
                                      </p:cBhvr>
                                      <p:to>
                                        <p:strVal val="visible"/>
                                      </p:to>
                                    </p:set>
                                    <p:anim calcmode="lin" valueType="num">
                                      <p:cBhvr additive="base">
                                        <p:cTn id="7" dur="500" fill="hold"/>
                                        <p:tgtEl>
                                          <p:spTgt spid="41"/>
                                        </p:tgtEl>
                                        <p:attrNameLst>
                                          <p:attrName>ppt_x</p:attrName>
                                        </p:attrNameLst>
                                      </p:cBhvr>
                                      <p:tavLst>
                                        <p:tav tm="0">
                                          <p:val>
                                            <p:strVal val="0-#ppt_w/2"/>
                                          </p:val>
                                        </p:tav>
                                        <p:tav tm="100000">
                                          <p:val>
                                            <p:strVal val="#ppt_x"/>
                                          </p:val>
                                        </p:tav>
                                      </p:tavLst>
                                    </p:anim>
                                    <p:anim calcmode="lin" valueType="num">
                                      <p:cBhvr additive="base">
                                        <p:cTn id="8" dur="500" fill="hold"/>
                                        <p:tgtEl>
                                          <p:spTgt spid="41"/>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nodeType="clickEffect">
                                  <p:stCondLst>
                                    <p:cond delay="0"/>
                                  </p:stCondLst>
                                  <p:childTnLst>
                                    <p:set>
                                      <p:cBhvr>
                                        <p:cTn id="12" dur="1" fill="hold">
                                          <p:stCondLst>
                                            <p:cond delay="0"/>
                                          </p:stCondLst>
                                        </p:cTn>
                                        <p:tgtEl>
                                          <p:spTgt spid="40"/>
                                        </p:tgtEl>
                                        <p:attrNameLst>
                                          <p:attrName>style.visibility</p:attrName>
                                        </p:attrNameLst>
                                      </p:cBhvr>
                                      <p:to>
                                        <p:strVal val="visible"/>
                                      </p:to>
                                    </p:set>
                                    <p:anim calcmode="lin" valueType="num">
                                      <p:cBhvr additive="base">
                                        <p:cTn id="13" dur="500" fill="hold"/>
                                        <p:tgtEl>
                                          <p:spTgt spid="40"/>
                                        </p:tgtEl>
                                        <p:attrNameLst>
                                          <p:attrName>ppt_x</p:attrName>
                                        </p:attrNameLst>
                                      </p:cBhvr>
                                      <p:tavLst>
                                        <p:tav tm="0">
                                          <p:val>
                                            <p:strVal val="0-#ppt_w/2"/>
                                          </p:val>
                                        </p:tav>
                                        <p:tav tm="100000">
                                          <p:val>
                                            <p:strVal val="#ppt_x"/>
                                          </p:val>
                                        </p:tav>
                                      </p:tavLst>
                                    </p:anim>
                                    <p:anim calcmode="lin" valueType="num">
                                      <p:cBhvr additive="base">
                                        <p:cTn id="14" dur="500" fill="hold"/>
                                        <p:tgtEl>
                                          <p:spTgt spid="4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19B0366-B745-7E4D-A3D2-002BE73A3CB4}"/>
              </a:ext>
            </a:extLst>
          </p:cNvPr>
          <p:cNvSpPr>
            <a:spLocks noGrp="1"/>
          </p:cNvSpPr>
          <p:nvPr>
            <p:ph type="title"/>
          </p:nvPr>
        </p:nvSpPr>
        <p:spPr/>
        <p:txBody>
          <a:bodyPr>
            <a:normAutofit/>
          </a:bodyPr>
          <a:lstStyle/>
          <a:p>
            <a:r>
              <a:rPr lang="es-ES_tradnl" sz="3600" b="1" dirty="0">
                <a:solidFill>
                  <a:srgbClr val="002060"/>
                </a:solidFill>
                <a:latin typeface="Garamond" panose="02020404030301010803" pitchFamily="18" charset="0"/>
                <a:cs typeface="Arial" panose="020B0604020202020204" pitchFamily="34" charset="0"/>
              </a:rPr>
              <a:t>Discriminación de Segundo Grado</a:t>
            </a:r>
          </a:p>
        </p:txBody>
      </p:sp>
      <p:sp>
        <p:nvSpPr>
          <p:cNvPr id="6" name="Rectangle 2">
            <a:extLst>
              <a:ext uri="{FF2B5EF4-FFF2-40B4-BE49-F238E27FC236}">
                <a16:creationId xmlns:a16="http://schemas.microsoft.com/office/drawing/2014/main" id="{4F0D754D-ED38-BFC7-A5D6-918110C8D822}"/>
              </a:ext>
            </a:extLst>
          </p:cNvPr>
          <p:cNvSpPr>
            <a:spLocks noChangeArrowheads="1"/>
          </p:cNvSpPr>
          <p:nvPr/>
        </p:nvSpPr>
        <p:spPr bwMode="auto">
          <a:xfrm>
            <a:off x="2269526" y="6248400"/>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s-CL" altLang="es-CL">
              <a:latin typeface="Garamond" panose="02020404030301010803" pitchFamily="18" charset="0"/>
            </a:endParaRPr>
          </a:p>
        </p:txBody>
      </p:sp>
      <p:sp>
        <p:nvSpPr>
          <p:cNvPr id="7" name="Rectangle 3">
            <a:extLst>
              <a:ext uri="{FF2B5EF4-FFF2-40B4-BE49-F238E27FC236}">
                <a16:creationId xmlns:a16="http://schemas.microsoft.com/office/drawing/2014/main" id="{3284D213-EFF9-76F9-8537-5699BC252CA2}"/>
              </a:ext>
            </a:extLst>
          </p:cNvPr>
          <p:cNvSpPr>
            <a:spLocks noChangeArrowheads="1"/>
          </p:cNvSpPr>
          <p:nvPr/>
        </p:nvSpPr>
        <p:spPr bwMode="auto">
          <a:xfrm>
            <a:off x="4784126" y="6248400"/>
            <a:ext cx="2895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s-CL" altLang="es-CL">
              <a:latin typeface="Garamond" panose="02020404030301010803" pitchFamily="18" charset="0"/>
            </a:endParaRPr>
          </a:p>
        </p:txBody>
      </p:sp>
      <p:sp>
        <p:nvSpPr>
          <p:cNvPr id="9" name="Rectangle 5">
            <a:extLst>
              <a:ext uri="{FF2B5EF4-FFF2-40B4-BE49-F238E27FC236}">
                <a16:creationId xmlns:a16="http://schemas.microsoft.com/office/drawing/2014/main" id="{309C1E0B-C724-11E2-9AC6-0E415647B42D}"/>
              </a:ext>
            </a:extLst>
          </p:cNvPr>
          <p:cNvSpPr>
            <a:spLocks noChangeArrowheads="1"/>
          </p:cNvSpPr>
          <p:nvPr/>
        </p:nvSpPr>
        <p:spPr bwMode="auto">
          <a:xfrm>
            <a:off x="4631726" y="6235700"/>
            <a:ext cx="2895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s-CL" altLang="es-CL">
              <a:latin typeface="Garamond" panose="02020404030301010803" pitchFamily="18" charset="0"/>
            </a:endParaRPr>
          </a:p>
        </p:txBody>
      </p:sp>
      <p:sp>
        <p:nvSpPr>
          <p:cNvPr id="11" name="Line 6">
            <a:extLst>
              <a:ext uri="{FF2B5EF4-FFF2-40B4-BE49-F238E27FC236}">
                <a16:creationId xmlns:a16="http://schemas.microsoft.com/office/drawing/2014/main" id="{75B4D7F4-6E8E-CE01-57A1-0534B692D017}"/>
              </a:ext>
            </a:extLst>
          </p:cNvPr>
          <p:cNvSpPr>
            <a:spLocks noChangeShapeType="1"/>
          </p:cNvSpPr>
          <p:nvPr/>
        </p:nvSpPr>
        <p:spPr bwMode="auto">
          <a:xfrm>
            <a:off x="3717326" y="1751013"/>
            <a:ext cx="0" cy="4265612"/>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s-CL">
              <a:latin typeface="Garamond" panose="02020404030301010803" pitchFamily="18" charset="0"/>
            </a:endParaRPr>
          </a:p>
        </p:txBody>
      </p:sp>
      <p:sp>
        <p:nvSpPr>
          <p:cNvPr id="12" name="Line 7">
            <a:extLst>
              <a:ext uri="{FF2B5EF4-FFF2-40B4-BE49-F238E27FC236}">
                <a16:creationId xmlns:a16="http://schemas.microsoft.com/office/drawing/2014/main" id="{3E80789B-3C55-2F42-AB91-A48213AFCA0C}"/>
              </a:ext>
            </a:extLst>
          </p:cNvPr>
          <p:cNvSpPr>
            <a:spLocks noChangeShapeType="1"/>
          </p:cNvSpPr>
          <p:nvPr/>
        </p:nvSpPr>
        <p:spPr bwMode="auto">
          <a:xfrm>
            <a:off x="3710976" y="6007100"/>
            <a:ext cx="5445125" cy="0"/>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s-CL">
              <a:latin typeface="Garamond" panose="02020404030301010803" pitchFamily="18" charset="0"/>
            </a:endParaRPr>
          </a:p>
        </p:txBody>
      </p:sp>
      <p:sp>
        <p:nvSpPr>
          <p:cNvPr id="13" name="Rectangle 8">
            <a:extLst>
              <a:ext uri="{FF2B5EF4-FFF2-40B4-BE49-F238E27FC236}">
                <a16:creationId xmlns:a16="http://schemas.microsoft.com/office/drawing/2014/main" id="{52CF8DA8-6F84-FD0A-545E-BCC85C703EB4}"/>
              </a:ext>
            </a:extLst>
          </p:cNvPr>
          <p:cNvSpPr>
            <a:spLocks noChangeArrowheads="1"/>
          </p:cNvSpPr>
          <p:nvPr/>
        </p:nvSpPr>
        <p:spPr bwMode="auto">
          <a:xfrm>
            <a:off x="8130576" y="6013450"/>
            <a:ext cx="1083631" cy="3667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s-CL" b="1">
                <a:latin typeface="Garamond" panose="02020404030301010803" pitchFamily="18" charset="0"/>
              </a:rPr>
              <a:t>Cantidad</a:t>
            </a:r>
          </a:p>
        </p:txBody>
      </p:sp>
      <p:sp>
        <p:nvSpPr>
          <p:cNvPr id="14" name="Rectangle 9">
            <a:extLst>
              <a:ext uri="{FF2B5EF4-FFF2-40B4-BE49-F238E27FC236}">
                <a16:creationId xmlns:a16="http://schemas.microsoft.com/office/drawing/2014/main" id="{F732FAFB-2060-5A4A-D325-4951EB4369C8}"/>
              </a:ext>
            </a:extLst>
          </p:cNvPr>
          <p:cNvSpPr>
            <a:spLocks noChangeArrowheads="1"/>
          </p:cNvSpPr>
          <p:nvPr/>
        </p:nvSpPr>
        <p:spPr bwMode="auto">
          <a:xfrm>
            <a:off x="3102964" y="1671638"/>
            <a:ext cx="602730" cy="3667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s-CL" b="1">
                <a:latin typeface="Garamond" panose="02020404030301010803" pitchFamily="18" charset="0"/>
              </a:rPr>
              <a:t>$/Q</a:t>
            </a:r>
          </a:p>
        </p:txBody>
      </p:sp>
      <p:grpSp>
        <p:nvGrpSpPr>
          <p:cNvPr id="15" name="Group 49">
            <a:extLst>
              <a:ext uri="{FF2B5EF4-FFF2-40B4-BE49-F238E27FC236}">
                <a16:creationId xmlns:a16="http://schemas.microsoft.com/office/drawing/2014/main" id="{902911BB-9DAF-6D82-C36F-066811BEBC1D}"/>
              </a:ext>
            </a:extLst>
          </p:cNvPr>
          <p:cNvGrpSpPr>
            <a:grpSpLocks/>
          </p:cNvGrpSpPr>
          <p:nvPr/>
        </p:nvGrpSpPr>
        <p:grpSpPr bwMode="auto">
          <a:xfrm>
            <a:off x="4353914" y="1931988"/>
            <a:ext cx="4675188" cy="3916362"/>
            <a:chOff x="1793" y="1217"/>
            <a:chExt cx="2945" cy="2467"/>
          </a:xfrm>
        </p:grpSpPr>
        <p:sp>
          <p:nvSpPr>
            <p:cNvPr id="16" name="Line 10">
              <a:extLst>
                <a:ext uri="{FF2B5EF4-FFF2-40B4-BE49-F238E27FC236}">
                  <a16:creationId xmlns:a16="http://schemas.microsoft.com/office/drawing/2014/main" id="{A72FB4B7-EEDE-ED51-BF66-B1783FB3A703}"/>
                </a:ext>
              </a:extLst>
            </p:cNvPr>
            <p:cNvSpPr>
              <a:spLocks noChangeShapeType="1"/>
            </p:cNvSpPr>
            <p:nvPr/>
          </p:nvSpPr>
          <p:spPr bwMode="auto">
            <a:xfrm>
              <a:off x="1985" y="1217"/>
              <a:ext cx="2511" cy="2031"/>
            </a:xfrm>
            <a:prstGeom prst="line">
              <a:avLst/>
            </a:prstGeom>
            <a:noFill/>
            <a:ln w="50800">
              <a:solidFill>
                <a:srgbClr val="99CCFF"/>
              </a:solidFill>
              <a:round/>
              <a:headEnd/>
              <a:tailEnd/>
            </a:ln>
            <a:extLst>
              <a:ext uri="{909E8E84-426E-40DD-AFC4-6F175D3DCCD1}">
                <a14:hiddenFill xmlns:a14="http://schemas.microsoft.com/office/drawing/2010/main">
                  <a:noFill/>
                </a14:hiddenFill>
              </a:ext>
            </a:extLst>
          </p:spPr>
          <p:txBody>
            <a:bodyPr wrap="none" anchor="ctr"/>
            <a:lstStyle/>
            <a:p>
              <a:endParaRPr lang="es-CL">
                <a:latin typeface="Garamond" panose="02020404030301010803" pitchFamily="18" charset="0"/>
              </a:endParaRPr>
            </a:p>
          </p:txBody>
        </p:sp>
        <p:sp>
          <p:nvSpPr>
            <p:cNvPr id="17" name="Line 11">
              <a:extLst>
                <a:ext uri="{FF2B5EF4-FFF2-40B4-BE49-F238E27FC236}">
                  <a16:creationId xmlns:a16="http://schemas.microsoft.com/office/drawing/2014/main" id="{B3B2A880-2A95-98D2-46EA-77B60675400E}"/>
                </a:ext>
              </a:extLst>
            </p:cNvPr>
            <p:cNvSpPr>
              <a:spLocks noChangeShapeType="1"/>
            </p:cNvSpPr>
            <p:nvPr/>
          </p:nvSpPr>
          <p:spPr bwMode="auto">
            <a:xfrm>
              <a:off x="1793" y="1457"/>
              <a:ext cx="1359" cy="1983"/>
            </a:xfrm>
            <a:prstGeom prst="line">
              <a:avLst/>
            </a:prstGeom>
            <a:noFill/>
            <a:ln w="50800">
              <a:solidFill>
                <a:srgbClr val="0033CC"/>
              </a:solidFill>
              <a:round/>
              <a:headEnd/>
              <a:tailEnd/>
            </a:ln>
            <a:extLst>
              <a:ext uri="{909E8E84-426E-40DD-AFC4-6F175D3DCCD1}">
                <a14:hiddenFill xmlns:a14="http://schemas.microsoft.com/office/drawing/2010/main">
                  <a:noFill/>
                </a14:hiddenFill>
              </a:ext>
            </a:extLst>
          </p:spPr>
          <p:txBody>
            <a:bodyPr wrap="none" anchor="ctr"/>
            <a:lstStyle/>
            <a:p>
              <a:endParaRPr lang="es-CL">
                <a:latin typeface="Garamond" panose="02020404030301010803" pitchFamily="18" charset="0"/>
              </a:endParaRPr>
            </a:p>
          </p:txBody>
        </p:sp>
        <p:sp>
          <p:nvSpPr>
            <p:cNvPr id="18" name="Rectangle 12">
              <a:extLst>
                <a:ext uri="{FF2B5EF4-FFF2-40B4-BE49-F238E27FC236}">
                  <a16:creationId xmlns:a16="http://schemas.microsoft.com/office/drawing/2014/main" id="{04A52D1A-EB72-085B-A3E6-ABAF84522CFF}"/>
                </a:ext>
              </a:extLst>
            </p:cNvPr>
            <p:cNvSpPr>
              <a:spLocks noChangeArrowheads="1"/>
            </p:cNvSpPr>
            <p:nvPr/>
          </p:nvSpPr>
          <p:spPr bwMode="auto">
            <a:xfrm>
              <a:off x="4509" y="3165"/>
              <a:ext cx="229"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s-CL" b="1">
                  <a:latin typeface="Garamond" panose="02020404030301010803" pitchFamily="18" charset="0"/>
                </a:rPr>
                <a:t>D</a:t>
              </a:r>
            </a:p>
          </p:txBody>
        </p:sp>
        <p:sp>
          <p:nvSpPr>
            <p:cNvPr id="19" name="Rectangle 13">
              <a:extLst>
                <a:ext uri="{FF2B5EF4-FFF2-40B4-BE49-F238E27FC236}">
                  <a16:creationId xmlns:a16="http://schemas.microsoft.com/office/drawing/2014/main" id="{767F4B5E-ED8B-FF47-6A94-B3B097FA4840}"/>
                </a:ext>
              </a:extLst>
            </p:cNvPr>
            <p:cNvSpPr>
              <a:spLocks noChangeArrowheads="1"/>
            </p:cNvSpPr>
            <p:nvPr/>
          </p:nvSpPr>
          <p:spPr bwMode="auto">
            <a:xfrm>
              <a:off x="2925" y="3453"/>
              <a:ext cx="306"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s-CL" b="1">
                  <a:latin typeface="Garamond" panose="02020404030301010803" pitchFamily="18" charset="0"/>
                </a:rPr>
                <a:t>IM</a:t>
              </a:r>
            </a:p>
          </p:txBody>
        </p:sp>
      </p:grpSp>
      <p:grpSp>
        <p:nvGrpSpPr>
          <p:cNvPr id="20" name="Group 50">
            <a:extLst>
              <a:ext uri="{FF2B5EF4-FFF2-40B4-BE49-F238E27FC236}">
                <a16:creationId xmlns:a16="http://schemas.microsoft.com/office/drawing/2014/main" id="{C016DCB8-8E22-B25A-C9B9-7E492C3A9016}"/>
              </a:ext>
            </a:extLst>
          </p:cNvPr>
          <p:cNvGrpSpPr>
            <a:grpSpLocks/>
          </p:cNvGrpSpPr>
          <p:nvPr/>
        </p:nvGrpSpPr>
        <p:grpSpPr bwMode="auto">
          <a:xfrm>
            <a:off x="3950689" y="2974975"/>
            <a:ext cx="5341938" cy="1671638"/>
            <a:chOff x="1539" y="1874"/>
            <a:chExt cx="3365" cy="1053"/>
          </a:xfrm>
        </p:grpSpPr>
        <p:sp>
          <p:nvSpPr>
            <p:cNvPr id="21" name="Freeform 14">
              <a:extLst>
                <a:ext uri="{FF2B5EF4-FFF2-40B4-BE49-F238E27FC236}">
                  <a16:creationId xmlns:a16="http://schemas.microsoft.com/office/drawing/2014/main" id="{14DD2E67-4560-0D17-BBE8-CCB4C8A897C4}"/>
                </a:ext>
              </a:extLst>
            </p:cNvPr>
            <p:cNvSpPr>
              <a:spLocks/>
            </p:cNvSpPr>
            <p:nvPr/>
          </p:nvSpPr>
          <p:spPr bwMode="auto">
            <a:xfrm>
              <a:off x="1591" y="2498"/>
              <a:ext cx="2971" cy="429"/>
            </a:xfrm>
            <a:custGeom>
              <a:avLst/>
              <a:gdLst>
                <a:gd name="T0" fmla="*/ 0 w 2971"/>
                <a:gd name="T1" fmla="*/ 0 h 429"/>
                <a:gd name="T2" fmla="*/ 36 w 2971"/>
                <a:gd name="T3" fmla="*/ 9 h 429"/>
                <a:gd name="T4" fmla="*/ 73 w 2971"/>
                <a:gd name="T5" fmla="*/ 23 h 429"/>
                <a:gd name="T6" fmla="*/ 168 w 2971"/>
                <a:gd name="T7" fmla="*/ 52 h 429"/>
                <a:gd name="T8" fmla="*/ 292 w 2971"/>
                <a:gd name="T9" fmla="*/ 89 h 429"/>
                <a:gd name="T10" fmla="*/ 423 w 2971"/>
                <a:gd name="T11" fmla="*/ 132 h 429"/>
                <a:gd name="T12" fmla="*/ 700 w 2971"/>
                <a:gd name="T13" fmla="*/ 212 h 429"/>
                <a:gd name="T14" fmla="*/ 832 w 2971"/>
                <a:gd name="T15" fmla="*/ 249 h 429"/>
                <a:gd name="T16" fmla="*/ 956 w 2971"/>
                <a:gd name="T17" fmla="*/ 277 h 429"/>
                <a:gd name="T18" fmla="*/ 1189 w 2971"/>
                <a:gd name="T19" fmla="*/ 329 h 429"/>
                <a:gd name="T20" fmla="*/ 1416 w 2971"/>
                <a:gd name="T21" fmla="*/ 371 h 429"/>
                <a:gd name="T22" fmla="*/ 1627 w 2971"/>
                <a:gd name="T23" fmla="*/ 404 h 429"/>
                <a:gd name="T24" fmla="*/ 1832 w 2971"/>
                <a:gd name="T25" fmla="*/ 423 h 429"/>
                <a:gd name="T26" fmla="*/ 2014 w 2971"/>
                <a:gd name="T27" fmla="*/ 428 h 429"/>
                <a:gd name="T28" fmla="*/ 2182 w 2971"/>
                <a:gd name="T29" fmla="*/ 423 h 429"/>
                <a:gd name="T30" fmla="*/ 2335 w 2971"/>
                <a:gd name="T31" fmla="*/ 409 h 429"/>
                <a:gd name="T32" fmla="*/ 2481 w 2971"/>
                <a:gd name="T33" fmla="*/ 390 h 429"/>
                <a:gd name="T34" fmla="*/ 2627 w 2971"/>
                <a:gd name="T35" fmla="*/ 367 h 429"/>
                <a:gd name="T36" fmla="*/ 2758 w 2971"/>
                <a:gd name="T37" fmla="*/ 339 h 429"/>
                <a:gd name="T38" fmla="*/ 2875 w 2971"/>
                <a:gd name="T39" fmla="*/ 306 h 429"/>
                <a:gd name="T40" fmla="*/ 2926 w 2971"/>
                <a:gd name="T41" fmla="*/ 296 h 429"/>
                <a:gd name="T42" fmla="*/ 2970 w 2971"/>
                <a:gd name="T43" fmla="*/ 287 h 429"/>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2971"/>
                <a:gd name="T67" fmla="*/ 0 h 429"/>
                <a:gd name="T68" fmla="*/ 2971 w 2971"/>
                <a:gd name="T69" fmla="*/ 429 h 429"/>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2971" h="429">
                  <a:moveTo>
                    <a:pt x="0" y="0"/>
                  </a:moveTo>
                  <a:lnTo>
                    <a:pt x="36" y="9"/>
                  </a:lnTo>
                  <a:lnTo>
                    <a:pt x="73" y="23"/>
                  </a:lnTo>
                  <a:lnTo>
                    <a:pt x="168" y="52"/>
                  </a:lnTo>
                  <a:lnTo>
                    <a:pt x="292" y="89"/>
                  </a:lnTo>
                  <a:lnTo>
                    <a:pt x="423" y="132"/>
                  </a:lnTo>
                  <a:lnTo>
                    <a:pt x="700" y="212"/>
                  </a:lnTo>
                  <a:lnTo>
                    <a:pt x="832" y="249"/>
                  </a:lnTo>
                  <a:lnTo>
                    <a:pt x="956" y="277"/>
                  </a:lnTo>
                  <a:lnTo>
                    <a:pt x="1189" y="329"/>
                  </a:lnTo>
                  <a:lnTo>
                    <a:pt x="1416" y="371"/>
                  </a:lnTo>
                  <a:lnTo>
                    <a:pt x="1627" y="404"/>
                  </a:lnTo>
                  <a:lnTo>
                    <a:pt x="1832" y="423"/>
                  </a:lnTo>
                  <a:lnTo>
                    <a:pt x="2014" y="428"/>
                  </a:lnTo>
                  <a:lnTo>
                    <a:pt x="2182" y="423"/>
                  </a:lnTo>
                  <a:lnTo>
                    <a:pt x="2335" y="409"/>
                  </a:lnTo>
                  <a:lnTo>
                    <a:pt x="2481" y="390"/>
                  </a:lnTo>
                  <a:lnTo>
                    <a:pt x="2627" y="367"/>
                  </a:lnTo>
                  <a:lnTo>
                    <a:pt x="2758" y="339"/>
                  </a:lnTo>
                  <a:lnTo>
                    <a:pt x="2875" y="306"/>
                  </a:lnTo>
                  <a:lnTo>
                    <a:pt x="2926" y="296"/>
                  </a:lnTo>
                  <a:lnTo>
                    <a:pt x="2970" y="287"/>
                  </a:lnTo>
                </a:path>
              </a:pathLst>
            </a:custGeom>
            <a:noFill/>
            <a:ln w="50800" cap="rnd" cmpd="sng">
              <a:solidFill>
                <a:srgbClr val="996633"/>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es-CL">
                <a:latin typeface="Garamond" panose="02020404030301010803" pitchFamily="18" charset="0"/>
              </a:endParaRPr>
            </a:p>
          </p:txBody>
        </p:sp>
        <p:sp>
          <p:nvSpPr>
            <p:cNvPr id="22" name="Rectangle 15">
              <a:extLst>
                <a:ext uri="{FF2B5EF4-FFF2-40B4-BE49-F238E27FC236}">
                  <a16:creationId xmlns:a16="http://schemas.microsoft.com/office/drawing/2014/main" id="{44732094-3004-99B6-BC80-AF9BFE3ED902}"/>
                </a:ext>
              </a:extLst>
            </p:cNvPr>
            <p:cNvSpPr>
              <a:spLocks noChangeArrowheads="1"/>
            </p:cNvSpPr>
            <p:nvPr/>
          </p:nvSpPr>
          <p:spPr bwMode="auto">
            <a:xfrm>
              <a:off x="4557" y="2637"/>
              <a:ext cx="347"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s-CL" b="1">
                  <a:latin typeface="Garamond" panose="02020404030301010803" pitchFamily="18" charset="0"/>
                </a:rPr>
                <a:t>CM</a:t>
              </a:r>
            </a:p>
          </p:txBody>
        </p:sp>
        <p:sp>
          <p:nvSpPr>
            <p:cNvPr id="23" name="Freeform 16">
              <a:extLst>
                <a:ext uri="{FF2B5EF4-FFF2-40B4-BE49-F238E27FC236}">
                  <a16:creationId xmlns:a16="http://schemas.microsoft.com/office/drawing/2014/main" id="{56CB7F3F-65CB-5AD0-5AAD-4DC1BA4D0494}"/>
                </a:ext>
              </a:extLst>
            </p:cNvPr>
            <p:cNvSpPr>
              <a:spLocks/>
            </p:cNvSpPr>
            <p:nvPr/>
          </p:nvSpPr>
          <p:spPr bwMode="auto">
            <a:xfrm>
              <a:off x="1539" y="1874"/>
              <a:ext cx="2853" cy="880"/>
            </a:xfrm>
            <a:custGeom>
              <a:avLst/>
              <a:gdLst>
                <a:gd name="T0" fmla="*/ 0 w 2853"/>
                <a:gd name="T1" fmla="*/ 0 h 880"/>
                <a:gd name="T2" fmla="*/ 35 w 2853"/>
                <a:gd name="T3" fmla="*/ 22 h 880"/>
                <a:gd name="T4" fmla="*/ 77 w 2853"/>
                <a:gd name="T5" fmla="*/ 48 h 880"/>
                <a:gd name="T6" fmla="*/ 126 w 2853"/>
                <a:gd name="T7" fmla="*/ 79 h 880"/>
                <a:gd name="T8" fmla="*/ 182 w 2853"/>
                <a:gd name="T9" fmla="*/ 110 h 880"/>
                <a:gd name="T10" fmla="*/ 309 w 2853"/>
                <a:gd name="T11" fmla="*/ 194 h 880"/>
                <a:gd name="T12" fmla="*/ 449 w 2853"/>
                <a:gd name="T13" fmla="*/ 278 h 880"/>
                <a:gd name="T14" fmla="*/ 590 w 2853"/>
                <a:gd name="T15" fmla="*/ 371 h 880"/>
                <a:gd name="T16" fmla="*/ 737 w 2853"/>
                <a:gd name="T17" fmla="*/ 455 h 880"/>
                <a:gd name="T18" fmla="*/ 878 w 2853"/>
                <a:gd name="T19" fmla="*/ 534 h 880"/>
                <a:gd name="T20" fmla="*/ 941 w 2853"/>
                <a:gd name="T21" fmla="*/ 565 h 880"/>
                <a:gd name="T22" fmla="*/ 1004 w 2853"/>
                <a:gd name="T23" fmla="*/ 596 h 880"/>
                <a:gd name="T24" fmla="*/ 1117 w 2853"/>
                <a:gd name="T25" fmla="*/ 645 h 880"/>
                <a:gd name="T26" fmla="*/ 1236 w 2853"/>
                <a:gd name="T27" fmla="*/ 689 h 880"/>
                <a:gd name="T28" fmla="*/ 1341 w 2853"/>
                <a:gd name="T29" fmla="*/ 724 h 880"/>
                <a:gd name="T30" fmla="*/ 1454 w 2853"/>
                <a:gd name="T31" fmla="*/ 755 h 880"/>
                <a:gd name="T32" fmla="*/ 1559 w 2853"/>
                <a:gd name="T33" fmla="*/ 782 h 880"/>
                <a:gd name="T34" fmla="*/ 1665 w 2853"/>
                <a:gd name="T35" fmla="*/ 804 h 880"/>
                <a:gd name="T36" fmla="*/ 1861 w 2853"/>
                <a:gd name="T37" fmla="*/ 839 h 880"/>
                <a:gd name="T38" fmla="*/ 1953 w 2853"/>
                <a:gd name="T39" fmla="*/ 857 h 880"/>
                <a:gd name="T40" fmla="*/ 2051 w 2853"/>
                <a:gd name="T41" fmla="*/ 866 h 880"/>
                <a:gd name="T42" fmla="*/ 2227 w 2853"/>
                <a:gd name="T43" fmla="*/ 879 h 880"/>
                <a:gd name="T44" fmla="*/ 2388 w 2853"/>
                <a:gd name="T45" fmla="*/ 879 h 880"/>
                <a:gd name="T46" fmla="*/ 2466 w 2853"/>
                <a:gd name="T47" fmla="*/ 875 h 880"/>
                <a:gd name="T48" fmla="*/ 2529 w 2853"/>
                <a:gd name="T49" fmla="*/ 875 h 880"/>
                <a:gd name="T50" fmla="*/ 2641 w 2853"/>
                <a:gd name="T51" fmla="*/ 866 h 880"/>
                <a:gd name="T52" fmla="*/ 2726 w 2853"/>
                <a:gd name="T53" fmla="*/ 853 h 880"/>
                <a:gd name="T54" fmla="*/ 2796 w 2853"/>
                <a:gd name="T55" fmla="*/ 835 h 880"/>
                <a:gd name="T56" fmla="*/ 2852 w 2853"/>
                <a:gd name="T57" fmla="*/ 826 h 880"/>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2853"/>
                <a:gd name="T88" fmla="*/ 0 h 880"/>
                <a:gd name="T89" fmla="*/ 2853 w 2853"/>
                <a:gd name="T90" fmla="*/ 880 h 880"/>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2853" h="880">
                  <a:moveTo>
                    <a:pt x="0" y="0"/>
                  </a:moveTo>
                  <a:lnTo>
                    <a:pt x="35" y="22"/>
                  </a:lnTo>
                  <a:lnTo>
                    <a:pt x="77" y="48"/>
                  </a:lnTo>
                  <a:lnTo>
                    <a:pt x="126" y="79"/>
                  </a:lnTo>
                  <a:lnTo>
                    <a:pt x="182" y="110"/>
                  </a:lnTo>
                  <a:lnTo>
                    <a:pt x="309" y="194"/>
                  </a:lnTo>
                  <a:lnTo>
                    <a:pt x="449" y="278"/>
                  </a:lnTo>
                  <a:lnTo>
                    <a:pt x="590" y="371"/>
                  </a:lnTo>
                  <a:lnTo>
                    <a:pt x="737" y="455"/>
                  </a:lnTo>
                  <a:lnTo>
                    <a:pt x="878" y="534"/>
                  </a:lnTo>
                  <a:lnTo>
                    <a:pt x="941" y="565"/>
                  </a:lnTo>
                  <a:lnTo>
                    <a:pt x="1004" y="596"/>
                  </a:lnTo>
                  <a:lnTo>
                    <a:pt x="1117" y="645"/>
                  </a:lnTo>
                  <a:lnTo>
                    <a:pt x="1236" y="689"/>
                  </a:lnTo>
                  <a:lnTo>
                    <a:pt x="1341" y="724"/>
                  </a:lnTo>
                  <a:lnTo>
                    <a:pt x="1454" y="755"/>
                  </a:lnTo>
                  <a:lnTo>
                    <a:pt x="1559" y="782"/>
                  </a:lnTo>
                  <a:lnTo>
                    <a:pt x="1665" y="804"/>
                  </a:lnTo>
                  <a:lnTo>
                    <a:pt x="1861" y="839"/>
                  </a:lnTo>
                  <a:lnTo>
                    <a:pt x="1953" y="857"/>
                  </a:lnTo>
                  <a:lnTo>
                    <a:pt x="2051" y="866"/>
                  </a:lnTo>
                  <a:lnTo>
                    <a:pt x="2227" y="879"/>
                  </a:lnTo>
                  <a:lnTo>
                    <a:pt x="2388" y="879"/>
                  </a:lnTo>
                  <a:lnTo>
                    <a:pt x="2466" y="875"/>
                  </a:lnTo>
                  <a:lnTo>
                    <a:pt x="2529" y="875"/>
                  </a:lnTo>
                  <a:lnTo>
                    <a:pt x="2641" y="866"/>
                  </a:lnTo>
                  <a:lnTo>
                    <a:pt x="2726" y="853"/>
                  </a:lnTo>
                  <a:lnTo>
                    <a:pt x="2796" y="835"/>
                  </a:lnTo>
                  <a:lnTo>
                    <a:pt x="2852" y="826"/>
                  </a:lnTo>
                </a:path>
              </a:pathLst>
            </a:custGeom>
            <a:noFill/>
            <a:ln w="50800" cap="rnd" cmpd="sng">
              <a:solidFill>
                <a:srgbClr val="9933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es-CL">
                <a:latin typeface="Garamond" panose="02020404030301010803" pitchFamily="18" charset="0"/>
              </a:endParaRPr>
            </a:p>
          </p:txBody>
        </p:sp>
        <p:sp>
          <p:nvSpPr>
            <p:cNvPr id="24" name="Rectangle 17">
              <a:extLst>
                <a:ext uri="{FF2B5EF4-FFF2-40B4-BE49-F238E27FC236}">
                  <a16:creationId xmlns:a16="http://schemas.microsoft.com/office/drawing/2014/main" id="{2220F21C-22E8-87C1-68FF-4277E0DECCB8}"/>
                </a:ext>
              </a:extLst>
            </p:cNvPr>
            <p:cNvSpPr>
              <a:spLocks noChangeArrowheads="1"/>
            </p:cNvSpPr>
            <p:nvPr/>
          </p:nvSpPr>
          <p:spPr bwMode="auto">
            <a:xfrm>
              <a:off x="4365" y="2397"/>
              <a:ext cx="418" cy="2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s-CL" b="1">
                  <a:latin typeface="Garamond" panose="02020404030301010803" pitchFamily="18" charset="0"/>
                </a:rPr>
                <a:t>CMe</a:t>
              </a:r>
            </a:p>
          </p:txBody>
        </p:sp>
      </p:grpSp>
      <p:sp>
        <p:nvSpPr>
          <p:cNvPr id="25" name="Line 24">
            <a:extLst>
              <a:ext uri="{FF2B5EF4-FFF2-40B4-BE49-F238E27FC236}">
                <a16:creationId xmlns:a16="http://schemas.microsoft.com/office/drawing/2014/main" id="{E1FE4765-8232-56D2-8955-B1A69EF630B4}"/>
              </a:ext>
            </a:extLst>
          </p:cNvPr>
          <p:cNvSpPr>
            <a:spLocks noChangeShapeType="1"/>
          </p:cNvSpPr>
          <p:nvPr/>
        </p:nvSpPr>
        <p:spPr bwMode="auto">
          <a:xfrm>
            <a:off x="5850926" y="2909888"/>
            <a:ext cx="0" cy="3097212"/>
          </a:xfrm>
          <a:prstGeom prst="line">
            <a:avLst/>
          </a:prstGeom>
          <a:noFill/>
          <a:ln w="25400">
            <a:solidFill>
              <a:schemeClr val="tx1"/>
            </a:solidFill>
            <a:prstDash val="dash"/>
            <a:round/>
            <a:headEnd/>
            <a:tailEnd/>
          </a:ln>
          <a:extLst>
            <a:ext uri="{909E8E84-426E-40DD-AFC4-6F175D3DCCD1}">
              <a14:hiddenFill xmlns:a14="http://schemas.microsoft.com/office/drawing/2010/main">
                <a:noFill/>
              </a14:hiddenFill>
            </a:ext>
          </a:extLst>
        </p:spPr>
        <p:txBody>
          <a:bodyPr wrap="none" anchor="ctr"/>
          <a:lstStyle/>
          <a:p>
            <a:endParaRPr lang="es-CL">
              <a:latin typeface="Garamond" panose="02020404030301010803" pitchFamily="18" charset="0"/>
            </a:endParaRPr>
          </a:p>
        </p:txBody>
      </p:sp>
      <p:sp>
        <p:nvSpPr>
          <p:cNvPr id="26" name="Oval 25">
            <a:extLst>
              <a:ext uri="{FF2B5EF4-FFF2-40B4-BE49-F238E27FC236}">
                <a16:creationId xmlns:a16="http://schemas.microsoft.com/office/drawing/2014/main" id="{B0B4A4D8-24D0-1A14-EF1D-9A2322F9FF34}"/>
              </a:ext>
            </a:extLst>
          </p:cNvPr>
          <p:cNvSpPr>
            <a:spLocks noChangeArrowheads="1"/>
          </p:cNvSpPr>
          <p:nvPr/>
        </p:nvSpPr>
        <p:spPr bwMode="auto">
          <a:xfrm>
            <a:off x="5774726" y="4419600"/>
            <a:ext cx="152400" cy="152400"/>
          </a:xfrm>
          <a:prstGeom prst="ellipse">
            <a:avLst/>
          </a:prstGeom>
          <a:solidFill>
            <a:schemeClr val="tx1"/>
          </a:solidFill>
          <a:ln w="12700">
            <a:solidFill>
              <a:schemeClr val="tx1"/>
            </a:solidFill>
            <a:round/>
            <a:headEnd/>
            <a:tailEnd/>
          </a:ln>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s-CL" altLang="es-CL">
              <a:latin typeface="Garamond" panose="02020404030301010803" pitchFamily="18" charset="0"/>
            </a:endParaRPr>
          </a:p>
        </p:txBody>
      </p:sp>
      <p:sp>
        <p:nvSpPr>
          <p:cNvPr id="27" name="Oval 26">
            <a:extLst>
              <a:ext uri="{FF2B5EF4-FFF2-40B4-BE49-F238E27FC236}">
                <a16:creationId xmlns:a16="http://schemas.microsoft.com/office/drawing/2014/main" id="{3812A553-9043-970A-2119-6DF38E6E14F8}"/>
              </a:ext>
            </a:extLst>
          </p:cNvPr>
          <p:cNvSpPr>
            <a:spLocks noChangeArrowheads="1"/>
          </p:cNvSpPr>
          <p:nvPr/>
        </p:nvSpPr>
        <p:spPr bwMode="auto">
          <a:xfrm>
            <a:off x="5774726" y="2819400"/>
            <a:ext cx="152400" cy="152400"/>
          </a:xfrm>
          <a:prstGeom prst="ellipse">
            <a:avLst/>
          </a:prstGeom>
          <a:solidFill>
            <a:schemeClr val="tx1"/>
          </a:solidFill>
          <a:ln w="12700">
            <a:solidFill>
              <a:schemeClr val="tx1"/>
            </a:solidFill>
            <a:round/>
            <a:headEnd/>
            <a:tailEnd/>
          </a:ln>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s-CL" altLang="es-CL">
              <a:latin typeface="Garamond" panose="02020404030301010803" pitchFamily="18" charset="0"/>
            </a:endParaRPr>
          </a:p>
        </p:txBody>
      </p:sp>
      <p:sp>
        <p:nvSpPr>
          <p:cNvPr id="28" name="Line 27">
            <a:extLst>
              <a:ext uri="{FF2B5EF4-FFF2-40B4-BE49-F238E27FC236}">
                <a16:creationId xmlns:a16="http://schemas.microsoft.com/office/drawing/2014/main" id="{75E57EAF-5039-090B-D470-CA446A9233E9}"/>
              </a:ext>
            </a:extLst>
          </p:cNvPr>
          <p:cNvSpPr>
            <a:spLocks noChangeShapeType="1"/>
          </p:cNvSpPr>
          <p:nvPr/>
        </p:nvSpPr>
        <p:spPr bwMode="auto">
          <a:xfrm>
            <a:off x="3731614" y="2895600"/>
            <a:ext cx="2030412" cy="0"/>
          </a:xfrm>
          <a:prstGeom prst="line">
            <a:avLst/>
          </a:prstGeom>
          <a:noFill/>
          <a:ln w="25400">
            <a:solidFill>
              <a:schemeClr val="tx1"/>
            </a:solidFill>
            <a:prstDash val="dash"/>
            <a:round/>
            <a:headEnd/>
            <a:tailEnd/>
          </a:ln>
          <a:extLst>
            <a:ext uri="{909E8E84-426E-40DD-AFC4-6F175D3DCCD1}">
              <a14:hiddenFill xmlns:a14="http://schemas.microsoft.com/office/drawing/2010/main">
                <a:noFill/>
              </a14:hiddenFill>
            </a:ext>
          </a:extLst>
        </p:spPr>
        <p:txBody>
          <a:bodyPr wrap="none" anchor="ctr"/>
          <a:lstStyle/>
          <a:p>
            <a:endParaRPr lang="es-CL">
              <a:latin typeface="Garamond" panose="02020404030301010803" pitchFamily="18" charset="0"/>
            </a:endParaRPr>
          </a:p>
        </p:txBody>
      </p:sp>
      <p:sp>
        <p:nvSpPr>
          <p:cNvPr id="29" name="Rectangle 28">
            <a:extLst>
              <a:ext uri="{FF2B5EF4-FFF2-40B4-BE49-F238E27FC236}">
                <a16:creationId xmlns:a16="http://schemas.microsoft.com/office/drawing/2014/main" id="{11F32F50-F660-A020-BE94-401F21154CAC}"/>
              </a:ext>
            </a:extLst>
          </p:cNvPr>
          <p:cNvSpPr>
            <a:spLocks noChangeArrowheads="1"/>
          </p:cNvSpPr>
          <p:nvPr/>
        </p:nvSpPr>
        <p:spPr bwMode="auto">
          <a:xfrm>
            <a:off x="3331564" y="2662238"/>
            <a:ext cx="370295" cy="3359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s-CL" sz="1600" b="1" i="1">
                <a:latin typeface="Garamond" panose="02020404030301010803" pitchFamily="18" charset="0"/>
              </a:rPr>
              <a:t>P</a:t>
            </a:r>
            <a:r>
              <a:rPr lang="en-US" altLang="es-CL" sz="1600" b="1" i="1" baseline="-25000">
                <a:latin typeface="Garamond" panose="02020404030301010803" pitchFamily="18" charset="0"/>
              </a:rPr>
              <a:t>0</a:t>
            </a:r>
          </a:p>
        </p:txBody>
      </p:sp>
      <p:sp>
        <p:nvSpPr>
          <p:cNvPr id="30" name="Rectangle 29">
            <a:extLst>
              <a:ext uri="{FF2B5EF4-FFF2-40B4-BE49-F238E27FC236}">
                <a16:creationId xmlns:a16="http://schemas.microsoft.com/office/drawing/2014/main" id="{46B8A235-A748-5601-1796-AA900A7E27AF}"/>
              </a:ext>
            </a:extLst>
          </p:cNvPr>
          <p:cNvSpPr>
            <a:spLocks noChangeArrowheads="1"/>
          </p:cNvSpPr>
          <p:nvPr/>
        </p:nvSpPr>
        <p:spPr bwMode="auto">
          <a:xfrm>
            <a:off x="5617564" y="5938838"/>
            <a:ext cx="399149" cy="3359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s-CL" sz="1600" b="1" i="1">
                <a:latin typeface="Garamond" panose="02020404030301010803" pitchFamily="18" charset="0"/>
              </a:rPr>
              <a:t>Q</a:t>
            </a:r>
            <a:r>
              <a:rPr lang="en-US" altLang="es-CL" sz="1600" b="1" i="1" baseline="-25000">
                <a:latin typeface="Garamond" panose="02020404030301010803" pitchFamily="18" charset="0"/>
              </a:rPr>
              <a:t>0</a:t>
            </a:r>
          </a:p>
        </p:txBody>
      </p:sp>
      <p:sp>
        <p:nvSpPr>
          <p:cNvPr id="31" name="Rectangle 45">
            <a:extLst>
              <a:ext uri="{FF2B5EF4-FFF2-40B4-BE49-F238E27FC236}">
                <a16:creationId xmlns:a16="http://schemas.microsoft.com/office/drawing/2014/main" id="{EC2717EE-1670-89A8-D1A3-F9432A28D4F3}"/>
              </a:ext>
            </a:extLst>
          </p:cNvPr>
          <p:cNvSpPr>
            <a:spLocks noChangeArrowheads="1"/>
          </p:cNvSpPr>
          <p:nvPr/>
        </p:nvSpPr>
        <p:spPr bwMode="auto">
          <a:xfrm>
            <a:off x="7625751" y="2486025"/>
            <a:ext cx="2938463" cy="1165225"/>
          </a:xfrm>
          <a:prstGeom prst="rect">
            <a:avLst/>
          </a:prstGeom>
          <a:ln>
            <a:headEnd/>
            <a:tailEnd/>
          </a:ln>
        </p:spPr>
        <p:style>
          <a:lnRef idx="2">
            <a:schemeClr val="accent1"/>
          </a:lnRef>
          <a:fillRef idx="1">
            <a:schemeClr val="lt1"/>
          </a:fillRef>
          <a:effectRef idx="0">
            <a:schemeClr val="accent1"/>
          </a:effectRef>
          <a:fontRef idx="minor">
            <a:schemeClr val="dk1"/>
          </a:fontRef>
        </p:style>
        <p:txBody>
          <a:bodyPr lIns="90488" tIns="44450" rIns="90488" bIns="44450">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altLang="es-CL" sz="1400" b="1">
                <a:latin typeface="Garamond" panose="02020404030301010803" pitchFamily="18" charset="0"/>
              </a:rPr>
              <a:t>Sin discriminación: P = P</a:t>
            </a:r>
            <a:r>
              <a:rPr lang="en-US" altLang="es-CL" sz="1400" b="1" baseline="-25000">
                <a:latin typeface="Garamond" panose="02020404030301010803" pitchFamily="18" charset="0"/>
              </a:rPr>
              <a:t>0</a:t>
            </a:r>
            <a:r>
              <a:rPr lang="en-US" altLang="es-CL" sz="1400" b="1">
                <a:latin typeface="Garamond" panose="02020404030301010803" pitchFamily="18" charset="0"/>
              </a:rPr>
              <a:t> </a:t>
            </a:r>
          </a:p>
          <a:p>
            <a:pPr algn="ctr" eaLnBrk="1" hangingPunct="1"/>
            <a:r>
              <a:rPr lang="en-US" altLang="es-CL" sz="1400" b="1">
                <a:latin typeface="Garamond" panose="02020404030301010803" pitchFamily="18" charset="0"/>
              </a:rPr>
              <a:t>y Q = Q</a:t>
            </a:r>
            <a:r>
              <a:rPr lang="en-US" altLang="es-CL" sz="1400" b="1" baseline="-25000">
                <a:latin typeface="Garamond" panose="02020404030301010803" pitchFamily="18" charset="0"/>
              </a:rPr>
              <a:t>0</a:t>
            </a:r>
            <a:r>
              <a:rPr lang="en-US" altLang="es-CL" sz="1400" b="1">
                <a:latin typeface="Garamond" panose="02020404030301010803" pitchFamily="18" charset="0"/>
              </a:rPr>
              <a:t>. Con la discriminación de precios de segundo grado,  existen tres precios P</a:t>
            </a:r>
            <a:r>
              <a:rPr lang="en-US" altLang="es-CL" sz="1400" b="1" baseline="-25000">
                <a:latin typeface="Garamond" panose="02020404030301010803" pitchFamily="18" charset="0"/>
              </a:rPr>
              <a:t>1</a:t>
            </a:r>
            <a:r>
              <a:rPr lang="en-US" altLang="es-CL" sz="1400" b="1">
                <a:latin typeface="Garamond" panose="02020404030301010803" pitchFamily="18" charset="0"/>
              </a:rPr>
              <a:t>, P</a:t>
            </a:r>
            <a:r>
              <a:rPr lang="en-US" altLang="es-CL" sz="1400" b="1" baseline="-25000">
                <a:latin typeface="Garamond" panose="02020404030301010803" pitchFamily="18" charset="0"/>
              </a:rPr>
              <a:t>2</a:t>
            </a:r>
            <a:r>
              <a:rPr lang="en-US" altLang="es-CL" sz="1400" b="1">
                <a:latin typeface="Garamond" panose="02020404030301010803" pitchFamily="18" charset="0"/>
              </a:rPr>
              <a:t>, y P</a:t>
            </a:r>
            <a:r>
              <a:rPr lang="en-US" altLang="es-CL" sz="1400" b="1" baseline="-25000">
                <a:latin typeface="Garamond" panose="02020404030301010803" pitchFamily="18" charset="0"/>
              </a:rPr>
              <a:t>3</a:t>
            </a:r>
            <a:r>
              <a:rPr lang="en-US" altLang="es-CL" sz="1400" b="1">
                <a:latin typeface="Garamond" panose="02020404030301010803" pitchFamily="18" charset="0"/>
              </a:rPr>
              <a:t>.</a:t>
            </a:r>
            <a:endParaRPr lang="en-US" altLang="es-CL" sz="1400" b="1" baseline="-25000">
              <a:latin typeface="Garamond" panose="02020404030301010803" pitchFamily="18" charset="0"/>
            </a:endParaRPr>
          </a:p>
          <a:p>
            <a:pPr algn="ctr" eaLnBrk="1" hangingPunct="1"/>
            <a:r>
              <a:rPr lang="en-US" altLang="es-CL" sz="1400" b="1">
                <a:latin typeface="Garamond" panose="02020404030301010803" pitchFamily="18" charset="0"/>
              </a:rPr>
              <a:t>(por ejemplo: la electricidad).</a:t>
            </a:r>
          </a:p>
        </p:txBody>
      </p:sp>
      <p:grpSp>
        <p:nvGrpSpPr>
          <p:cNvPr id="32" name="Group 54">
            <a:extLst>
              <a:ext uri="{FF2B5EF4-FFF2-40B4-BE49-F238E27FC236}">
                <a16:creationId xmlns:a16="http://schemas.microsoft.com/office/drawing/2014/main" id="{CD02E061-F093-6DBD-B77D-A1A2D03C73AA}"/>
              </a:ext>
            </a:extLst>
          </p:cNvPr>
          <p:cNvGrpSpPr>
            <a:grpSpLocks/>
          </p:cNvGrpSpPr>
          <p:nvPr/>
        </p:nvGrpSpPr>
        <p:grpSpPr bwMode="auto">
          <a:xfrm>
            <a:off x="3331564" y="1303338"/>
            <a:ext cx="5797550" cy="5549900"/>
            <a:chOff x="1149" y="821"/>
            <a:chExt cx="3652" cy="3496"/>
          </a:xfrm>
        </p:grpSpPr>
        <p:sp>
          <p:nvSpPr>
            <p:cNvPr id="33" name="Rectangle 18">
              <a:extLst>
                <a:ext uri="{FF2B5EF4-FFF2-40B4-BE49-F238E27FC236}">
                  <a16:creationId xmlns:a16="http://schemas.microsoft.com/office/drawing/2014/main" id="{D02A6F6E-BB3E-9EFE-3D88-475C83672181}"/>
                </a:ext>
              </a:extLst>
            </p:cNvPr>
            <p:cNvSpPr>
              <a:spLocks noChangeArrowheads="1"/>
            </p:cNvSpPr>
            <p:nvPr/>
          </p:nvSpPr>
          <p:spPr bwMode="auto">
            <a:xfrm>
              <a:off x="1149" y="1389"/>
              <a:ext cx="233"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s-CL" sz="1600" b="1" i="1">
                  <a:latin typeface="Garamond" panose="02020404030301010803" pitchFamily="18" charset="0"/>
                </a:rPr>
                <a:t>P</a:t>
              </a:r>
              <a:r>
                <a:rPr lang="en-US" altLang="es-CL" sz="1600" b="1" i="1" baseline="-25000">
                  <a:latin typeface="Garamond" panose="02020404030301010803" pitchFamily="18" charset="0"/>
                </a:rPr>
                <a:t>1</a:t>
              </a:r>
            </a:p>
          </p:txBody>
        </p:sp>
        <p:sp>
          <p:nvSpPr>
            <p:cNvPr id="34" name="Line 19">
              <a:extLst>
                <a:ext uri="{FF2B5EF4-FFF2-40B4-BE49-F238E27FC236}">
                  <a16:creationId xmlns:a16="http://schemas.microsoft.com/office/drawing/2014/main" id="{77151964-043E-94BF-B180-DABC3AA31E1A}"/>
                </a:ext>
              </a:extLst>
            </p:cNvPr>
            <p:cNvSpPr>
              <a:spLocks noChangeShapeType="1"/>
            </p:cNvSpPr>
            <p:nvPr/>
          </p:nvSpPr>
          <p:spPr bwMode="auto">
            <a:xfrm>
              <a:off x="1401" y="1488"/>
              <a:ext cx="991" cy="0"/>
            </a:xfrm>
            <a:prstGeom prst="line">
              <a:avLst/>
            </a:prstGeom>
            <a:noFill/>
            <a:ln w="25400">
              <a:solidFill>
                <a:schemeClr val="tx1"/>
              </a:solidFill>
              <a:prstDash val="dash"/>
              <a:round/>
              <a:headEnd/>
              <a:tailEnd/>
            </a:ln>
            <a:extLst>
              <a:ext uri="{909E8E84-426E-40DD-AFC4-6F175D3DCCD1}">
                <a14:hiddenFill xmlns:a14="http://schemas.microsoft.com/office/drawing/2010/main">
                  <a:noFill/>
                </a14:hiddenFill>
              </a:ext>
            </a:extLst>
          </p:spPr>
          <p:txBody>
            <a:bodyPr wrap="none" anchor="ctr"/>
            <a:lstStyle/>
            <a:p>
              <a:endParaRPr lang="es-CL">
                <a:latin typeface="Garamond" panose="02020404030301010803" pitchFamily="18" charset="0"/>
              </a:endParaRPr>
            </a:p>
          </p:txBody>
        </p:sp>
        <p:sp>
          <p:nvSpPr>
            <p:cNvPr id="35" name="Line 20">
              <a:extLst>
                <a:ext uri="{FF2B5EF4-FFF2-40B4-BE49-F238E27FC236}">
                  <a16:creationId xmlns:a16="http://schemas.microsoft.com/office/drawing/2014/main" id="{6AEF7076-6117-D1E5-932A-B9D94C0B163D}"/>
                </a:ext>
              </a:extLst>
            </p:cNvPr>
            <p:cNvSpPr>
              <a:spLocks noChangeShapeType="1"/>
            </p:cNvSpPr>
            <p:nvPr/>
          </p:nvSpPr>
          <p:spPr bwMode="auto">
            <a:xfrm>
              <a:off x="2352" y="1593"/>
              <a:ext cx="0" cy="2191"/>
            </a:xfrm>
            <a:prstGeom prst="line">
              <a:avLst/>
            </a:prstGeom>
            <a:noFill/>
            <a:ln w="25400">
              <a:solidFill>
                <a:schemeClr val="tx1"/>
              </a:solidFill>
              <a:prstDash val="dash"/>
              <a:round/>
              <a:headEnd/>
              <a:tailEnd/>
            </a:ln>
            <a:extLst>
              <a:ext uri="{909E8E84-426E-40DD-AFC4-6F175D3DCCD1}">
                <a14:hiddenFill xmlns:a14="http://schemas.microsoft.com/office/drawing/2010/main">
                  <a:noFill/>
                </a14:hiddenFill>
              </a:ext>
            </a:extLst>
          </p:spPr>
          <p:txBody>
            <a:bodyPr wrap="none" anchor="ctr"/>
            <a:lstStyle/>
            <a:p>
              <a:endParaRPr lang="es-CL">
                <a:latin typeface="Garamond" panose="02020404030301010803" pitchFamily="18" charset="0"/>
              </a:endParaRPr>
            </a:p>
          </p:txBody>
        </p:sp>
        <p:sp>
          <p:nvSpPr>
            <p:cNvPr id="36" name="Rectangle 21">
              <a:extLst>
                <a:ext uri="{FF2B5EF4-FFF2-40B4-BE49-F238E27FC236}">
                  <a16:creationId xmlns:a16="http://schemas.microsoft.com/office/drawing/2014/main" id="{B628582A-C9B1-93E2-DB1C-E1007C16CBF9}"/>
                </a:ext>
              </a:extLst>
            </p:cNvPr>
            <p:cNvSpPr>
              <a:spLocks noChangeArrowheads="1"/>
            </p:cNvSpPr>
            <p:nvPr/>
          </p:nvSpPr>
          <p:spPr bwMode="auto">
            <a:xfrm>
              <a:off x="2253" y="3741"/>
              <a:ext cx="251"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s-CL" sz="1600" b="1" i="1">
                  <a:latin typeface="Garamond" panose="02020404030301010803" pitchFamily="18" charset="0"/>
                </a:rPr>
                <a:t>Q</a:t>
              </a:r>
              <a:r>
                <a:rPr lang="en-US" altLang="es-CL" sz="1600" b="1" i="1" baseline="-25000">
                  <a:latin typeface="Garamond" panose="02020404030301010803" pitchFamily="18" charset="0"/>
                </a:rPr>
                <a:t>1</a:t>
              </a:r>
            </a:p>
          </p:txBody>
        </p:sp>
        <p:sp>
          <p:nvSpPr>
            <p:cNvPr id="37" name="Freeform 22">
              <a:extLst>
                <a:ext uri="{FF2B5EF4-FFF2-40B4-BE49-F238E27FC236}">
                  <a16:creationId xmlns:a16="http://schemas.microsoft.com/office/drawing/2014/main" id="{AB51C8A6-21A3-541B-50D4-BCA9C6FBC58E}"/>
                </a:ext>
              </a:extLst>
            </p:cNvPr>
            <p:cNvSpPr>
              <a:spLocks/>
            </p:cNvSpPr>
            <p:nvPr/>
          </p:nvSpPr>
          <p:spPr bwMode="auto">
            <a:xfrm>
              <a:off x="1441" y="3930"/>
              <a:ext cx="911" cy="199"/>
            </a:xfrm>
            <a:custGeom>
              <a:avLst/>
              <a:gdLst>
                <a:gd name="T0" fmla="*/ 910 w 911"/>
                <a:gd name="T1" fmla="*/ 0 h 199"/>
                <a:gd name="T2" fmla="*/ 902 w 911"/>
                <a:gd name="T3" fmla="*/ 39 h 199"/>
                <a:gd name="T4" fmla="*/ 887 w 911"/>
                <a:gd name="T5" fmla="*/ 66 h 199"/>
                <a:gd name="T6" fmla="*/ 865 w 911"/>
                <a:gd name="T7" fmla="*/ 86 h 199"/>
                <a:gd name="T8" fmla="*/ 835 w 911"/>
                <a:gd name="T9" fmla="*/ 92 h 199"/>
                <a:gd name="T10" fmla="*/ 526 w 911"/>
                <a:gd name="T11" fmla="*/ 99 h 199"/>
                <a:gd name="T12" fmla="*/ 496 w 911"/>
                <a:gd name="T13" fmla="*/ 106 h 199"/>
                <a:gd name="T14" fmla="*/ 474 w 911"/>
                <a:gd name="T15" fmla="*/ 132 h 199"/>
                <a:gd name="T16" fmla="*/ 459 w 911"/>
                <a:gd name="T17" fmla="*/ 158 h 199"/>
                <a:gd name="T18" fmla="*/ 451 w 911"/>
                <a:gd name="T19" fmla="*/ 198 h 199"/>
                <a:gd name="T20" fmla="*/ 444 w 911"/>
                <a:gd name="T21" fmla="*/ 158 h 199"/>
                <a:gd name="T22" fmla="*/ 429 w 911"/>
                <a:gd name="T23" fmla="*/ 132 h 199"/>
                <a:gd name="T24" fmla="*/ 406 w 911"/>
                <a:gd name="T25" fmla="*/ 106 h 199"/>
                <a:gd name="T26" fmla="*/ 376 w 911"/>
                <a:gd name="T27" fmla="*/ 99 h 199"/>
                <a:gd name="T28" fmla="*/ 75 w 911"/>
                <a:gd name="T29" fmla="*/ 106 h 199"/>
                <a:gd name="T30" fmla="*/ 45 w 911"/>
                <a:gd name="T31" fmla="*/ 99 h 199"/>
                <a:gd name="T32" fmla="*/ 22 w 911"/>
                <a:gd name="T33" fmla="*/ 79 h 199"/>
                <a:gd name="T34" fmla="*/ 7 w 911"/>
                <a:gd name="T35" fmla="*/ 53 h 199"/>
                <a:gd name="T36" fmla="*/ 0 w 911"/>
                <a:gd name="T37" fmla="*/ 13 h 199"/>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911"/>
                <a:gd name="T58" fmla="*/ 0 h 199"/>
                <a:gd name="T59" fmla="*/ 911 w 911"/>
                <a:gd name="T60" fmla="*/ 199 h 199"/>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911" h="199">
                  <a:moveTo>
                    <a:pt x="910" y="0"/>
                  </a:moveTo>
                  <a:lnTo>
                    <a:pt x="902" y="39"/>
                  </a:lnTo>
                  <a:lnTo>
                    <a:pt x="887" y="66"/>
                  </a:lnTo>
                  <a:lnTo>
                    <a:pt x="865" y="86"/>
                  </a:lnTo>
                  <a:lnTo>
                    <a:pt x="835" y="92"/>
                  </a:lnTo>
                  <a:lnTo>
                    <a:pt x="526" y="99"/>
                  </a:lnTo>
                  <a:lnTo>
                    <a:pt x="496" y="106"/>
                  </a:lnTo>
                  <a:lnTo>
                    <a:pt x="474" y="132"/>
                  </a:lnTo>
                  <a:lnTo>
                    <a:pt x="459" y="158"/>
                  </a:lnTo>
                  <a:lnTo>
                    <a:pt x="451" y="198"/>
                  </a:lnTo>
                  <a:lnTo>
                    <a:pt x="444" y="158"/>
                  </a:lnTo>
                  <a:lnTo>
                    <a:pt x="429" y="132"/>
                  </a:lnTo>
                  <a:lnTo>
                    <a:pt x="406" y="106"/>
                  </a:lnTo>
                  <a:lnTo>
                    <a:pt x="376" y="99"/>
                  </a:lnTo>
                  <a:lnTo>
                    <a:pt x="75" y="106"/>
                  </a:lnTo>
                  <a:lnTo>
                    <a:pt x="45" y="99"/>
                  </a:lnTo>
                  <a:lnTo>
                    <a:pt x="22" y="79"/>
                  </a:lnTo>
                  <a:lnTo>
                    <a:pt x="7" y="53"/>
                  </a:lnTo>
                  <a:lnTo>
                    <a:pt x="0" y="13"/>
                  </a:lnTo>
                </a:path>
              </a:pathLst>
            </a:custGeom>
            <a:noFill/>
            <a:ln w="12700" cap="rnd" cmpd="sng">
              <a:solidFill>
                <a:schemeClr val="tx1"/>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es-CL">
                <a:latin typeface="Garamond" panose="02020404030301010803" pitchFamily="18" charset="0"/>
              </a:endParaRPr>
            </a:p>
          </p:txBody>
        </p:sp>
        <p:sp>
          <p:nvSpPr>
            <p:cNvPr id="38" name="Rectangle 23">
              <a:extLst>
                <a:ext uri="{FF2B5EF4-FFF2-40B4-BE49-F238E27FC236}">
                  <a16:creationId xmlns:a16="http://schemas.microsoft.com/office/drawing/2014/main" id="{E8EBA4DA-C564-780F-71B9-DBD9E9E845D7}"/>
                </a:ext>
              </a:extLst>
            </p:cNvPr>
            <p:cNvSpPr>
              <a:spLocks noChangeArrowheads="1"/>
            </p:cNvSpPr>
            <p:nvPr/>
          </p:nvSpPr>
          <p:spPr bwMode="auto">
            <a:xfrm>
              <a:off x="1533" y="4067"/>
              <a:ext cx="776"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s-CL" sz="2000" b="1">
                  <a:latin typeface="Garamond" panose="02020404030301010803" pitchFamily="18" charset="0"/>
                </a:rPr>
                <a:t>1</a:t>
              </a:r>
              <a:r>
                <a:rPr lang="en-US" altLang="es-CL" sz="2000" b="1" baseline="30000">
                  <a:latin typeface="Garamond" panose="02020404030301010803" pitchFamily="18" charset="0"/>
                </a:rPr>
                <a:t>er</a:t>
              </a:r>
              <a:r>
                <a:rPr lang="en-US" altLang="es-CL" sz="2000" b="1">
                  <a:latin typeface="Garamond" panose="02020404030301010803" pitchFamily="18" charset="0"/>
                </a:rPr>
                <a:t> bloque</a:t>
              </a:r>
            </a:p>
          </p:txBody>
        </p:sp>
        <p:sp>
          <p:nvSpPr>
            <p:cNvPr id="39" name="Line 30">
              <a:extLst>
                <a:ext uri="{FF2B5EF4-FFF2-40B4-BE49-F238E27FC236}">
                  <a16:creationId xmlns:a16="http://schemas.microsoft.com/office/drawing/2014/main" id="{62AB8CF5-9D06-6E02-0676-6DEA9F9279E1}"/>
                </a:ext>
              </a:extLst>
            </p:cNvPr>
            <p:cNvSpPr>
              <a:spLocks noChangeShapeType="1"/>
            </p:cNvSpPr>
            <p:nvPr/>
          </p:nvSpPr>
          <p:spPr bwMode="auto">
            <a:xfrm>
              <a:off x="1401" y="2304"/>
              <a:ext cx="1951" cy="0"/>
            </a:xfrm>
            <a:prstGeom prst="line">
              <a:avLst/>
            </a:prstGeom>
            <a:noFill/>
            <a:ln w="25400">
              <a:solidFill>
                <a:schemeClr val="tx1"/>
              </a:solidFill>
              <a:prstDash val="dash"/>
              <a:round/>
              <a:headEnd/>
              <a:tailEnd/>
            </a:ln>
            <a:extLst>
              <a:ext uri="{909E8E84-426E-40DD-AFC4-6F175D3DCCD1}">
                <a14:hiddenFill xmlns:a14="http://schemas.microsoft.com/office/drawing/2010/main">
                  <a:noFill/>
                </a14:hiddenFill>
              </a:ext>
            </a:extLst>
          </p:spPr>
          <p:txBody>
            <a:bodyPr wrap="none" anchor="ctr"/>
            <a:lstStyle/>
            <a:p>
              <a:endParaRPr lang="es-CL">
                <a:latin typeface="Garamond" panose="02020404030301010803" pitchFamily="18" charset="0"/>
              </a:endParaRPr>
            </a:p>
          </p:txBody>
        </p:sp>
        <p:sp>
          <p:nvSpPr>
            <p:cNvPr id="59" name="Oval 31">
              <a:extLst>
                <a:ext uri="{FF2B5EF4-FFF2-40B4-BE49-F238E27FC236}">
                  <a16:creationId xmlns:a16="http://schemas.microsoft.com/office/drawing/2014/main" id="{BABB26A4-13F5-B25A-C2DE-45CEE69E34DC}"/>
                </a:ext>
              </a:extLst>
            </p:cNvPr>
            <p:cNvSpPr>
              <a:spLocks noChangeArrowheads="1"/>
            </p:cNvSpPr>
            <p:nvPr/>
          </p:nvSpPr>
          <p:spPr bwMode="auto">
            <a:xfrm>
              <a:off x="2304" y="1440"/>
              <a:ext cx="96" cy="96"/>
            </a:xfrm>
            <a:prstGeom prst="ellipse">
              <a:avLst/>
            </a:prstGeom>
            <a:solidFill>
              <a:schemeClr val="tx1"/>
            </a:solidFill>
            <a:ln w="12700">
              <a:solidFill>
                <a:schemeClr val="tx1"/>
              </a:solidFill>
              <a:round/>
              <a:headEnd/>
              <a:tailEnd/>
            </a:ln>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s-CL" altLang="es-CL">
                <a:latin typeface="Garamond" panose="02020404030301010803" pitchFamily="18" charset="0"/>
              </a:endParaRPr>
            </a:p>
          </p:txBody>
        </p:sp>
        <p:sp>
          <p:nvSpPr>
            <p:cNvPr id="60" name="Rectangle 32">
              <a:extLst>
                <a:ext uri="{FF2B5EF4-FFF2-40B4-BE49-F238E27FC236}">
                  <a16:creationId xmlns:a16="http://schemas.microsoft.com/office/drawing/2014/main" id="{226CAF05-C90F-FCDF-E0F6-EFB9C5C3764C}"/>
                </a:ext>
              </a:extLst>
            </p:cNvPr>
            <p:cNvSpPr>
              <a:spLocks noChangeArrowheads="1"/>
            </p:cNvSpPr>
            <p:nvPr/>
          </p:nvSpPr>
          <p:spPr bwMode="auto">
            <a:xfrm>
              <a:off x="1149" y="2205"/>
              <a:ext cx="233"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s-CL" sz="1600" b="1" i="1">
                  <a:latin typeface="Garamond" panose="02020404030301010803" pitchFamily="18" charset="0"/>
                </a:rPr>
                <a:t>P</a:t>
              </a:r>
              <a:r>
                <a:rPr lang="en-US" altLang="es-CL" sz="1600" b="1" i="1" baseline="-25000">
                  <a:latin typeface="Garamond" panose="02020404030301010803" pitchFamily="18" charset="0"/>
                </a:rPr>
                <a:t>2</a:t>
              </a:r>
            </a:p>
          </p:txBody>
        </p:sp>
        <p:sp>
          <p:nvSpPr>
            <p:cNvPr id="61" name="Line 33">
              <a:extLst>
                <a:ext uri="{FF2B5EF4-FFF2-40B4-BE49-F238E27FC236}">
                  <a16:creationId xmlns:a16="http://schemas.microsoft.com/office/drawing/2014/main" id="{01310148-1CD1-2E6D-41AF-B09A70052EFC}"/>
                </a:ext>
              </a:extLst>
            </p:cNvPr>
            <p:cNvSpPr>
              <a:spLocks noChangeShapeType="1"/>
            </p:cNvSpPr>
            <p:nvPr/>
          </p:nvSpPr>
          <p:spPr bwMode="auto">
            <a:xfrm>
              <a:off x="3360" y="2361"/>
              <a:ext cx="0" cy="1423"/>
            </a:xfrm>
            <a:prstGeom prst="line">
              <a:avLst/>
            </a:prstGeom>
            <a:noFill/>
            <a:ln w="25400">
              <a:solidFill>
                <a:schemeClr val="tx1"/>
              </a:solidFill>
              <a:prstDash val="dash"/>
              <a:round/>
              <a:headEnd/>
              <a:tailEnd/>
            </a:ln>
            <a:extLst>
              <a:ext uri="{909E8E84-426E-40DD-AFC4-6F175D3DCCD1}">
                <a14:hiddenFill xmlns:a14="http://schemas.microsoft.com/office/drawing/2010/main">
                  <a:noFill/>
                </a14:hiddenFill>
              </a:ext>
            </a:extLst>
          </p:spPr>
          <p:txBody>
            <a:bodyPr wrap="none" anchor="ctr"/>
            <a:lstStyle/>
            <a:p>
              <a:endParaRPr lang="es-CL">
                <a:latin typeface="Garamond" panose="02020404030301010803" pitchFamily="18" charset="0"/>
              </a:endParaRPr>
            </a:p>
          </p:txBody>
        </p:sp>
        <p:sp>
          <p:nvSpPr>
            <p:cNvPr id="62" name="Oval 34">
              <a:extLst>
                <a:ext uri="{FF2B5EF4-FFF2-40B4-BE49-F238E27FC236}">
                  <a16:creationId xmlns:a16="http://schemas.microsoft.com/office/drawing/2014/main" id="{9D63C5E3-EB1B-7060-4099-C70D5D84AA48}"/>
                </a:ext>
              </a:extLst>
            </p:cNvPr>
            <p:cNvSpPr>
              <a:spLocks noChangeArrowheads="1"/>
            </p:cNvSpPr>
            <p:nvPr/>
          </p:nvSpPr>
          <p:spPr bwMode="auto">
            <a:xfrm>
              <a:off x="3312" y="2256"/>
              <a:ext cx="96" cy="96"/>
            </a:xfrm>
            <a:prstGeom prst="ellipse">
              <a:avLst/>
            </a:prstGeom>
            <a:solidFill>
              <a:schemeClr val="tx1"/>
            </a:solidFill>
            <a:ln w="12700">
              <a:solidFill>
                <a:schemeClr val="tx1"/>
              </a:solidFill>
              <a:round/>
              <a:headEnd/>
              <a:tailEnd/>
            </a:ln>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s-CL" altLang="es-CL">
                <a:latin typeface="Garamond" panose="02020404030301010803" pitchFamily="18" charset="0"/>
              </a:endParaRPr>
            </a:p>
          </p:txBody>
        </p:sp>
        <p:sp>
          <p:nvSpPr>
            <p:cNvPr id="63" name="Rectangle 35">
              <a:extLst>
                <a:ext uri="{FF2B5EF4-FFF2-40B4-BE49-F238E27FC236}">
                  <a16:creationId xmlns:a16="http://schemas.microsoft.com/office/drawing/2014/main" id="{6F850A94-920E-FC36-11EE-724F1E8382CF}"/>
                </a:ext>
              </a:extLst>
            </p:cNvPr>
            <p:cNvSpPr>
              <a:spLocks noChangeArrowheads="1"/>
            </p:cNvSpPr>
            <p:nvPr/>
          </p:nvSpPr>
          <p:spPr bwMode="auto">
            <a:xfrm>
              <a:off x="3213" y="3741"/>
              <a:ext cx="251"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s-CL" sz="1600" b="1" i="1">
                  <a:latin typeface="Garamond" panose="02020404030301010803" pitchFamily="18" charset="0"/>
                </a:rPr>
                <a:t>Q</a:t>
              </a:r>
              <a:r>
                <a:rPr lang="en-US" altLang="es-CL" sz="1600" b="1" i="1" baseline="-25000">
                  <a:latin typeface="Garamond" panose="02020404030301010803" pitchFamily="18" charset="0"/>
                </a:rPr>
                <a:t>2</a:t>
              </a:r>
            </a:p>
          </p:txBody>
        </p:sp>
        <p:sp>
          <p:nvSpPr>
            <p:cNvPr id="64" name="Line 36">
              <a:extLst>
                <a:ext uri="{FF2B5EF4-FFF2-40B4-BE49-F238E27FC236}">
                  <a16:creationId xmlns:a16="http://schemas.microsoft.com/office/drawing/2014/main" id="{C997E94C-AEEF-A98E-5532-0B13CAF4F89E}"/>
                </a:ext>
              </a:extLst>
            </p:cNvPr>
            <p:cNvSpPr>
              <a:spLocks noChangeShapeType="1"/>
            </p:cNvSpPr>
            <p:nvPr/>
          </p:nvSpPr>
          <p:spPr bwMode="auto">
            <a:xfrm>
              <a:off x="1401" y="2736"/>
              <a:ext cx="2431" cy="0"/>
            </a:xfrm>
            <a:prstGeom prst="line">
              <a:avLst/>
            </a:prstGeom>
            <a:noFill/>
            <a:ln w="25400">
              <a:solidFill>
                <a:schemeClr val="tx1"/>
              </a:solidFill>
              <a:prstDash val="dash"/>
              <a:round/>
              <a:headEnd/>
              <a:tailEnd/>
            </a:ln>
            <a:extLst>
              <a:ext uri="{909E8E84-426E-40DD-AFC4-6F175D3DCCD1}">
                <a14:hiddenFill xmlns:a14="http://schemas.microsoft.com/office/drawing/2010/main">
                  <a:noFill/>
                </a14:hiddenFill>
              </a:ext>
            </a:extLst>
          </p:spPr>
          <p:txBody>
            <a:bodyPr wrap="none" anchor="ctr"/>
            <a:lstStyle/>
            <a:p>
              <a:endParaRPr lang="es-CL">
                <a:latin typeface="Garamond" panose="02020404030301010803" pitchFamily="18" charset="0"/>
              </a:endParaRPr>
            </a:p>
          </p:txBody>
        </p:sp>
        <p:sp>
          <p:nvSpPr>
            <p:cNvPr id="65" name="Rectangle 37">
              <a:extLst>
                <a:ext uri="{FF2B5EF4-FFF2-40B4-BE49-F238E27FC236}">
                  <a16:creationId xmlns:a16="http://schemas.microsoft.com/office/drawing/2014/main" id="{FD490C2E-71F0-F97B-FC41-DF4D85406245}"/>
                </a:ext>
              </a:extLst>
            </p:cNvPr>
            <p:cNvSpPr>
              <a:spLocks noChangeArrowheads="1"/>
            </p:cNvSpPr>
            <p:nvPr/>
          </p:nvSpPr>
          <p:spPr bwMode="auto">
            <a:xfrm>
              <a:off x="1149" y="2637"/>
              <a:ext cx="233"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s-CL" sz="1600" b="1" i="1">
                  <a:latin typeface="Garamond" panose="02020404030301010803" pitchFamily="18" charset="0"/>
                </a:rPr>
                <a:t>P</a:t>
              </a:r>
              <a:r>
                <a:rPr lang="en-US" altLang="es-CL" sz="1600" b="1" i="1" baseline="-25000">
                  <a:latin typeface="Garamond" panose="02020404030301010803" pitchFamily="18" charset="0"/>
                </a:rPr>
                <a:t>3</a:t>
              </a:r>
            </a:p>
          </p:txBody>
        </p:sp>
        <p:sp>
          <p:nvSpPr>
            <p:cNvPr id="66" name="Line 38">
              <a:extLst>
                <a:ext uri="{FF2B5EF4-FFF2-40B4-BE49-F238E27FC236}">
                  <a16:creationId xmlns:a16="http://schemas.microsoft.com/office/drawing/2014/main" id="{1212D637-1360-4869-5B47-3BC26E4E0D0F}"/>
                </a:ext>
              </a:extLst>
            </p:cNvPr>
            <p:cNvSpPr>
              <a:spLocks noChangeShapeType="1"/>
            </p:cNvSpPr>
            <p:nvPr/>
          </p:nvSpPr>
          <p:spPr bwMode="auto">
            <a:xfrm>
              <a:off x="3888" y="2745"/>
              <a:ext cx="0" cy="1039"/>
            </a:xfrm>
            <a:prstGeom prst="line">
              <a:avLst/>
            </a:prstGeom>
            <a:noFill/>
            <a:ln w="25400">
              <a:solidFill>
                <a:schemeClr val="tx1"/>
              </a:solidFill>
              <a:prstDash val="dash"/>
              <a:round/>
              <a:headEnd/>
              <a:tailEnd/>
            </a:ln>
            <a:extLst>
              <a:ext uri="{909E8E84-426E-40DD-AFC4-6F175D3DCCD1}">
                <a14:hiddenFill xmlns:a14="http://schemas.microsoft.com/office/drawing/2010/main">
                  <a:noFill/>
                </a14:hiddenFill>
              </a:ext>
            </a:extLst>
          </p:spPr>
          <p:txBody>
            <a:bodyPr wrap="none" anchor="ctr"/>
            <a:lstStyle/>
            <a:p>
              <a:endParaRPr lang="es-CL">
                <a:latin typeface="Garamond" panose="02020404030301010803" pitchFamily="18" charset="0"/>
              </a:endParaRPr>
            </a:p>
          </p:txBody>
        </p:sp>
        <p:sp>
          <p:nvSpPr>
            <p:cNvPr id="67" name="Oval 39">
              <a:extLst>
                <a:ext uri="{FF2B5EF4-FFF2-40B4-BE49-F238E27FC236}">
                  <a16:creationId xmlns:a16="http://schemas.microsoft.com/office/drawing/2014/main" id="{BF5FF58D-AE55-07E6-2C94-8F7225104B64}"/>
                </a:ext>
              </a:extLst>
            </p:cNvPr>
            <p:cNvSpPr>
              <a:spLocks noChangeArrowheads="1"/>
            </p:cNvSpPr>
            <p:nvPr/>
          </p:nvSpPr>
          <p:spPr bwMode="auto">
            <a:xfrm>
              <a:off x="3840" y="2688"/>
              <a:ext cx="96" cy="96"/>
            </a:xfrm>
            <a:prstGeom prst="ellipse">
              <a:avLst/>
            </a:prstGeom>
            <a:solidFill>
              <a:schemeClr val="tx1"/>
            </a:solidFill>
            <a:ln w="12700">
              <a:solidFill>
                <a:schemeClr val="tx1"/>
              </a:solidFill>
              <a:round/>
              <a:headEnd/>
              <a:tailEnd/>
            </a:ln>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s-CL" altLang="es-CL">
                <a:latin typeface="Garamond" panose="02020404030301010803" pitchFamily="18" charset="0"/>
              </a:endParaRPr>
            </a:p>
          </p:txBody>
        </p:sp>
        <p:sp>
          <p:nvSpPr>
            <p:cNvPr id="68" name="Rectangle 40">
              <a:extLst>
                <a:ext uri="{FF2B5EF4-FFF2-40B4-BE49-F238E27FC236}">
                  <a16:creationId xmlns:a16="http://schemas.microsoft.com/office/drawing/2014/main" id="{3F56DFF4-4B25-3DEC-E679-701654DCA4BC}"/>
                </a:ext>
              </a:extLst>
            </p:cNvPr>
            <p:cNvSpPr>
              <a:spLocks noChangeArrowheads="1"/>
            </p:cNvSpPr>
            <p:nvPr/>
          </p:nvSpPr>
          <p:spPr bwMode="auto">
            <a:xfrm>
              <a:off x="3741" y="3741"/>
              <a:ext cx="251"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s-CL" sz="1600" b="1" i="1">
                  <a:latin typeface="Garamond" panose="02020404030301010803" pitchFamily="18" charset="0"/>
                </a:rPr>
                <a:t>Q</a:t>
              </a:r>
              <a:r>
                <a:rPr lang="en-US" altLang="es-CL" sz="1600" b="1" i="1" baseline="-25000">
                  <a:latin typeface="Garamond" panose="02020404030301010803" pitchFamily="18" charset="0"/>
                </a:rPr>
                <a:t>3</a:t>
              </a:r>
            </a:p>
          </p:txBody>
        </p:sp>
        <p:sp>
          <p:nvSpPr>
            <p:cNvPr id="69" name="Freeform 41">
              <a:extLst>
                <a:ext uri="{FF2B5EF4-FFF2-40B4-BE49-F238E27FC236}">
                  <a16:creationId xmlns:a16="http://schemas.microsoft.com/office/drawing/2014/main" id="{04412970-7420-FCF9-7C6D-B1F41DA42052}"/>
                </a:ext>
              </a:extLst>
            </p:cNvPr>
            <p:cNvSpPr>
              <a:spLocks/>
            </p:cNvSpPr>
            <p:nvPr/>
          </p:nvSpPr>
          <p:spPr bwMode="auto">
            <a:xfrm>
              <a:off x="2353" y="3929"/>
              <a:ext cx="960" cy="199"/>
            </a:xfrm>
            <a:custGeom>
              <a:avLst/>
              <a:gdLst>
                <a:gd name="T0" fmla="*/ 959 w 960"/>
                <a:gd name="T1" fmla="*/ 0 h 199"/>
                <a:gd name="T2" fmla="*/ 954 w 960"/>
                <a:gd name="T3" fmla="*/ 40 h 199"/>
                <a:gd name="T4" fmla="*/ 938 w 960"/>
                <a:gd name="T5" fmla="*/ 66 h 199"/>
                <a:gd name="T6" fmla="*/ 911 w 960"/>
                <a:gd name="T7" fmla="*/ 86 h 199"/>
                <a:gd name="T8" fmla="*/ 880 w 960"/>
                <a:gd name="T9" fmla="*/ 99 h 199"/>
                <a:gd name="T10" fmla="*/ 556 w 960"/>
                <a:gd name="T11" fmla="*/ 99 h 199"/>
                <a:gd name="T12" fmla="*/ 524 w 960"/>
                <a:gd name="T13" fmla="*/ 106 h 199"/>
                <a:gd name="T14" fmla="*/ 498 w 960"/>
                <a:gd name="T15" fmla="*/ 132 h 199"/>
                <a:gd name="T16" fmla="*/ 482 w 960"/>
                <a:gd name="T17" fmla="*/ 158 h 199"/>
                <a:gd name="T18" fmla="*/ 477 w 960"/>
                <a:gd name="T19" fmla="*/ 198 h 199"/>
                <a:gd name="T20" fmla="*/ 471 w 960"/>
                <a:gd name="T21" fmla="*/ 158 h 199"/>
                <a:gd name="T22" fmla="*/ 456 w 960"/>
                <a:gd name="T23" fmla="*/ 132 h 199"/>
                <a:gd name="T24" fmla="*/ 429 w 960"/>
                <a:gd name="T25" fmla="*/ 112 h 199"/>
                <a:gd name="T26" fmla="*/ 397 w 960"/>
                <a:gd name="T27" fmla="*/ 106 h 199"/>
                <a:gd name="T28" fmla="*/ 79 w 960"/>
                <a:gd name="T29" fmla="*/ 106 h 199"/>
                <a:gd name="T30" fmla="*/ 48 w 960"/>
                <a:gd name="T31" fmla="*/ 99 h 199"/>
                <a:gd name="T32" fmla="*/ 26 w 960"/>
                <a:gd name="T33" fmla="*/ 79 h 199"/>
                <a:gd name="T34" fmla="*/ 5 w 960"/>
                <a:gd name="T35" fmla="*/ 53 h 199"/>
                <a:gd name="T36" fmla="*/ 0 w 960"/>
                <a:gd name="T37" fmla="*/ 13 h 199"/>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960"/>
                <a:gd name="T58" fmla="*/ 0 h 199"/>
                <a:gd name="T59" fmla="*/ 960 w 960"/>
                <a:gd name="T60" fmla="*/ 199 h 199"/>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960" h="199">
                  <a:moveTo>
                    <a:pt x="959" y="0"/>
                  </a:moveTo>
                  <a:lnTo>
                    <a:pt x="954" y="40"/>
                  </a:lnTo>
                  <a:lnTo>
                    <a:pt x="938" y="66"/>
                  </a:lnTo>
                  <a:lnTo>
                    <a:pt x="911" y="86"/>
                  </a:lnTo>
                  <a:lnTo>
                    <a:pt x="880" y="99"/>
                  </a:lnTo>
                  <a:lnTo>
                    <a:pt x="556" y="99"/>
                  </a:lnTo>
                  <a:lnTo>
                    <a:pt x="524" y="106"/>
                  </a:lnTo>
                  <a:lnTo>
                    <a:pt x="498" y="132"/>
                  </a:lnTo>
                  <a:lnTo>
                    <a:pt x="482" y="158"/>
                  </a:lnTo>
                  <a:lnTo>
                    <a:pt x="477" y="198"/>
                  </a:lnTo>
                  <a:lnTo>
                    <a:pt x="471" y="158"/>
                  </a:lnTo>
                  <a:lnTo>
                    <a:pt x="456" y="132"/>
                  </a:lnTo>
                  <a:lnTo>
                    <a:pt x="429" y="112"/>
                  </a:lnTo>
                  <a:lnTo>
                    <a:pt x="397" y="106"/>
                  </a:lnTo>
                  <a:lnTo>
                    <a:pt x="79" y="106"/>
                  </a:lnTo>
                  <a:lnTo>
                    <a:pt x="48" y="99"/>
                  </a:lnTo>
                  <a:lnTo>
                    <a:pt x="26" y="79"/>
                  </a:lnTo>
                  <a:lnTo>
                    <a:pt x="5" y="53"/>
                  </a:lnTo>
                  <a:lnTo>
                    <a:pt x="0" y="13"/>
                  </a:lnTo>
                </a:path>
              </a:pathLst>
            </a:custGeom>
            <a:noFill/>
            <a:ln w="12700" cap="rnd" cmpd="sng">
              <a:solidFill>
                <a:schemeClr val="tx1"/>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es-CL">
                <a:latin typeface="Garamond" panose="02020404030301010803" pitchFamily="18" charset="0"/>
              </a:endParaRPr>
            </a:p>
          </p:txBody>
        </p:sp>
        <p:sp>
          <p:nvSpPr>
            <p:cNvPr id="70" name="Rectangle 42">
              <a:extLst>
                <a:ext uri="{FF2B5EF4-FFF2-40B4-BE49-F238E27FC236}">
                  <a16:creationId xmlns:a16="http://schemas.microsoft.com/office/drawing/2014/main" id="{90CE824B-63AA-F29E-89CF-8E8E3478125C}"/>
                </a:ext>
              </a:extLst>
            </p:cNvPr>
            <p:cNvSpPr>
              <a:spLocks noChangeArrowheads="1"/>
            </p:cNvSpPr>
            <p:nvPr/>
          </p:nvSpPr>
          <p:spPr bwMode="auto">
            <a:xfrm>
              <a:off x="2445" y="4067"/>
              <a:ext cx="753"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s-CL" sz="2000" b="1">
                  <a:latin typeface="Garamond" panose="02020404030301010803" pitchFamily="18" charset="0"/>
                </a:rPr>
                <a:t>2º bloque</a:t>
              </a:r>
            </a:p>
          </p:txBody>
        </p:sp>
        <p:sp>
          <p:nvSpPr>
            <p:cNvPr id="71" name="Freeform 43">
              <a:extLst>
                <a:ext uri="{FF2B5EF4-FFF2-40B4-BE49-F238E27FC236}">
                  <a16:creationId xmlns:a16="http://schemas.microsoft.com/office/drawing/2014/main" id="{4D1CA81F-5DF4-A532-B14C-947E53621759}"/>
                </a:ext>
              </a:extLst>
            </p:cNvPr>
            <p:cNvSpPr>
              <a:spLocks/>
            </p:cNvSpPr>
            <p:nvPr/>
          </p:nvSpPr>
          <p:spPr bwMode="auto">
            <a:xfrm>
              <a:off x="3359" y="3931"/>
              <a:ext cx="530" cy="199"/>
            </a:xfrm>
            <a:custGeom>
              <a:avLst/>
              <a:gdLst>
                <a:gd name="T0" fmla="*/ 529 w 530"/>
                <a:gd name="T1" fmla="*/ 0 h 199"/>
                <a:gd name="T2" fmla="*/ 529 w 530"/>
                <a:gd name="T3" fmla="*/ 39 h 199"/>
                <a:gd name="T4" fmla="*/ 517 w 530"/>
                <a:gd name="T5" fmla="*/ 72 h 199"/>
                <a:gd name="T6" fmla="*/ 504 w 530"/>
                <a:gd name="T7" fmla="*/ 92 h 199"/>
                <a:gd name="T8" fmla="*/ 485 w 530"/>
                <a:gd name="T9" fmla="*/ 99 h 199"/>
                <a:gd name="T10" fmla="*/ 305 w 530"/>
                <a:gd name="T11" fmla="*/ 99 h 199"/>
                <a:gd name="T12" fmla="*/ 286 w 530"/>
                <a:gd name="T13" fmla="*/ 106 h 199"/>
                <a:gd name="T14" fmla="*/ 274 w 530"/>
                <a:gd name="T15" fmla="*/ 132 h 199"/>
                <a:gd name="T16" fmla="*/ 268 w 530"/>
                <a:gd name="T17" fmla="*/ 158 h 199"/>
                <a:gd name="T18" fmla="*/ 262 w 530"/>
                <a:gd name="T19" fmla="*/ 198 h 199"/>
                <a:gd name="T20" fmla="*/ 262 w 530"/>
                <a:gd name="T21" fmla="*/ 158 h 199"/>
                <a:gd name="T22" fmla="*/ 249 w 530"/>
                <a:gd name="T23" fmla="*/ 132 h 199"/>
                <a:gd name="T24" fmla="*/ 237 w 530"/>
                <a:gd name="T25" fmla="*/ 112 h 199"/>
                <a:gd name="T26" fmla="*/ 218 w 530"/>
                <a:gd name="T27" fmla="*/ 106 h 199"/>
                <a:gd name="T28" fmla="*/ 44 w 530"/>
                <a:gd name="T29" fmla="*/ 106 h 199"/>
                <a:gd name="T30" fmla="*/ 25 w 530"/>
                <a:gd name="T31" fmla="*/ 99 h 199"/>
                <a:gd name="T32" fmla="*/ 13 w 530"/>
                <a:gd name="T33" fmla="*/ 79 h 199"/>
                <a:gd name="T34" fmla="*/ 6 w 530"/>
                <a:gd name="T35" fmla="*/ 53 h 199"/>
                <a:gd name="T36" fmla="*/ 0 w 530"/>
                <a:gd name="T37" fmla="*/ 13 h 199"/>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530"/>
                <a:gd name="T58" fmla="*/ 0 h 199"/>
                <a:gd name="T59" fmla="*/ 530 w 530"/>
                <a:gd name="T60" fmla="*/ 199 h 199"/>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530" h="199">
                  <a:moveTo>
                    <a:pt x="529" y="0"/>
                  </a:moveTo>
                  <a:lnTo>
                    <a:pt x="529" y="39"/>
                  </a:lnTo>
                  <a:lnTo>
                    <a:pt x="517" y="72"/>
                  </a:lnTo>
                  <a:lnTo>
                    <a:pt x="504" y="92"/>
                  </a:lnTo>
                  <a:lnTo>
                    <a:pt x="485" y="99"/>
                  </a:lnTo>
                  <a:lnTo>
                    <a:pt x="305" y="99"/>
                  </a:lnTo>
                  <a:lnTo>
                    <a:pt x="286" y="106"/>
                  </a:lnTo>
                  <a:lnTo>
                    <a:pt x="274" y="132"/>
                  </a:lnTo>
                  <a:lnTo>
                    <a:pt x="268" y="158"/>
                  </a:lnTo>
                  <a:lnTo>
                    <a:pt x="262" y="198"/>
                  </a:lnTo>
                  <a:lnTo>
                    <a:pt x="262" y="158"/>
                  </a:lnTo>
                  <a:lnTo>
                    <a:pt x="249" y="132"/>
                  </a:lnTo>
                  <a:lnTo>
                    <a:pt x="237" y="112"/>
                  </a:lnTo>
                  <a:lnTo>
                    <a:pt x="218" y="106"/>
                  </a:lnTo>
                  <a:lnTo>
                    <a:pt x="44" y="106"/>
                  </a:lnTo>
                  <a:lnTo>
                    <a:pt x="25" y="99"/>
                  </a:lnTo>
                  <a:lnTo>
                    <a:pt x="13" y="79"/>
                  </a:lnTo>
                  <a:lnTo>
                    <a:pt x="6" y="53"/>
                  </a:lnTo>
                  <a:lnTo>
                    <a:pt x="0" y="13"/>
                  </a:lnTo>
                </a:path>
              </a:pathLst>
            </a:custGeom>
            <a:noFill/>
            <a:ln w="12700" cap="rnd" cmpd="sng">
              <a:solidFill>
                <a:schemeClr val="tx1"/>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es-CL">
                <a:latin typeface="Garamond" panose="02020404030301010803" pitchFamily="18" charset="0"/>
              </a:endParaRPr>
            </a:p>
          </p:txBody>
        </p:sp>
        <p:sp>
          <p:nvSpPr>
            <p:cNvPr id="72" name="Rectangle 44">
              <a:extLst>
                <a:ext uri="{FF2B5EF4-FFF2-40B4-BE49-F238E27FC236}">
                  <a16:creationId xmlns:a16="http://schemas.microsoft.com/office/drawing/2014/main" id="{BA392588-A77B-3EB9-79A3-4EA433E6AE58}"/>
                </a:ext>
              </a:extLst>
            </p:cNvPr>
            <p:cNvSpPr>
              <a:spLocks noChangeArrowheads="1"/>
            </p:cNvSpPr>
            <p:nvPr/>
          </p:nvSpPr>
          <p:spPr bwMode="auto">
            <a:xfrm>
              <a:off x="3261" y="4067"/>
              <a:ext cx="788"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s-CL" sz="2000" b="1">
                  <a:latin typeface="Garamond" panose="02020404030301010803" pitchFamily="18" charset="0"/>
                </a:rPr>
                <a:t>3</a:t>
              </a:r>
              <a:r>
                <a:rPr lang="en-US" altLang="es-CL" sz="2000" b="1" baseline="30000">
                  <a:latin typeface="Garamond" panose="02020404030301010803" pitchFamily="18" charset="0"/>
                </a:rPr>
                <a:t>er</a:t>
              </a:r>
              <a:r>
                <a:rPr lang="en-US" altLang="es-CL" sz="2000" b="1">
                  <a:latin typeface="Garamond" panose="02020404030301010803" pitchFamily="18" charset="0"/>
                </a:rPr>
                <a:t> bloque</a:t>
              </a:r>
            </a:p>
          </p:txBody>
        </p:sp>
        <p:sp>
          <p:nvSpPr>
            <p:cNvPr id="73" name="Rectangle 46">
              <a:extLst>
                <a:ext uri="{FF2B5EF4-FFF2-40B4-BE49-F238E27FC236}">
                  <a16:creationId xmlns:a16="http://schemas.microsoft.com/office/drawing/2014/main" id="{A6787DE2-E17A-B6DD-26CB-E64BA01D7348}"/>
                </a:ext>
              </a:extLst>
            </p:cNvPr>
            <p:cNvSpPr>
              <a:spLocks noChangeArrowheads="1"/>
            </p:cNvSpPr>
            <p:nvPr/>
          </p:nvSpPr>
          <p:spPr bwMode="auto">
            <a:xfrm>
              <a:off x="2247" y="821"/>
              <a:ext cx="2554" cy="464"/>
            </a:xfrm>
            <a:prstGeom prst="rect">
              <a:avLst/>
            </a:prstGeom>
            <a:ln>
              <a:headEnd/>
              <a:tailEnd/>
            </a:ln>
          </p:spPr>
          <p:style>
            <a:lnRef idx="2">
              <a:schemeClr val="accent1"/>
            </a:lnRef>
            <a:fillRef idx="1">
              <a:schemeClr val="lt1"/>
            </a:fillRef>
            <a:effectRef idx="0">
              <a:schemeClr val="accent1"/>
            </a:effectRef>
            <a:fontRef idx="minor">
              <a:schemeClr val="dk1"/>
            </a:fontRef>
          </p:style>
          <p:txBody>
            <a:bodyPr wrap="none" lIns="90488" tIns="44450" rIns="90488" bIns="44450">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s-ES_tradnl" altLang="es-CL" sz="1400" b="1" dirty="0">
                  <a:latin typeface="Garamond" panose="02020404030301010803" pitchFamily="18" charset="0"/>
                </a:rPr>
                <a:t>La discriminación de precios de</a:t>
              </a:r>
            </a:p>
            <a:p>
              <a:pPr algn="ctr" eaLnBrk="1" hangingPunct="1"/>
              <a:r>
                <a:rPr lang="es-ES_tradnl" altLang="es-CL" sz="1400" b="1" dirty="0">
                  <a:latin typeface="Garamond" panose="02020404030301010803" pitchFamily="18" charset="0"/>
                </a:rPr>
                <a:t>segundo grado es la fijación de los precios </a:t>
              </a:r>
            </a:p>
            <a:p>
              <a:pPr algn="ctr" eaLnBrk="1" hangingPunct="1"/>
              <a:r>
                <a:rPr lang="es-ES_tradnl" altLang="es-CL" sz="1400" b="1" dirty="0">
                  <a:latin typeface="Garamond" panose="02020404030301010803" pitchFamily="18" charset="0"/>
                </a:rPr>
                <a:t>de acuerdo a la cantidad consumida o por bloques</a:t>
              </a:r>
              <a:r>
                <a:rPr lang="en-US" altLang="es-CL" sz="1400" b="1" dirty="0">
                  <a:latin typeface="Garamond" panose="02020404030301010803" pitchFamily="18" charset="0"/>
                </a:rPr>
                <a:t>.</a:t>
              </a:r>
            </a:p>
          </p:txBody>
        </p:sp>
      </p:grpSp>
      <p:pic>
        <p:nvPicPr>
          <p:cNvPr id="3" name="Imagen 2">
            <a:extLst>
              <a:ext uri="{FF2B5EF4-FFF2-40B4-BE49-F238E27FC236}">
                <a16:creationId xmlns:a16="http://schemas.microsoft.com/office/drawing/2014/main" id="{61703301-7FF0-FF12-01BB-BD31A5A94075}"/>
              </a:ext>
            </a:extLst>
          </p:cNvPr>
          <p:cNvPicPr>
            <a:picLocks noChangeAspect="1"/>
          </p:cNvPicPr>
          <p:nvPr/>
        </p:nvPicPr>
        <p:blipFill>
          <a:blip r:embed="rId2"/>
          <a:stretch>
            <a:fillRect/>
          </a:stretch>
        </p:blipFill>
        <p:spPr>
          <a:xfrm rot="5400000">
            <a:off x="-3372431" y="3349108"/>
            <a:ext cx="6876000" cy="152385"/>
          </a:xfrm>
          <a:prstGeom prst="rect">
            <a:avLst/>
          </a:prstGeom>
        </p:spPr>
      </p:pic>
      <p:pic>
        <p:nvPicPr>
          <p:cNvPr id="5" name="Imagen 4">
            <a:extLst>
              <a:ext uri="{FF2B5EF4-FFF2-40B4-BE49-F238E27FC236}">
                <a16:creationId xmlns:a16="http://schemas.microsoft.com/office/drawing/2014/main" id="{B8F07581-BDFF-84E3-7479-3A8F7922BF66}"/>
              </a:ext>
            </a:extLst>
          </p:cNvPr>
          <p:cNvPicPr>
            <a:picLocks noChangeAspect="1"/>
          </p:cNvPicPr>
          <p:nvPr/>
        </p:nvPicPr>
        <p:blipFill>
          <a:blip r:embed="rId2"/>
          <a:stretch>
            <a:fillRect/>
          </a:stretch>
        </p:blipFill>
        <p:spPr>
          <a:xfrm rot="16200000">
            <a:off x="-3220046" y="3352275"/>
            <a:ext cx="6876000" cy="152384"/>
          </a:xfrm>
          <a:prstGeom prst="rect">
            <a:avLst/>
          </a:prstGeom>
        </p:spPr>
      </p:pic>
    </p:spTree>
    <p:extLst>
      <p:ext uri="{BB962C8B-B14F-4D97-AF65-F5344CB8AC3E}">
        <p14:creationId xmlns:p14="http://schemas.microsoft.com/office/powerpoint/2010/main" val="3249776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500"/>
                                        <p:tgtEl>
                                          <p:spTgt spid="1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20"/>
                                        </p:tgtEl>
                                        <p:attrNameLst>
                                          <p:attrName>style.visibility</p:attrName>
                                        </p:attrNameLst>
                                      </p:cBhvr>
                                      <p:to>
                                        <p:strVal val="visible"/>
                                      </p:to>
                                    </p:set>
                                    <p:animEffect transition="in" filter="wipe(left)">
                                      <p:cBhvr>
                                        <p:cTn id="12" dur="500"/>
                                        <p:tgtEl>
                                          <p:spTgt spid="20"/>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32"/>
                                        </p:tgtEl>
                                        <p:attrNameLst>
                                          <p:attrName>style.visibility</p:attrName>
                                        </p:attrNameLst>
                                      </p:cBhvr>
                                      <p:to>
                                        <p:strVal val="visible"/>
                                      </p:to>
                                    </p:set>
                                    <p:animEffect transition="in" filter="wipe(left)">
                                      <p:cBhvr>
                                        <p:cTn id="17"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10" name="Marcador de contenido 2">
                <a:extLst>
                  <a:ext uri="{FF2B5EF4-FFF2-40B4-BE49-F238E27FC236}">
                    <a16:creationId xmlns:a16="http://schemas.microsoft.com/office/drawing/2014/main" id="{01619F3C-05A7-C2B2-E01C-7EB74CF94FD7}"/>
                  </a:ext>
                </a:extLst>
              </p:cNvPr>
              <p:cNvSpPr>
                <a:spLocks noGrp="1"/>
              </p:cNvSpPr>
              <p:nvPr>
                <p:ph idx="1"/>
              </p:nvPr>
            </p:nvSpPr>
            <p:spPr>
              <a:xfrm>
                <a:off x="838200" y="1825625"/>
                <a:ext cx="10515600" cy="4351338"/>
              </a:xfrm>
            </p:spPr>
            <p:txBody>
              <a:bodyPr>
                <a:normAutofit/>
              </a:bodyPr>
              <a:lstStyle/>
              <a:p>
                <a:pPr marL="0" indent="0" eaLnBrk="1" hangingPunct="1">
                  <a:buNone/>
                </a:pPr>
                <a:r>
                  <a:rPr lang="es-ES_tradnl" altLang="es-CL" sz="2400" dirty="0">
                    <a:latin typeface="Garamond" panose="02020404030301010803" pitchFamily="18" charset="0"/>
                  </a:rPr>
                  <a:t>Es la práctica de empacar múltiples unidades de un producto idéntico y venderlas como un paquete.</a:t>
                </a:r>
              </a:p>
              <a:p>
                <a:pPr marL="0" indent="0" eaLnBrk="1" hangingPunct="1">
                  <a:buNone/>
                </a:pPr>
                <a:r>
                  <a:rPr lang="es-ES_tradnl" altLang="es-CL" sz="2400" dirty="0">
                    <a:latin typeface="Garamond" panose="02020404030301010803" pitchFamily="18" charset="0"/>
                  </a:rPr>
                  <a:t>Ejemplos</a:t>
                </a:r>
              </a:p>
              <a:p>
                <a:pPr eaLnBrk="1" hangingPunct="1">
                  <a:buClr>
                    <a:srgbClr val="00B0F0"/>
                  </a:buClr>
                  <a:buSzPct val="90000"/>
                  <a:buFont typeface="Wingdings" pitchFamily="2" charset="2"/>
                  <a:buChar char="§"/>
                </a:pPr>
                <a:r>
                  <a:rPr lang="es-ES_tradnl" altLang="es-CL" sz="2400" dirty="0">
                    <a:latin typeface="Garamond" panose="02020404030301010803" pitchFamily="18" charset="0"/>
                  </a:rPr>
                  <a:t>Toallas de papel</a:t>
                </a:r>
              </a:p>
              <a:p>
                <a:pPr eaLnBrk="1" hangingPunct="1">
                  <a:buClr>
                    <a:srgbClr val="00B0F0"/>
                  </a:buClr>
                  <a:buSzPct val="90000"/>
                  <a:buFont typeface="Wingdings" pitchFamily="2" charset="2"/>
                  <a:buChar char="§"/>
                </a:pPr>
                <a:r>
                  <a:rPr lang="es-ES_tradnl" altLang="es-CL" sz="2400" dirty="0" err="1">
                    <a:latin typeface="Garamond" panose="02020404030301010803" pitchFamily="18" charset="0"/>
                  </a:rPr>
                  <a:t>Six</a:t>
                </a:r>
                <a:r>
                  <a:rPr lang="es-ES_tradnl" altLang="es-CL" sz="2400" dirty="0">
                    <a:latin typeface="Garamond" panose="02020404030301010803" pitchFamily="18" charset="0"/>
                  </a:rPr>
                  <a:t>-packs de bebidas</a:t>
                </a:r>
              </a:p>
              <a:p>
                <a:pPr marL="0" indent="0" eaLnBrk="1" hangingPunct="1">
                  <a:buClr>
                    <a:srgbClr val="00B0F0"/>
                  </a:buClr>
                  <a:buSzPct val="90000"/>
                  <a:buNone/>
                </a:pPr>
                <a:r>
                  <a:rPr lang="es-ES_tradnl" altLang="es-CL" sz="2400" dirty="0">
                    <a:latin typeface="Garamond" panose="02020404030301010803" pitchFamily="18" charset="0"/>
                  </a:rPr>
                  <a:t>Ejemplo:</a:t>
                </a:r>
              </a:p>
              <a:p>
                <a:pPr marL="0" indent="0" eaLnBrk="1" hangingPunct="1">
                  <a:spcBef>
                    <a:spcPct val="20000"/>
                  </a:spcBef>
                  <a:buClr>
                    <a:schemeClr val="tx2"/>
                  </a:buClr>
                  <a:buSzPct val="70000"/>
                  <a:buNone/>
                  <a:defRPr/>
                </a:pPr>
                <a:r>
                  <a:rPr lang="es-ES_tradnl" sz="2400" dirty="0">
                    <a:latin typeface="Garamond" panose="02020404030301010803" pitchFamily="18" charset="0"/>
                  </a:rPr>
                  <a:t>La demanda del consumidor típico es </a:t>
                </a:r>
                <a14:m>
                  <m:oMath xmlns:m="http://schemas.openxmlformats.org/officeDocument/2006/math">
                    <m:r>
                      <a:rPr lang="es-ES" sz="2400" b="0" i="1" smtClean="0">
                        <a:latin typeface="Cambria Math" panose="02040503050406030204" pitchFamily="18" charset="0"/>
                      </a:rPr>
                      <m:t>𝑃</m:t>
                    </m:r>
                    <m:r>
                      <a:rPr lang="es-ES" sz="2400" b="0" i="1" smtClean="0">
                        <a:latin typeface="Cambria Math" panose="02040503050406030204" pitchFamily="18" charset="0"/>
                      </a:rPr>
                      <m:t>=10−2</m:t>
                    </m:r>
                    <m:r>
                      <a:rPr lang="es-ES" sz="2400" b="0" i="1" smtClean="0">
                        <a:latin typeface="Cambria Math" panose="02040503050406030204" pitchFamily="18" charset="0"/>
                      </a:rPr>
                      <m:t>𝑄</m:t>
                    </m:r>
                  </m:oMath>
                </a14:m>
                <a:r>
                  <a:rPr lang="es-ES" sz="2400" b="0" dirty="0">
                    <a:latin typeface="Garamond" panose="02020404030301010803" pitchFamily="18" charset="0"/>
                  </a:rPr>
                  <a:t>, el costo de </a:t>
                </a:r>
                <a14:m>
                  <m:oMath xmlns:m="http://schemas.openxmlformats.org/officeDocument/2006/math">
                    <m:r>
                      <a:rPr lang="es-ES" sz="2400" b="0" i="1" smtClean="0">
                        <a:latin typeface="Cambria Math" panose="02040503050406030204" pitchFamily="18" charset="0"/>
                      </a:rPr>
                      <m:t>𝐶</m:t>
                    </m:r>
                    <m:d>
                      <m:dPr>
                        <m:ctrlPr>
                          <a:rPr lang="es-ES" sz="2400" b="0" i="1" smtClean="0">
                            <a:latin typeface="Cambria Math" panose="02040503050406030204" pitchFamily="18" charset="0"/>
                          </a:rPr>
                        </m:ctrlPr>
                      </m:dPr>
                      <m:e>
                        <m:r>
                          <a:rPr lang="es-ES" sz="2400" b="0" i="1" smtClean="0">
                            <a:latin typeface="Cambria Math" panose="02040503050406030204" pitchFamily="18" charset="0"/>
                          </a:rPr>
                          <m:t>𝑄</m:t>
                        </m:r>
                      </m:e>
                    </m:d>
                    <m:r>
                      <a:rPr lang="es-ES" sz="2400" b="0" i="1" smtClean="0">
                        <a:latin typeface="Cambria Math" panose="02040503050406030204" pitchFamily="18" charset="0"/>
                      </a:rPr>
                      <m:t>=2</m:t>
                    </m:r>
                    <m:r>
                      <a:rPr lang="es-ES" sz="2400" b="0" i="1" smtClean="0">
                        <a:latin typeface="Cambria Math" panose="02040503050406030204" pitchFamily="18" charset="0"/>
                      </a:rPr>
                      <m:t>𝑄</m:t>
                    </m:r>
                  </m:oMath>
                </a14:m>
                <a:endParaRPr lang="es-ES" sz="2400" b="0" dirty="0">
                  <a:latin typeface="Garamond" panose="02020404030301010803" pitchFamily="18" charset="0"/>
                </a:endParaRPr>
              </a:p>
              <a:p>
                <a:pPr>
                  <a:buClr>
                    <a:srgbClr val="00B0F0"/>
                  </a:buClr>
                  <a:buSzPct val="90000"/>
                  <a:buFont typeface="Wingdings" pitchFamily="2" charset="2"/>
                  <a:buChar char="§"/>
                  <a:defRPr/>
                </a:pPr>
                <a:r>
                  <a:rPr lang="es-ES_tradnl" sz="2400" dirty="0">
                    <a:latin typeface="Garamond" panose="02020404030301010803" pitchFamily="18" charset="0"/>
                  </a:rPr>
                  <a:t>¿Cuál es el número óptimo de unidades en el paquete?, ¿Y el precio óptimo de este?</a:t>
                </a:r>
              </a:p>
              <a:p>
                <a:pPr marL="0" indent="0" eaLnBrk="1" hangingPunct="1">
                  <a:buClr>
                    <a:srgbClr val="00B0F0"/>
                  </a:buClr>
                  <a:buSzPct val="90000"/>
                  <a:buNone/>
                </a:pPr>
                <a:endParaRPr lang="es-ES_tradnl" altLang="es-CL" sz="2400" dirty="0">
                  <a:latin typeface="Garamond" panose="02020404030301010803" pitchFamily="18" charset="0"/>
                </a:endParaRPr>
              </a:p>
            </p:txBody>
          </p:sp>
        </mc:Choice>
        <mc:Fallback xmlns="">
          <p:sp>
            <p:nvSpPr>
              <p:cNvPr id="10" name="Marcador de contenido 2">
                <a:extLst>
                  <a:ext uri="{FF2B5EF4-FFF2-40B4-BE49-F238E27FC236}">
                    <a16:creationId xmlns:a16="http://schemas.microsoft.com/office/drawing/2014/main" id="{01619F3C-05A7-C2B2-E01C-7EB74CF94FD7}"/>
                  </a:ext>
                </a:extLst>
              </p:cNvPr>
              <p:cNvSpPr>
                <a:spLocks noGrp="1" noRot="1" noChangeAspect="1" noMove="1" noResize="1" noEditPoints="1" noAdjustHandles="1" noChangeArrowheads="1" noChangeShapeType="1" noTextEdit="1"/>
              </p:cNvSpPr>
              <p:nvPr>
                <p:ph idx="1"/>
              </p:nvPr>
            </p:nvSpPr>
            <p:spPr>
              <a:xfrm>
                <a:off x="838200" y="1825625"/>
                <a:ext cx="10515600" cy="4351338"/>
              </a:xfrm>
              <a:blipFill>
                <a:blip r:embed="rId2"/>
                <a:stretch>
                  <a:fillRect l="-965" t="-2035" r="-1568"/>
                </a:stretch>
              </a:blipFill>
            </p:spPr>
            <p:txBody>
              <a:bodyPr/>
              <a:lstStyle/>
              <a:p>
                <a:r>
                  <a:rPr lang="es-CL">
                    <a:noFill/>
                  </a:rPr>
                  <a:t> </a:t>
                </a:r>
              </a:p>
            </p:txBody>
          </p:sp>
        </mc:Fallback>
      </mc:AlternateContent>
      <p:sp>
        <p:nvSpPr>
          <p:cNvPr id="2" name="Título 1">
            <a:extLst>
              <a:ext uri="{FF2B5EF4-FFF2-40B4-BE49-F238E27FC236}">
                <a16:creationId xmlns:a16="http://schemas.microsoft.com/office/drawing/2014/main" id="{E19B0366-B745-7E4D-A3D2-002BE73A3CB4}"/>
              </a:ext>
            </a:extLst>
          </p:cNvPr>
          <p:cNvSpPr>
            <a:spLocks noGrp="1"/>
          </p:cNvSpPr>
          <p:nvPr>
            <p:ph type="title"/>
          </p:nvPr>
        </p:nvSpPr>
        <p:spPr/>
        <p:txBody>
          <a:bodyPr>
            <a:normAutofit/>
          </a:bodyPr>
          <a:lstStyle/>
          <a:p>
            <a:r>
              <a:rPr lang="es-ES_tradnl" sz="3600" b="1" dirty="0">
                <a:solidFill>
                  <a:srgbClr val="002060"/>
                </a:solidFill>
                <a:latin typeface="Garamond" panose="02020404030301010803" pitchFamily="18" charset="0"/>
                <a:cs typeface="Arial" panose="020B0604020202020204" pitchFamily="34" charset="0"/>
              </a:rPr>
              <a:t>Venta en Bloques</a:t>
            </a:r>
          </a:p>
        </p:txBody>
      </p:sp>
      <p:pic>
        <p:nvPicPr>
          <p:cNvPr id="3" name="Imagen 2">
            <a:extLst>
              <a:ext uri="{FF2B5EF4-FFF2-40B4-BE49-F238E27FC236}">
                <a16:creationId xmlns:a16="http://schemas.microsoft.com/office/drawing/2014/main" id="{FD2E65A0-4FBD-BD3E-CF46-6832E1A7EC8A}"/>
              </a:ext>
            </a:extLst>
          </p:cNvPr>
          <p:cNvPicPr>
            <a:picLocks noChangeAspect="1"/>
          </p:cNvPicPr>
          <p:nvPr/>
        </p:nvPicPr>
        <p:blipFill>
          <a:blip r:embed="rId3"/>
          <a:stretch>
            <a:fillRect/>
          </a:stretch>
        </p:blipFill>
        <p:spPr>
          <a:xfrm rot="5400000">
            <a:off x="-3372431" y="3349108"/>
            <a:ext cx="6876000" cy="152385"/>
          </a:xfrm>
          <a:prstGeom prst="rect">
            <a:avLst/>
          </a:prstGeom>
        </p:spPr>
      </p:pic>
      <p:pic>
        <p:nvPicPr>
          <p:cNvPr id="5" name="Imagen 4">
            <a:extLst>
              <a:ext uri="{FF2B5EF4-FFF2-40B4-BE49-F238E27FC236}">
                <a16:creationId xmlns:a16="http://schemas.microsoft.com/office/drawing/2014/main" id="{BE870E5D-6338-4968-0B68-4F87A1C90CE3}"/>
              </a:ext>
            </a:extLst>
          </p:cNvPr>
          <p:cNvPicPr>
            <a:picLocks noChangeAspect="1"/>
          </p:cNvPicPr>
          <p:nvPr/>
        </p:nvPicPr>
        <p:blipFill>
          <a:blip r:embed="rId3"/>
          <a:stretch>
            <a:fillRect/>
          </a:stretch>
        </p:blipFill>
        <p:spPr>
          <a:xfrm rot="16200000">
            <a:off x="-3220046" y="3352275"/>
            <a:ext cx="6876000" cy="152384"/>
          </a:xfrm>
          <a:prstGeom prst="rect">
            <a:avLst/>
          </a:prstGeom>
        </p:spPr>
      </p:pic>
    </p:spTree>
    <p:extLst>
      <p:ext uri="{BB962C8B-B14F-4D97-AF65-F5344CB8AC3E}">
        <p14:creationId xmlns:p14="http://schemas.microsoft.com/office/powerpoint/2010/main" val="377684866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10" name="Marcador de contenido 2">
                <a:extLst>
                  <a:ext uri="{FF2B5EF4-FFF2-40B4-BE49-F238E27FC236}">
                    <a16:creationId xmlns:a16="http://schemas.microsoft.com/office/drawing/2014/main" id="{01619F3C-05A7-C2B2-E01C-7EB74CF94FD7}"/>
                  </a:ext>
                </a:extLst>
              </p:cNvPr>
              <p:cNvSpPr>
                <a:spLocks noGrp="1"/>
              </p:cNvSpPr>
              <p:nvPr>
                <p:ph idx="1"/>
              </p:nvPr>
            </p:nvSpPr>
            <p:spPr>
              <a:xfrm>
                <a:off x="838200" y="1825625"/>
                <a:ext cx="3057787" cy="4351338"/>
              </a:xfrm>
            </p:spPr>
            <p:txBody>
              <a:bodyPr>
                <a:normAutofit fontScale="92500" lnSpcReduction="20000"/>
              </a:bodyPr>
              <a:lstStyle/>
              <a:p>
                <a:pPr marL="0" indent="0" algn="just" eaLnBrk="1" hangingPunct="1">
                  <a:buNone/>
                </a:pPr>
                <a:r>
                  <a:rPr lang="es-ES" altLang="es-CL" sz="2400" dirty="0">
                    <a:latin typeface="Garamond" panose="02020404030301010803" pitchFamily="18" charset="0"/>
                  </a:rPr>
                  <a:t>El equilibrio se determinará igualando la demanda al costo marginal</a:t>
                </a:r>
              </a:p>
              <a:p>
                <a:pPr marL="0" indent="0" algn="just" eaLnBrk="1" hangingPunct="1">
                  <a:buNone/>
                </a:pPr>
                <a14:m>
                  <m:oMathPara xmlns:m="http://schemas.openxmlformats.org/officeDocument/2006/math">
                    <m:oMathParaPr>
                      <m:jc m:val="centerGroup"/>
                    </m:oMathParaPr>
                    <m:oMath xmlns:m="http://schemas.openxmlformats.org/officeDocument/2006/math">
                      <m:r>
                        <a:rPr lang="es-ES" sz="2400" b="0" i="1" smtClean="0">
                          <a:latin typeface="Cambria Math" panose="02040503050406030204" pitchFamily="18" charset="0"/>
                        </a:rPr>
                        <m:t>𝑃</m:t>
                      </m:r>
                      <m:r>
                        <a:rPr lang="es-ES" sz="2400" b="0" i="1" smtClean="0">
                          <a:latin typeface="Cambria Math" panose="02040503050406030204" pitchFamily="18" charset="0"/>
                        </a:rPr>
                        <m:t>=</m:t>
                      </m:r>
                      <m:r>
                        <a:rPr lang="es-ES" sz="2400" b="0" i="1" smtClean="0">
                          <a:latin typeface="Cambria Math" panose="02040503050406030204" pitchFamily="18" charset="0"/>
                        </a:rPr>
                        <m:t>𝐶</m:t>
                      </m:r>
                      <m:sSub>
                        <m:sSubPr>
                          <m:ctrlPr>
                            <a:rPr lang="es-ES" sz="2400" b="0" i="1" smtClean="0">
                              <a:latin typeface="Cambria Math" panose="02040503050406030204" pitchFamily="18" charset="0"/>
                            </a:rPr>
                          </m:ctrlPr>
                        </m:sSubPr>
                        <m:e>
                          <m:r>
                            <a:rPr lang="es-ES" sz="2400" b="0" i="1" smtClean="0">
                              <a:latin typeface="Cambria Math" panose="02040503050406030204" pitchFamily="18" charset="0"/>
                            </a:rPr>
                            <m:t>𝑚</m:t>
                          </m:r>
                        </m:e>
                        <m:sub>
                          <m:r>
                            <a:rPr lang="es-ES" sz="2400" b="0" i="1" smtClean="0">
                              <a:latin typeface="Cambria Math" panose="02040503050406030204" pitchFamily="18" charset="0"/>
                            </a:rPr>
                            <m:t>𝑔</m:t>
                          </m:r>
                        </m:sub>
                      </m:sSub>
                    </m:oMath>
                  </m:oMathPara>
                </a14:m>
                <a:endParaRPr lang="es-ES_tradnl" altLang="es-CL" sz="2400" dirty="0">
                  <a:latin typeface="Garamond" panose="02020404030301010803" pitchFamily="18" charset="0"/>
                </a:endParaRPr>
              </a:p>
              <a:p>
                <a:pPr marL="0" indent="0" algn="just">
                  <a:buNone/>
                </a:pPr>
                <a14:m>
                  <m:oMathPara xmlns:m="http://schemas.openxmlformats.org/officeDocument/2006/math">
                    <m:oMathParaPr>
                      <m:jc m:val="centerGroup"/>
                    </m:oMathParaPr>
                    <m:oMath xmlns:m="http://schemas.openxmlformats.org/officeDocument/2006/math">
                      <m:r>
                        <a:rPr lang="es-ES" sz="2400" b="0" i="1" smtClean="0">
                          <a:latin typeface="Cambria Math" panose="02040503050406030204" pitchFamily="18" charset="0"/>
                        </a:rPr>
                        <m:t>10−2</m:t>
                      </m:r>
                      <m:r>
                        <a:rPr lang="es-ES" sz="2400" b="0" i="1" smtClean="0">
                          <a:latin typeface="Cambria Math" panose="02040503050406030204" pitchFamily="18" charset="0"/>
                        </a:rPr>
                        <m:t>𝑄</m:t>
                      </m:r>
                      <m:r>
                        <a:rPr lang="es-ES" sz="2400" b="0" i="1" smtClean="0">
                          <a:latin typeface="Cambria Math" panose="02040503050406030204" pitchFamily="18" charset="0"/>
                        </a:rPr>
                        <m:t>=2</m:t>
                      </m:r>
                    </m:oMath>
                  </m:oMathPara>
                </a14:m>
                <a:endParaRPr lang="es-ES_tradnl" altLang="es-CL" sz="2400" dirty="0">
                  <a:latin typeface="Garamond" panose="02020404030301010803" pitchFamily="18" charset="0"/>
                </a:endParaRPr>
              </a:p>
              <a:p>
                <a:pPr marL="0" indent="0" algn="just">
                  <a:buNone/>
                </a:pPr>
                <a14:m>
                  <m:oMathPara xmlns:m="http://schemas.openxmlformats.org/officeDocument/2006/math">
                    <m:oMathParaPr>
                      <m:jc m:val="centerGroup"/>
                    </m:oMathParaPr>
                    <m:oMath xmlns:m="http://schemas.openxmlformats.org/officeDocument/2006/math">
                      <m:r>
                        <a:rPr lang="es-ES" sz="2400" i="1">
                          <a:latin typeface="Cambria Math" panose="02040503050406030204" pitchFamily="18" charset="0"/>
                        </a:rPr>
                        <m:t>8</m:t>
                      </m:r>
                      <m:r>
                        <a:rPr lang="es-ES" sz="2400" b="0" i="1" smtClean="0">
                          <a:latin typeface="Cambria Math" panose="02040503050406030204" pitchFamily="18" charset="0"/>
                        </a:rPr>
                        <m:t>=2</m:t>
                      </m:r>
                      <m:r>
                        <a:rPr lang="es-ES" sz="2400" b="0" i="1" smtClean="0">
                          <a:latin typeface="Cambria Math" panose="02040503050406030204" pitchFamily="18" charset="0"/>
                        </a:rPr>
                        <m:t>𝑄</m:t>
                      </m:r>
                    </m:oMath>
                  </m:oMathPara>
                </a14:m>
                <a:endParaRPr lang="es-ES_tradnl" altLang="es-CL" sz="2400" dirty="0">
                  <a:latin typeface="Garamond" panose="02020404030301010803" pitchFamily="18" charset="0"/>
                </a:endParaRPr>
              </a:p>
              <a:p>
                <a:pPr marL="0" indent="0" algn="just">
                  <a:buNone/>
                </a:pPr>
                <a14:m>
                  <m:oMathPara xmlns:m="http://schemas.openxmlformats.org/officeDocument/2006/math">
                    <m:oMathParaPr>
                      <m:jc m:val="centerGroup"/>
                    </m:oMathParaPr>
                    <m:oMath xmlns:m="http://schemas.openxmlformats.org/officeDocument/2006/math">
                      <m:r>
                        <a:rPr lang="es-ES" sz="2400" i="1" smtClean="0">
                          <a:latin typeface="Cambria Math" panose="02040503050406030204" pitchFamily="18" charset="0"/>
                        </a:rPr>
                        <m:t>4</m:t>
                      </m:r>
                      <m:r>
                        <a:rPr lang="es-ES" sz="2400" b="0" i="1" smtClean="0">
                          <a:latin typeface="Cambria Math" panose="02040503050406030204" pitchFamily="18" charset="0"/>
                        </a:rPr>
                        <m:t>=</m:t>
                      </m:r>
                      <m:r>
                        <a:rPr lang="es-ES" sz="2400" b="0" i="1" smtClean="0">
                          <a:latin typeface="Cambria Math" panose="02040503050406030204" pitchFamily="18" charset="0"/>
                        </a:rPr>
                        <m:t>𝑄</m:t>
                      </m:r>
                    </m:oMath>
                  </m:oMathPara>
                </a14:m>
                <a:endParaRPr lang="es-ES_tradnl" altLang="es-CL" sz="2400" dirty="0">
                  <a:latin typeface="Garamond" panose="02020404030301010803" pitchFamily="18" charset="0"/>
                </a:endParaRPr>
              </a:p>
              <a:p>
                <a:pPr marL="0" indent="0" algn="just">
                  <a:buNone/>
                </a:pPr>
                <a:r>
                  <a:rPr lang="es-ES_tradnl" altLang="es-CL" sz="2400" dirty="0">
                    <a:latin typeface="Garamond" panose="02020404030301010803" pitchFamily="18" charset="0"/>
                  </a:rPr>
                  <a:t>Entonces el excedente del consumidor por 4 unidades será el precio a cobrar:</a:t>
                </a:r>
              </a:p>
              <a:p>
                <a:pPr marL="0" indent="0" algn="just">
                  <a:buNone/>
                </a:pPr>
                <a14:m>
                  <m:oMathPara xmlns:m="http://schemas.openxmlformats.org/officeDocument/2006/math">
                    <m:oMathParaPr>
                      <m:jc m:val="centerGroup"/>
                    </m:oMathParaPr>
                    <m:oMath xmlns:m="http://schemas.openxmlformats.org/officeDocument/2006/math">
                      <m:r>
                        <a:rPr lang="es-ES" altLang="es-CL" sz="2400" b="0" i="1" smtClean="0">
                          <a:latin typeface="Cambria Math" panose="02040503050406030204" pitchFamily="18" charset="0"/>
                        </a:rPr>
                        <m:t>𝑃</m:t>
                      </m:r>
                      <m:r>
                        <a:rPr lang="es-ES" altLang="es-CL" sz="2400" b="0" i="1" smtClean="0">
                          <a:latin typeface="Cambria Math" panose="02040503050406030204" pitchFamily="18" charset="0"/>
                        </a:rPr>
                        <m:t>=</m:t>
                      </m:r>
                      <m:f>
                        <m:fPr>
                          <m:ctrlPr>
                            <a:rPr lang="es-ES" altLang="es-CL" sz="2400" b="0" i="1" smtClean="0">
                              <a:latin typeface="Cambria Math" panose="02040503050406030204" pitchFamily="18" charset="0"/>
                            </a:rPr>
                          </m:ctrlPr>
                        </m:fPr>
                        <m:num>
                          <m:r>
                            <a:rPr lang="es-ES" altLang="es-CL" sz="2400" b="0" i="1" smtClean="0">
                              <a:latin typeface="Cambria Math" panose="02040503050406030204" pitchFamily="18" charset="0"/>
                            </a:rPr>
                            <m:t>4∗8</m:t>
                          </m:r>
                        </m:num>
                        <m:den>
                          <m:r>
                            <a:rPr lang="es-ES" altLang="es-CL" sz="2400" b="0" i="1" smtClean="0">
                              <a:latin typeface="Cambria Math" panose="02040503050406030204" pitchFamily="18" charset="0"/>
                            </a:rPr>
                            <m:t>2</m:t>
                          </m:r>
                        </m:den>
                      </m:f>
                      <m:r>
                        <a:rPr lang="es-ES" altLang="es-CL" sz="2400" b="0" i="1" smtClean="0">
                          <a:latin typeface="Cambria Math" panose="02040503050406030204" pitchFamily="18" charset="0"/>
                        </a:rPr>
                        <m:t>+(2∗4)</m:t>
                      </m:r>
                    </m:oMath>
                  </m:oMathPara>
                </a14:m>
                <a:endParaRPr lang="es-ES_tradnl" altLang="es-CL" sz="2400" dirty="0">
                  <a:latin typeface="Garamond" panose="02020404030301010803" pitchFamily="18" charset="0"/>
                </a:endParaRPr>
              </a:p>
              <a:p>
                <a:pPr marL="0" indent="0" algn="just">
                  <a:buNone/>
                </a:pPr>
                <a14:m>
                  <m:oMathPara xmlns:m="http://schemas.openxmlformats.org/officeDocument/2006/math">
                    <m:oMathParaPr>
                      <m:jc m:val="centerGroup"/>
                    </m:oMathParaPr>
                    <m:oMath xmlns:m="http://schemas.openxmlformats.org/officeDocument/2006/math">
                      <m:r>
                        <a:rPr lang="es-ES" altLang="es-CL" sz="2400" b="0" i="1" smtClean="0">
                          <a:latin typeface="Cambria Math" panose="02040503050406030204" pitchFamily="18" charset="0"/>
                        </a:rPr>
                        <m:t>𝑃</m:t>
                      </m:r>
                      <m:r>
                        <a:rPr lang="es-ES" altLang="es-CL" sz="2400" b="0" i="1" smtClean="0">
                          <a:latin typeface="Cambria Math" panose="02040503050406030204" pitchFamily="18" charset="0"/>
                        </a:rPr>
                        <m:t>=</m:t>
                      </m:r>
                      <m:r>
                        <a:rPr lang="es-ES" altLang="es-CL" sz="2400" b="0" i="0" smtClean="0">
                          <a:latin typeface="Cambria Math" panose="02040503050406030204" pitchFamily="18" charset="0"/>
                        </a:rPr>
                        <m:t>24</m:t>
                      </m:r>
                    </m:oMath>
                  </m:oMathPara>
                </a14:m>
                <a:endParaRPr lang="es-ES_tradnl" altLang="es-CL" sz="2400" dirty="0">
                  <a:latin typeface="Garamond" panose="02020404030301010803" pitchFamily="18" charset="0"/>
                </a:endParaRPr>
              </a:p>
              <a:p>
                <a:pPr marL="0" indent="0" algn="just">
                  <a:buNone/>
                </a:pPr>
                <a:endParaRPr lang="es-ES_tradnl" altLang="es-CL" sz="2400" dirty="0">
                  <a:latin typeface="Garamond" panose="02020404030301010803" pitchFamily="18" charset="0"/>
                </a:endParaRPr>
              </a:p>
              <a:p>
                <a:pPr marL="0" indent="0" algn="just">
                  <a:buNone/>
                </a:pPr>
                <a:endParaRPr lang="es-ES_tradnl" altLang="es-CL" sz="2400" dirty="0">
                  <a:latin typeface="Garamond" panose="02020404030301010803" pitchFamily="18" charset="0"/>
                </a:endParaRPr>
              </a:p>
              <a:p>
                <a:pPr marL="0" indent="0" algn="just">
                  <a:buNone/>
                </a:pPr>
                <a:endParaRPr lang="es-ES_tradnl" altLang="es-CL" sz="2400" dirty="0">
                  <a:latin typeface="Garamond" panose="02020404030301010803" pitchFamily="18" charset="0"/>
                </a:endParaRPr>
              </a:p>
              <a:p>
                <a:pPr marL="0" indent="0" algn="just" eaLnBrk="1" hangingPunct="1">
                  <a:buNone/>
                </a:pPr>
                <a:endParaRPr lang="es-ES_tradnl" altLang="es-CL" sz="2400" dirty="0">
                  <a:latin typeface="Garamond" panose="02020404030301010803" pitchFamily="18" charset="0"/>
                </a:endParaRPr>
              </a:p>
              <a:p>
                <a:pPr marL="0" indent="0" algn="just" eaLnBrk="1" hangingPunct="1">
                  <a:buNone/>
                </a:pPr>
                <a:endParaRPr lang="es-ES_tradnl" altLang="es-CL" sz="2400" dirty="0">
                  <a:latin typeface="Garamond" panose="02020404030301010803" pitchFamily="18" charset="0"/>
                </a:endParaRPr>
              </a:p>
            </p:txBody>
          </p:sp>
        </mc:Choice>
        <mc:Fallback xmlns="">
          <p:sp>
            <p:nvSpPr>
              <p:cNvPr id="10" name="Marcador de contenido 2">
                <a:extLst>
                  <a:ext uri="{FF2B5EF4-FFF2-40B4-BE49-F238E27FC236}">
                    <a16:creationId xmlns:a16="http://schemas.microsoft.com/office/drawing/2014/main" id="{01619F3C-05A7-C2B2-E01C-7EB74CF94FD7}"/>
                  </a:ext>
                </a:extLst>
              </p:cNvPr>
              <p:cNvSpPr>
                <a:spLocks noGrp="1" noRot="1" noChangeAspect="1" noMove="1" noResize="1" noEditPoints="1" noAdjustHandles="1" noChangeArrowheads="1" noChangeShapeType="1" noTextEdit="1"/>
              </p:cNvSpPr>
              <p:nvPr>
                <p:ph idx="1"/>
              </p:nvPr>
            </p:nvSpPr>
            <p:spPr>
              <a:xfrm>
                <a:off x="838200" y="1825625"/>
                <a:ext cx="3057787" cy="4351338"/>
              </a:xfrm>
              <a:blipFill>
                <a:blip r:embed="rId2"/>
                <a:stretch>
                  <a:fillRect l="-2490" t="-2616" r="-2490"/>
                </a:stretch>
              </a:blipFill>
            </p:spPr>
            <p:txBody>
              <a:bodyPr/>
              <a:lstStyle/>
              <a:p>
                <a:r>
                  <a:rPr lang="es-CL">
                    <a:noFill/>
                  </a:rPr>
                  <a:t> </a:t>
                </a:r>
              </a:p>
            </p:txBody>
          </p:sp>
        </mc:Fallback>
      </mc:AlternateContent>
      <p:sp>
        <p:nvSpPr>
          <p:cNvPr id="2" name="Título 1">
            <a:extLst>
              <a:ext uri="{FF2B5EF4-FFF2-40B4-BE49-F238E27FC236}">
                <a16:creationId xmlns:a16="http://schemas.microsoft.com/office/drawing/2014/main" id="{E19B0366-B745-7E4D-A3D2-002BE73A3CB4}"/>
              </a:ext>
            </a:extLst>
          </p:cNvPr>
          <p:cNvSpPr>
            <a:spLocks noGrp="1"/>
          </p:cNvSpPr>
          <p:nvPr>
            <p:ph type="title"/>
          </p:nvPr>
        </p:nvSpPr>
        <p:spPr/>
        <p:txBody>
          <a:bodyPr>
            <a:normAutofit/>
          </a:bodyPr>
          <a:lstStyle/>
          <a:p>
            <a:r>
              <a:rPr lang="es-ES_tradnl" sz="3600" b="1" dirty="0">
                <a:solidFill>
                  <a:srgbClr val="002060"/>
                </a:solidFill>
                <a:latin typeface="Garamond" panose="02020404030301010803" pitchFamily="18" charset="0"/>
                <a:cs typeface="Arial" panose="020B0604020202020204" pitchFamily="34" charset="0"/>
              </a:rPr>
              <a:t>Venta en Bloques</a:t>
            </a:r>
          </a:p>
        </p:txBody>
      </p:sp>
      <p:sp>
        <p:nvSpPr>
          <p:cNvPr id="3" name="Line 3">
            <a:extLst>
              <a:ext uri="{FF2B5EF4-FFF2-40B4-BE49-F238E27FC236}">
                <a16:creationId xmlns:a16="http://schemas.microsoft.com/office/drawing/2014/main" id="{99AD82FA-8A06-E6F8-8344-DD44482BF638}"/>
              </a:ext>
            </a:extLst>
          </p:cNvPr>
          <p:cNvSpPr>
            <a:spLocks noChangeShapeType="1"/>
          </p:cNvSpPr>
          <p:nvPr/>
        </p:nvSpPr>
        <p:spPr bwMode="auto">
          <a:xfrm>
            <a:off x="5413812" y="2057400"/>
            <a:ext cx="0" cy="3733800"/>
          </a:xfrm>
          <a:prstGeom prst="line">
            <a:avLst/>
          </a:prstGeom>
          <a:noFill/>
          <a:ln w="9525">
            <a:solidFill>
              <a:schemeClr val="tx1"/>
            </a:solidFill>
            <a:round/>
            <a:headEnd type="triangle" w="med" len="med"/>
            <a:tailEnd/>
          </a:ln>
          <a:extLst>
            <a:ext uri="{909E8E84-426E-40DD-AFC4-6F175D3DCCD1}">
              <a14:hiddenFill xmlns:a14="http://schemas.microsoft.com/office/drawing/2010/main">
                <a:noFill/>
              </a14:hiddenFill>
            </a:ext>
          </a:extLst>
        </p:spPr>
        <p:txBody>
          <a:bodyPr wrap="none" anchor="ctr"/>
          <a:lstStyle/>
          <a:p>
            <a:endParaRPr lang="es-CL"/>
          </a:p>
        </p:txBody>
      </p:sp>
      <p:sp>
        <p:nvSpPr>
          <p:cNvPr id="5" name="Line 4">
            <a:extLst>
              <a:ext uri="{FF2B5EF4-FFF2-40B4-BE49-F238E27FC236}">
                <a16:creationId xmlns:a16="http://schemas.microsoft.com/office/drawing/2014/main" id="{2E5773F1-48CB-BDB0-263E-0ED4DF86A9B2}"/>
              </a:ext>
            </a:extLst>
          </p:cNvPr>
          <p:cNvSpPr>
            <a:spLocks noChangeShapeType="1"/>
          </p:cNvSpPr>
          <p:nvPr/>
        </p:nvSpPr>
        <p:spPr bwMode="auto">
          <a:xfrm>
            <a:off x="5413812" y="5791200"/>
            <a:ext cx="4572000"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s-CL"/>
          </a:p>
        </p:txBody>
      </p:sp>
      <p:sp>
        <p:nvSpPr>
          <p:cNvPr id="6" name="Text Box 5">
            <a:extLst>
              <a:ext uri="{FF2B5EF4-FFF2-40B4-BE49-F238E27FC236}">
                <a16:creationId xmlns:a16="http://schemas.microsoft.com/office/drawing/2014/main" id="{65A693D3-1A4C-3D27-D08E-E6BB734CFA8C}"/>
              </a:ext>
            </a:extLst>
          </p:cNvPr>
          <p:cNvSpPr txBox="1">
            <a:spLocks noChangeArrowheads="1"/>
          </p:cNvSpPr>
          <p:nvPr/>
        </p:nvSpPr>
        <p:spPr bwMode="auto">
          <a:xfrm>
            <a:off x="4898044" y="1887577"/>
            <a:ext cx="338554"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s-CL" dirty="0"/>
              <a:t>P</a:t>
            </a:r>
          </a:p>
        </p:txBody>
      </p:sp>
      <p:sp>
        <p:nvSpPr>
          <p:cNvPr id="7" name="Text Box 6">
            <a:extLst>
              <a:ext uri="{FF2B5EF4-FFF2-40B4-BE49-F238E27FC236}">
                <a16:creationId xmlns:a16="http://schemas.microsoft.com/office/drawing/2014/main" id="{579985E6-9E8D-EA52-51D6-4B36771746E8}"/>
              </a:ext>
            </a:extLst>
          </p:cNvPr>
          <p:cNvSpPr txBox="1">
            <a:spLocks noChangeArrowheads="1"/>
          </p:cNvSpPr>
          <p:nvPr/>
        </p:nvSpPr>
        <p:spPr bwMode="auto">
          <a:xfrm>
            <a:off x="9655191" y="5807631"/>
            <a:ext cx="364202"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s-CL" dirty="0"/>
              <a:t>Q</a:t>
            </a:r>
          </a:p>
        </p:txBody>
      </p:sp>
      <p:sp>
        <p:nvSpPr>
          <p:cNvPr id="8" name="Line 7">
            <a:extLst>
              <a:ext uri="{FF2B5EF4-FFF2-40B4-BE49-F238E27FC236}">
                <a16:creationId xmlns:a16="http://schemas.microsoft.com/office/drawing/2014/main" id="{AC7F40AC-5468-E9B1-A2FD-BCF85B8C6BAD}"/>
              </a:ext>
            </a:extLst>
          </p:cNvPr>
          <p:cNvSpPr>
            <a:spLocks noChangeShapeType="1"/>
          </p:cNvSpPr>
          <p:nvPr/>
        </p:nvSpPr>
        <p:spPr bwMode="auto">
          <a:xfrm>
            <a:off x="5413812" y="2667000"/>
            <a:ext cx="3352800" cy="3124200"/>
          </a:xfrm>
          <a:prstGeom prst="line">
            <a:avLst/>
          </a:prstGeom>
          <a:noFill/>
          <a:ln w="28575">
            <a:solidFill>
              <a:schemeClr val="tx2"/>
            </a:solidFill>
            <a:round/>
            <a:headEnd/>
            <a:tailEnd/>
          </a:ln>
          <a:extLst>
            <a:ext uri="{909E8E84-426E-40DD-AFC4-6F175D3DCCD1}">
              <a14:hiddenFill xmlns:a14="http://schemas.microsoft.com/office/drawing/2010/main">
                <a:noFill/>
              </a14:hiddenFill>
            </a:ext>
          </a:extLst>
        </p:spPr>
        <p:txBody>
          <a:bodyPr wrap="none" anchor="ctr"/>
          <a:lstStyle/>
          <a:p>
            <a:endParaRPr lang="es-CL"/>
          </a:p>
        </p:txBody>
      </p:sp>
      <p:sp>
        <p:nvSpPr>
          <p:cNvPr id="9" name="Text Box 8">
            <a:extLst>
              <a:ext uri="{FF2B5EF4-FFF2-40B4-BE49-F238E27FC236}">
                <a16:creationId xmlns:a16="http://schemas.microsoft.com/office/drawing/2014/main" id="{10965048-EC4A-B1E8-98DF-38CDD2D389F0}"/>
              </a:ext>
            </a:extLst>
          </p:cNvPr>
          <p:cNvSpPr txBox="1">
            <a:spLocks noChangeArrowheads="1"/>
          </p:cNvSpPr>
          <p:nvPr/>
        </p:nvSpPr>
        <p:spPr bwMode="auto">
          <a:xfrm>
            <a:off x="8614212" y="5257800"/>
            <a:ext cx="40481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s-CL"/>
              <a:t>D</a:t>
            </a:r>
          </a:p>
        </p:txBody>
      </p:sp>
      <p:sp>
        <p:nvSpPr>
          <p:cNvPr id="11" name="Text Box 9">
            <a:extLst>
              <a:ext uri="{FF2B5EF4-FFF2-40B4-BE49-F238E27FC236}">
                <a16:creationId xmlns:a16="http://schemas.microsoft.com/office/drawing/2014/main" id="{375B768B-C1C8-A489-3B63-0267997CC6D3}"/>
              </a:ext>
            </a:extLst>
          </p:cNvPr>
          <p:cNvSpPr txBox="1">
            <a:spLocks noChangeArrowheads="1"/>
          </p:cNvSpPr>
          <p:nvPr/>
        </p:nvSpPr>
        <p:spPr bwMode="auto">
          <a:xfrm>
            <a:off x="4864537" y="2479675"/>
            <a:ext cx="4889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s-CL"/>
              <a:t>10</a:t>
            </a:r>
          </a:p>
        </p:txBody>
      </p:sp>
      <p:sp>
        <p:nvSpPr>
          <p:cNvPr id="12" name="Line 10">
            <a:extLst>
              <a:ext uri="{FF2B5EF4-FFF2-40B4-BE49-F238E27FC236}">
                <a16:creationId xmlns:a16="http://schemas.microsoft.com/office/drawing/2014/main" id="{41D92167-473E-F781-375F-24761EC26005}"/>
              </a:ext>
            </a:extLst>
          </p:cNvPr>
          <p:cNvSpPr>
            <a:spLocks noChangeShapeType="1"/>
          </p:cNvSpPr>
          <p:nvPr/>
        </p:nvSpPr>
        <p:spPr bwMode="auto">
          <a:xfrm flipH="1">
            <a:off x="5413812" y="5791200"/>
            <a:ext cx="3276600" cy="0"/>
          </a:xfrm>
          <a:prstGeom prst="line">
            <a:avLst/>
          </a:prstGeom>
          <a:noFill/>
          <a:ln w="9525" cap="rnd">
            <a:solidFill>
              <a:schemeClr val="tx1"/>
            </a:solidFill>
            <a:prstDash val="sysDot"/>
            <a:round/>
            <a:headEnd/>
            <a:tailEnd/>
          </a:ln>
          <a:extLst>
            <a:ext uri="{909E8E84-426E-40DD-AFC4-6F175D3DCCD1}">
              <a14:hiddenFill xmlns:a14="http://schemas.microsoft.com/office/drawing/2010/main">
                <a:noFill/>
              </a14:hiddenFill>
            </a:ext>
          </a:extLst>
        </p:spPr>
        <p:txBody>
          <a:bodyPr wrap="none" anchor="ctr"/>
          <a:lstStyle/>
          <a:p>
            <a:endParaRPr lang="es-CL"/>
          </a:p>
        </p:txBody>
      </p:sp>
      <p:sp>
        <p:nvSpPr>
          <p:cNvPr id="13" name="Text Box 11">
            <a:extLst>
              <a:ext uri="{FF2B5EF4-FFF2-40B4-BE49-F238E27FC236}">
                <a16:creationId xmlns:a16="http://schemas.microsoft.com/office/drawing/2014/main" id="{05F02295-1649-BCAB-2E4D-A7B4B70902E0}"/>
              </a:ext>
            </a:extLst>
          </p:cNvPr>
          <p:cNvSpPr txBox="1">
            <a:spLocks noChangeArrowheads="1"/>
          </p:cNvSpPr>
          <p:nvPr/>
        </p:nvSpPr>
        <p:spPr bwMode="auto">
          <a:xfrm>
            <a:off x="4940737" y="3013075"/>
            <a:ext cx="3365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s-CL"/>
              <a:t>8</a:t>
            </a:r>
          </a:p>
        </p:txBody>
      </p:sp>
      <p:sp>
        <p:nvSpPr>
          <p:cNvPr id="14" name="Text Box 12">
            <a:extLst>
              <a:ext uri="{FF2B5EF4-FFF2-40B4-BE49-F238E27FC236}">
                <a16:creationId xmlns:a16="http://schemas.microsoft.com/office/drawing/2014/main" id="{FD11582C-E4E9-151F-7BE4-2490B3693673}"/>
              </a:ext>
            </a:extLst>
          </p:cNvPr>
          <p:cNvSpPr txBox="1">
            <a:spLocks noChangeArrowheads="1"/>
          </p:cNvSpPr>
          <p:nvPr/>
        </p:nvSpPr>
        <p:spPr bwMode="auto">
          <a:xfrm>
            <a:off x="4940737" y="3622675"/>
            <a:ext cx="3365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s-CL"/>
              <a:t>6</a:t>
            </a:r>
          </a:p>
        </p:txBody>
      </p:sp>
      <p:sp>
        <p:nvSpPr>
          <p:cNvPr id="15" name="Text Box 13">
            <a:extLst>
              <a:ext uri="{FF2B5EF4-FFF2-40B4-BE49-F238E27FC236}">
                <a16:creationId xmlns:a16="http://schemas.microsoft.com/office/drawing/2014/main" id="{01131E90-2DEB-EA40-1514-DF2E39C66BD0}"/>
              </a:ext>
            </a:extLst>
          </p:cNvPr>
          <p:cNvSpPr txBox="1">
            <a:spLocks noChangeArrowheads="1"/>
          </p:cNvSpPr>
          <p:nvPr/>
        </p:nvSpPr>
        <p:spPr bwMode="auto">
          <a:xfrm>
            <a:off x="4940737" y="4232275"/>
            <a:ext cx="3365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s-CL"/>
              <a:t>4</a:t>
            </a:r>
          </a:p>
        </p:txBody>
      </p:sp>
      <p:sp>
        <p:nvSpPr>
          <p:cNvPr id="16" name="Text Box 14">
            <a:extLst>
              <a:ext uri="{FF2B5EF4-FFF2-40B4-BE49-F238E27FC236}">
                <a16:creationId xmlns:a16="http://schemas.microsoft.com/office/drawing/2014/main" id="{8C7BE6A1-31D6-E7C2-59B5-2A9F236D76CF}"/>
              </a:ext>
            </a:extLst>
          </p:cNvPr>
          <p:cNvSpPr txBox="1">
            <a:spLocks noChangeArrowheads="1"/>
          </p:cNvSpPr>
          <p:nvPr/>
        </p:nvSpPr>
        <p:spPr bwMode="auto">
          <a:xfrm>
            <a:off x="4956612" y="4953000"/>
            <a:ext cx="3365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s-CL"/>
              <a:t>2</a:t>
            </a:r>
          </a:p>
        </p:txBody>
      </p:sp>
      <p:sp>
        <p:nvSpPr>
          <p:cNvPr id="17" name="Text Box 15">
            <a:extLst>
              <a:ext uri="{FF2B5EF4-FFF2-40B4-BE49-F238E27FC236}">
                <a16:creationId xmlns:a16="http://schemas.microsoft.com/office/drawing/2014/main" id="{1713D129-EDB6-6A2F-4666-E3279DBF7241}"/>
              </a:ext>
            </a:extLst>
          </p:cNvPr>
          <p:cNvSpPr txBox="1">
            <a:spLocks noChangeArrowheads="1"/>
          </p:cNvSpPr>
          <p:nvPr/>
        </p:nvSpPr>
        <p:spPr bwMode="auto">
          <a:xfrm>
            <a:off x="5794812" y="5791200"/>
            <a:ext cx="3429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en-US" altLang="es-CL"/>
              <a:t>1        2       3	    4       5</a:t>
            </a:r>
          </a:p>
        </p:txBody>
      </p:sp>
      <p:sp>
        <p:nvSpPr>
          <p:cNvPr id="18" name="Line 16">
            <a:extLst>
              <a:ext uri="{FF2B5EF4-FFF2-40B4-BE49-F238E27FC236}">
                <a16:creationId xmlns:a16="http://schemas.microsoft.com/office/drawing/2014/main" id="{A70494AF-33BE-607B-96A8-A52BC860867E}"/>
              </a:ext>
            </a:extLst>
          </p:cNvPr>
          <p:cNvSpPr>
            <a:spLocks noChangeShapeType="1"/>
          </p:cNvSpPr>
          <p:nvPr/>
        </p:nvSpPr>
        <p:spPr bwMode="auto">
          <a:xfrm>
            <a:off x="5413812" y="5257800"/>
            <a:ext cx="4572000" cy="0"/>
          </a:xfrm>
          <a:prstGeom prst="line">
            <a:avLst/>
          </a:prstGeom>
          <a:noFill/>
          <a:ln w="38100">
            <a:solidFill>
              <a:srgbClr val="FF0000"/>
            </a:solidFill>
            <a:round/>
            <a:headEnd/>
            <a:tailEnd/>
          </a:ln>
          <a:extLst>
            <a:ext uri="{909E8E84-426E-40DD-AFC4-6F175D3DCCD1}">
              <a14:hiddenFill xmlns:a14="http://schemas.microsoft.com/office/drawing/2010/main">
                <a:noFill/>
              </a14:hiddenFill>
            </a:ext>
          </a:extLst>
        </p:spPr>
        <p:txBody>
          <a:bodyPr wrap="none" anchor="ctr"/>
          <a:lstStyle/>
          <a:p>
            <a:endParaRPr lang="es-CL"/>
          </a:p>
        </p:txBody>
      </p:sp>
      <mc:AlternateContent xmlns:mc="http://schemas.openxmlformats.org/markup-compatibility/2006" xmlns:a14="http://schemas.microsoft.com/office/drawing/2010/main">
        <mc:Choice Requires="a14">
          <p:sp>
            <p:nvSpPr>
              <p:cNvPr id="19" name="Text Box 17">
                <a:extLst>
                  <a:ext uri="{FF2B5EF4-FFF2-40B4-BE49-F238E27FC236}">
                    <a16:creationId xmlns:a16="http://schemas.microsoft.com/office/drawing/2014/main" id="{182DDF07-F4D4-6581-26CD-3C610ED2C294}"/>
                  </a:ext>
                </a:extLst>
              </p:cNvPr>
              <p:cNvSpPr txBox="1">
                <a:spLocks noChangeArrowheads="1"/>
              </p:cNvSpPr>
              <p:nvPr/>
            </p:nvSpPr>
            <p:spPr bwMode="auto">
              <a:xfrm>
                <a:off x="10046137" y="4994275"/>
                <a:ext cx="703911" cy="391902"/>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14:m>
                  <m:oMathPara xmlns:m="http://schemas.openxmlformats.org/officeDocument/2006/math">
                    <m:oMathParaPr>
                      <m:jc m:val="centerGroup"/>
                    </m:oMathParaPr>
                    <m:oMath xmlns:m="http://schemas.openxmlformats.org/officeDocument/2006/math">
                      <m:r>
                        <a:rPr lang="es-ES" altLang="es-CL" b="0" i="1" smtClean="0">
                          <a:solidFill>
                            <a:srgbClr val="FF0000"/>
                          </a:solidFill>
                          <a:latin typeface="Cambria Math" panose="02040503050406030204" pitchFamily="18" charset="0"/>
                        </a:rPr>
                        <m:t>𝐶</m:t>
                      </m:r>
                      <m:sSub>
                        <m:sSubPr>
                          <m:ctrlPr>
                            <a:rPr lang="es-ES" altLang="es-CL" b="0" i="1" smtClean="0">
                              <a:solidFill>
                                <a:srgbClr val="FF0000"/>
                              </a:solidFill>
                              <a:latin typeface="Cambria Math" panose="02040503050406030204" pitchFamily="18" charset="0"/>
                            </a:rPr>
                          </m:ctrlPr>
                        </m:sSubPr>
                        <m:e>
                          <m:r>
                            <a:rPr lang="es-ES" altLang="es-CL" b="0" i="1" smtClean="0">
                              <a:solidFill>
                                <a:srgbClr val="FF0000"/>
                              </a:solidFill>
                              <a:latin typeface="Cambria Math" panose="02040503050406030204" pitchFamily="18" charset="0"/>
                            </a:rPr>
                            <m:t>𝑚</m:t>
                          </m:r>
                        </m:e>
                        <m:sub>
                          <m:r>
                            <a:rPr lang="es-ES" altLang="es-CL" b="0" i="1" smtClean="0">
                              <a:solidFill>
                                <a:srgbClr val="FF0000"/>
                              </a:solidFill>
                              <a:latin typeface="Cambria Math" panose="02040503050406030204" pitchFamily="18" charset="0"/>
                            </a:rPr>
                            <m:t>𝑔</m:t>
                          </m:r>
                        </m:sub>
                      </m:sSub>
                    </m:oMath>
                  </m:oMathPara>
                </a14:m>
                <a:endParaRPr lang="en-US" altLang="es-CL" dirty="0"/>
              </a:p>
            </p:txBody>
          </p:sp>
        </mc:Choice>
        <mc:Fallback xmlns="">
          <p:sp>
            <p:nvSpPr>
              <p:cNvPr id="19" name="Text Box 17">
                <a:extLst>
                  <a:ext uri="{FF2B5EF4-FFF2-40B4-BE49-F238E27FC236}">
                    <a16:creationId xmlns:a16="http://schemas.microsoft.com/office/drawing/2014/main" id="{182DDF07-F4D4-6581-26CD-3C610ED2C294}"/>
                  </a:ext>
                </a:extLst>
              </p:cNvPr>
              <p:cNvSpPr txBox="1">
                <a:spLocks noRot="1" noChangeAspect="1" noMove="1" noResize="1" noEditPoints="1" noAdjustHandles="1" noChangeArrowheads="1" noChangeShapeType="1" noTextEdit="1"/>
              </p:cNvSpPr>
              <p:nvPr/>
            </p:nvSpPr>
            <p:spPr bwMode="auto">
              <a:xfrm>
                <a:off x="10046137" y="4994275"/>
                <a:ext cx="703911" cy="391902"/>
              </a:xfrm>
              <a:prstGeom prst="rect">
                <a:avLst/>
              </a:prstGeom>
              <a:blipFill>
                <a:blip r:embed="rId4"/>
                <a:stretch>
                  <a:fillRect b="-3125"/>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s-CL">
                    <a:noFill/>
                  </a:rPr>
                  <a:t> </a:t>
                </a:r>
              </a:p>
            </p:txBody>
          </p:sp>
        </mc:Fallback>
      </mc:AlternateContent>
      <p:sp>
        <p:nvSpPr>
          <p:cNvPr id="20" name="AutoShape 18">
            <a:extLst>
              <a:ext uri="{FF2B5EF4-FFF2-40B4-BE49-F238E27FC236}">
                <a16:creationId xmlns:a16="http://schemas.microsoft.com/office/drawing/2014/main" id="{7299DFA3-81C8-920D-311D-C9E5EF7C4175}"/>
              </a:ext>
            </a:extLst>
          </p:cNvPr>
          <p:cNvSpPr>
            <a:spLocks noChangeArrowheads="1"/>
          </p:cNvSpPr>
          <p:nvPr/>
        </p:nvSpPr>
        <p:spPr bwMode="auto">
          <a:xfrm>
            <a:off x="5413812" y="2667000"/>
            <a:ext cx="2743200" cy="2590800"/>
          </a:xfrm>
          <a:prstGeom prst="rtTriangle">
            <a:avLst/>
          </a:prstGeom>
          <a:solidFill>
            <a:srgbClr val="499362"/>
          </a:solidFill>
          <a:ln w="9525">
            <a:solidFill>
              <a:schemeClr val="tx1"/>
            </a:solidFill>
            <a:miter lim="800000"/>
            <a:headEnd/>
            <a:tailEnd/>
          </a:ln>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s-CL"/>
          </a:p>
        </p:txBody>
      </p:sp>
      <p:sp>
        <p:nvSpPr>
          <p:cNvPr id="21" name="Line 19">
            <a:extLst>
              <a:ext uri="{FF2B5EF4-FFF2-40B4-BE49-F238E27FC236}">
                <a16:creationId xmlns:a16="http://schemas.microsoft.com/office/drawing/2014/main" id="{A86ECC84-CAF8-7275-8BAF-4AFB98B04ADF}"/>
              </a:ext>
            </a:extLst>
          </p:cNvPr>
          <p:cNvSpPr>
            <a:spLocks noChangeShapeType="1"/>
          </p:cNvSpPr>
          <p:nvPr/>
        </p:nvSpPr>
        <p:spPr bwMode="auto">
          <a:xfrm>
            <a:off x="8157012" y="5257800"/>
            <a:ext cx="0" cy="533400"/>
          </a:xfrm>
          <a:prstGeom prst="line">
            <a:avLst/>
          </a:prstGeom>
          <a:noFill/>
          <a:ln w="9525">
            <a:solidFill>
              <a:schemeClr val="tx1"/>
            </a:solidFill>
            <a:prstDash val="sysDot"/>
            <a:round/>
            <a:headEnd/>
            <a:tailEnd/>
          </a:ln>
          <a:extLst>
            <a:ext uri="{909E8E84-426E-40DD-AFC4-6F175D3DCCD1}">
              <a14:hiddenFill xmlns:a14="http://schemas.microsoft.com/office/drawing/2010/main">
                <a:noFill/>
              </a14:hiddenFill>
            </a:ext>
          </a:extLst>
        </p:spPr>
        <p:txBody>
          <a:bodyPr wrap="none" anchor="ctr"/>
          <a:lstStyle/>
          <a:p>
            <a:endParaRPr lang="es-CL"/>
          </a:p>
        </p:txBody>
      </p:sp>
      <p:sp>
        <p:nvSpPr>
          <p:cNvPr id="22" name="Line 20">
            <a:extLst>
              <a:ext uri="{FF2B5EF4-FFF2-40B4-BE49-F238E27FC236}">
                <a16:creationId xmlns:a16="http://schemas.microsoft.com/office/drawing/2014/main" id="{298957C4-D17B-B50C-4E16-E79C8A2F3140}"/>
              </a:ext>
            </a:extLst>
          </p:cNvPr>
          <p:cNvSpPr>
            <a:spLocks noChangeShapeType="1"/>
          </p:cNvSpPr>
          <p:nvPr/>
        </p:nvSpPr>
        <p:spPr bwMode="auto">
          <a:xfrm flipH="1">
            <a:off x="6464737" y="2552681"/>
            <a:ext cx="2225674" cy="1679594"/>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s-CL"/>
          </a:p>
        </p:txBody>
      </p:sp>
      <mc:AlternateContent xmlns:mc="http://schemas.openxmlformats.org/markup-compatibility/2006" xmlns:a14="http://schemas.microsoft.com/office/drawing/2010/main">
        <mc:Choice Requires="a14">
          <p:sp>
            <p:nvSpPr>
              <p:cNvPr id="23" name="Text Box 21">
                <a:extLst>
                  <a:ext uri="{FF2B5EF4-FFF2-40B4-BE49-F238E27FC236}">
                    <a16:creationId xmlns:a16="http://schemas.microsoft.com/office/drawing/2014/main" id="{B99C9041-EDAB-A9A2-CDDE-05BCBD4A9DC1}"/>
                  </a:ext>
                </a:extLst>
              </p:cNvPr>
              <p:cNvSpPr txBox="1">
                <a:spLocks noChangeArrowheads="1"/>
              </p:cNvSpPr>
              <p:nvPr/>
            </p:nvSpPr>
            <p:spPr bwMode="auto">
              <a:xfrm>
                <a:off x="7509312" y="1874035"/>
                <a:ext cx="3319667" cy="976293"/>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14:m>
                  <m:oMathPara xmlns:m="http://schemas.openxmlformats.org/officeDocument/2006/math">
                    <m:oMathParaPr>
                      <m:jc m:val="centerGroup"/>
                    </m:oMathParaPr>
                    <m:oMath xmlns:m="http://schemas.openxmlformats.org/officeDocument/2006/math">
                      <m:r>
                        <a:rPr lang="en-US" altLang="es-CL" sz="2000" i="1" smtClean="0">
                          <a:latin typeface="Cambria Math" panose="02040503050406030204" pitchFamily="18" charset="0"/>
                          <a:ea typeface="Cambria Math" panose="02040503050406030204" pitchFamily="18" charset="0"/>
                        </a:rPr>
                        <m:t>𝜋</m:t>
                      </m:r>
                      <m:r>
                        <a:rPr lang="es-ES" altLang="es-CL" sz="2000" b="0" i="1" smtClean="0">
                          <a:latin typeface="Cambria Math" panose="02040503050406030204" pitchFamily="18" charset="0"/>
                          <a:ea typeface="Cambria Math" panose="02040503050406030204" pitchFamily="18" charset="0"/>
                        </a:rPr>
                        <m:t>=</m:t>
                      </m:r>
                      <m:f>
                        <m:fPr>
                          <m:ctrlPr>
                            <a:rPr lang="es-ES" altLang="es-CL" sz="2000" b="0" i="1" smtClean="0">
                              <a:latin typeface="Cambria Math" panose="02040503050406030204" pitchFamily="18" charset="0"/>
                              <a:ea typeface="Cambria Math" panose="02040503050406030204" pitchFamily="18" charset="0"/>
                            </a:rPr>
                          </m:ctrlPr>
                        </m:fPr>
                        <m:num>
                          <m:r>
                            <a:rPr lang="es-ES" altLang="es-CL" sz="2000" b="0" i="1" smtClean="0">
                              <a:latin typeface="Cambria Math" panose="02040503050406030204" pitchFamily="18" charset="0"/>
                              <a:ea typeface="Cambria Math" panose="02040503050406030204" pitchFamily="18" charset="0"/>
                            </a:rPr>
                            <m:t>4∗8</m:t>
                          </m:r>
                        </m:num>
                        <m:den>
                          <m:r>
                            <a:rPr lang="es-ES" altLang="es-CL" sz="2000" b="0" i="1" smtClean="0">
                              <a:latin typeface="Cambria Math" panose="02040503050406030204" pitchFamily="18" charset="0"/>
                              <a:ea typeface="Cambria Math" panose="02040503050406030204" pitchFamily="18" charset="0"/>
                            </a:rPr>
                            <m:t>2</m:t>
                          </m:r>
                        </m:den>
                      </m:f>
                      <m:r>
                        <a:rPr lang="es-ES" altLang="es-CL" sz="2000" b="0" i="1" smtClean="0">
                          <a:latin typeface="Cambria Math" panose="02040503050406030204" pitchFamily="18" charset="0"/>
                          <a:ea typeface="Cambria Math" panose="02040503050406030204" pitchFamily="18" charset="0"/>
                        </a:rPr>
                        <m:t>+</m:t>
                      </m:r>
                      <m:d>
                        <m:dPr>
                          <m:ctrlPr>
                            <a:rPr lang="es-ES" altLang="es-CL" sz="2000" b="0" i="1" smtClean="0">
                              <a:latin typeface="Cambria Math" panose="02040503050406030204" pitchFamily="18" charset="0"/>
                              <a:ea typeface="Cambria Math" panose="02040503050406030204" pitchFamily="18" charset="0"/>
                            </a:rPr>
                          </m:ctrlPr>
                        </m:dPr>
                        <m:e>
                          <m:r>
                            <a:rPr lang="es-ES" altLang="es-CL" sz="2000" b="0" i="1" smtClean="0">
                              <a:latin typeface="Cambria Math" panose="02040503050406030204" pitchFamily="18" charset="0"/>
                              <a:ea typeface="Cambria Math" panose="02040503050406030204" pitchFamily="18" charset="0"/>
                            </a:rPr>
                            <m:t>2∗4</m:t>
                          </m:r>
                        </m:e>
                      </m:d>
                      <m:r>
                        <a:rPr lang="es-ES" altLang="es-CL" sz="2000" b="0" i="1" smtClean="0">
                          <a:latin typeface="Cambria Math" panose="02040503050406030204" pitchFamily="18" charset="0"/>
                          <a:ea typeface="Cambria Math" panose="02040503050406030204" pitchFamily="18" charset="0"/>
                        </a:rPr>
                        <m:t>−(2∗4)</m:t>
                      </m:r>
                    </m:oMath>
                  </m:oMathPara>
                </a14:m>
                <a:endParaRPr lang="en-US" altLang="es-CL" sz="2000" dirty="0"/>
              </a:p>
              <a:p>
                <a:pPr eaLnBrk="1" hangingPunct="1"/>
                <a14:m>
                  <m:oMathPara xmlns:m="http://schemas.openxmlformats.org/officeDocument/2006/math">
                    <m:oMathParaPr>
                      <m:jc m:val="centerGroup"/>
                    </m:oMathParaPr>
                    <m:oMath xmlns:m="http://schemas.openxmlformats.org/officeDocument/2006/math">
                      <m:r>
                        <a:rPr lang="en-US" altLang="es-CL" sz="2000" i="1" smtClean="0">
                          <a:latin typeface="Cambria Math" panose="02040503050406030204" pitchFamily="18" charset="0"/>
                          <a:ea typeface="Cambria Math" panose="02040503050406030204" pitchFamily="18" charset="0"/>
                        </a:rPr>
                        <m:t>𝜋</m:t>
                      </m:r>
                      <m:r>
                        <a:rPr lang="es-ES" altLang="es-CL" sz="2000" b="0" i="1" smtClean="0">
                          <a:latin typeface="Cambria Math" panose="02040503050406030204" pitchFamily="18" charset="0"/>
                          <a:ea typeface="Cambria Math" panose="02040503050406030204" pitchFamily="18" charset="0"/>
                        </a:rPr>
                        <m:t>=16</m:t>
                      </m:r>
                    </m:oMath>
                  </m:oMathPara>
                </a14:m>
                <a:endParaRPr lang="en-US" altLang="es-CL" sz="2000" dirty="0"/>
              </a:p>
            </p:txBody>
          </p:sp>
        </mc:Choice>
        <mc:Fallback xmlns="">
          <p:sp>
            <p:nvSpPr>
              <p:cNvPr id="23" name="Text Box 21">
                <a:extLst>
                  <a:ext uri="{FF2B5EF4-FFF2-40B4-BE49-F238E27FC236}">
                    <a16:creationId xmlns:a16="http://schemas.microsoft.com/office/drawing/2014/main" id="{B99C9041-EDAB-A9A2-CDDE-05BCBD4A9DC1}"/>
                  </a:ext>
                </a:extLst>
              </p:cNvPr>
              <p:cNvSpPr txBox="1">
                <a:spLocks noRot="1" noChangeAspect="1" noMove="1" noResize="1" noEditPoints="1" noAdjustHandles="1" noChangeArrowheads="1" noChangeShapeType="1" noTextEdit="1"/>
              </p:cNvSpPr>
              <p:nvPr/>
            </p:nvSpPr>
            <p:spPr bwMode="auto">
              <a:xfrm>
                <a:off x="7509312" y="1874035"/>
                <a:ext cx="3319667" cy="976293"/>
              </a:xfrm>
              <a:prstGeom prst="rect">
                <a:avLst/>
              </a:prstGeom>
              <a:blipFill>
                <a:blip r:embed="rId5"/>
                <a:stretch>
                  <a:fillRect/>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s-CL">
                    <a:noFill/>
                  </a:rPr>
                  <a:t> </a:t>
                </a:r>
              </a:p>
            </p:txBody>
          </p:sp>
        </mc:Fallback>
      </mc:AlternateContent>
      <p:sp>
        <p:nvSpPr>
          <p:cNvPr id="24" name="Rectangle 22">
            <a:extLst>
              <a:ext uri="{FF2B5EF4-FFF2-40B4-BE49-F238E27FC236}">
                <a16:creationId xmlns:a16="http://schemas.microsoft.com/office/drawing/2014/main" id="{6F8EE2FE-C7EC-2E96-53B4-68A223559982}"/>
              </a:ext>
            </a:extLst>
          </p:cNvPr>
          <p:cNvSpPr>
            <a:spLocks noChangeArrowheads="1"/>
          </p:cNvSpPr>
          <p:nvPr/>
        </p:nvSpPr>
        <p:spPr bwMode="auto">
          <a:xfrm>
            <a:off x="5397937" y="5222875"/>
            <a:ext cx="2743200" cy="609600"/>
          </a:xfrm>
          <a:prstGeom prst="rect">
            <a:avLst/>
          </a:prstGeom>
          <a:solidFill>
            <a:srgbClr val="FF3300"/>
          </a:solidFill>
          <a:ln w="9525">
            <a:solidFill>
              <a:schemeClr val="tx1"/>
            </a:solidFill>
            <a:miter lim="800000"/>
            <a:headEnd/>
            <a:tailEnd/>
          </a:ln>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s-CL"/>
          </a:p>
        </p:txBody>
      </p:sp>
      <p:sp>
        <p:nvSpPr>
          <p:cNvPr id="25" name="Line 23">
            <a:extLst>
              <a:ext uri="{FF2B5EF4-FFF2-40B4-BE49-F238E27FC236}">
                <a16:creationId xmlns:a16="http://schemas.microsoft.com/office/drawing/2014/main" id="{FF257C8B-FB4C-7C77-6539-ABB316F72CCA}"/>
              </a:ext>
            </a:extLst>
          </p:cNvPr>
          <p:cNvSpPr>
            <a:spLocks noChangeShapeType="1"/>
          </p:cNvSpPr>
          <p:nvPr/>
        </p:nvSpPr>
        <p:spPr bwMode="auto">
          <a:xfrm flipH="1">
            <a:off x="7074337" y="4460875"/>
            <a:ext cx="1828800" cy="10668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s-CL"/>
          </a:p>
        </p:txBody>
      </p:sp>
      <mc:AlternateContent xmlns:mc="http://schemas.openxmlformats.org/markup-compatibility/2006" xmlns:a14="http://schemas.microsoft.com/office/drawing/2010/main">
        <mc:Choice Requires="a14">
          <p:sp>
            <p:nvSpPr>
              <p:cNvPr id="26" name="Text Box 24">
                <a:extLst>
                  <a:ext uri="{FF2B5EF4-FFF2-40B4-BE49-F238E27FC236}">
                    <a16:creationId xmlns:a16="http://schemas.microsoft.com/office/drawing/2014/main" id="{8D81136E-3ED5-7952-7F97-36BB27EABD0B}"/>
                  </a:ext>
                </a:extLst>
              </p:cNvPr>
              <p:cNvSpPr txBox="1">
                <a:spLocks noChangeArrowheads="1"/>
              </p:cNvSpPr>
              <p:nvPr/>
            </p:nvSpPr>
            <p:spPr bwMode="auto">
              <a:xfrm>
                <a:off x="8963462" y="4246563"/>
                <a:ext cx="2113399" cy="40011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14:m>
                  <m:oMathPara xmlns:m="http://schemas.openxmlformats.org/officeDocument/2006/math">
                    <m:oMathParaPr>
                      <m:jc m:val="centerGroup"/>
                    </m:oMathParaPr>
                    <m:oMath xmlns:m="http://schemas.openxmlformats.org/officeDocument/2006/math">
                      <m:r>
                        <a:rPr lang="es-ES" altLang="es-CL" sz="2000" b="0" i="1" smtClean="0">
                          <a:latin typeface="Cambria Math" panose="02040503050406030204" pitchFamily="18" charset="0"/>
                        </a:rPr>
                        <m:t>𝐶𝑇</m:t>
                      </m:r>
                      <m:r>
                        <a:rPr lang="es-ES" altLang="es-CL" sz="2000" b="0" i="1" smtClean="0">
                          <a:latin typeface="Cambria Math" panose="02040503050406030204" pitchFamily="18" charset="0"/>
                        </a:rPr>
                        <m:t>=</m:t>
                      </m:r>
                      <m:d>
                        <m:dPr>
                          <m:ctrlPr>
                            <a:rPr lang="es-ES" altLang="es-CL" sz="2000" b="0" i="1" smtClean="0">
                              <a:latin typeface="Cambria Math" panose="02040503050406030204" pitchFamily="18" charset="0"/>
                            </a:rPr>
                          </m:ctrlPr>
                        </m:dPr>
                        <m:e>
                          <m:r>
                            <a:rPr lang="es-ES" altLang="es-CL" sz="2000" b="0" i="1" smtClean="0">
                              <a:latin typeface="Cambria Math" panose="02040503050406030204" pitchFamily="18" charset="0"/>
                            </a:rPr>
                            <m:t>2∗4</m:t>
                          </m:r>
                        </m:e>
                      </m:d>
                      <m:r>
                        <a:rPr lang="es-ES" altLang="es-CL" sz="2000" b="0" i="1" smtClean="0">
                          <a:latin typeface="Cambria Math" panose="02040503050406030204" pitchFamily="18" charset="0"/>
                        </a:rPr>
                        <m:t>=8</m:t>
                      </m:r>
                    </m:oMath>
                  </m:oMathPara>
                </a14:m>
                <a:endParaRPr lang="en-US" altLang="es-CL" sz="2000" dirty="0"/>
              </a:p>
            </p:txBody>
          </p:sp>
        </mc:Choice>
        <mc:Fallback xmlns="">
          <p:sp>
            <p:nvSpPr>
              <p:cNvPr id="26" name="Text Box 24">
                <a:extLst>
                  <a:ext uri="{FF2B5EF4-FFF2-40B4-BE49-F238E27FC236}">
                    <a16:creationId xmlns:a16="http://schemas.microsoft.com/office/drawing/2014/main" id="{8D81136E-3ED5-7952-7F97-36BB27EABD0B}"/>
                  </a:ext>
                </a:extLst>
              </p:cNvPr>
              <p:cNvSpPr txBox="1">
                <a:spLocks noRot="1" noChangeAspect="1" noMove="1" noResize="1" noEditPoints="1" noAdjustHandles="1" noChangeArrowheads="1" noChangeShapeType="1" noTextEdit="1"/>
              </p:cNvSpPr>
              <p:nvPr/>
            </p:nvSpPr>
            <p:spPr bwMode="auto">
              <a:xfrm>
                <a:off x="8963462" y="4246563"/>
                <a:ext cx="2113399" cy="400110"/>
              </a:xfrm>
              <a:prstGeom prst="rect">
                <a:avLst/>
              </a:prstGeom>
              <a:blipFill>
                <a:blip r:embed="rId6"/>
                <a:stretch>
                  <a:fillRect/>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s-CL">
                    <a:noFill/>
                  </a:rPr>
                  <a:t> </a:t>
                </a:r>
              </a:p>
            </p:txBody>
          </p:sp>
        </mc:Fallback>
      </mc:AlternateContent>
      <p:pic>
        <p:nvPicPr>
          <p:cNvPr id="27" name="Imagen 26">
            <a:extLst>
              <a:ext uri="{FF2B5EF4-FFF2-40B4-BE49-F238E27FC236}">
                <a16:creationId xmlns:a16="http://schemas.microsoft.com/office/drawing/2014/main" id="{4FC69C01-2A09-D524-921D-6212B311DD67}"/>
              </a:ext>
            </a:extLst>
          </p:cNvPr>
          <p:cNvPicPr>
            <a:picLocks noChangeAspect="1"/>
          </p:cNvPicPr>
          <p:nvPr/>
        </p:nvPicPr>
        <p:blipFill>
          <a:blip r:embed="rId7"/>
          <a:stretch>
            <a:fillRect/>
          </a:stretch>
        </p:blipFill>
        <p:spPr>
          <a:xfrm rot="5400000">
            <a:off x="-3372431" y="3349108"/>
            <a:ext cx="6876000" cy="152385"/>
          </a:xfrm>
          <a:prstGeom prst="rect">
            <a:avLst/>
          </a:prstGeom>
        </p:spPr>
      </p:pic>
      <p:pic>
        <p:nvPicPr>
          <p:cNvPr id="28" name="Imagen 27">
            <a:extLst>
              <a:ext uri="{FF2B5EF4-FFF2-40B4-BE49-F238E27FC236}">
                <a16:creationId xmlns:a16="http://schemas.microsoft.com/office/drawing/2014/main" id="{CD379FCD-C37E-30E9-9F9F-1732943DF827}"/>
              </a:ext>
            </a:extLst>
          </p:cNvPr>
          <p:cNvPicPr>
            <a:picLocks noChangeAspect="1"/>
          </p:cNvPicPr>
          <p:nvPr/>
        </p:nvPicPr>
        <p:blipFill>
          <a:blip r:embed="rId7"/>
          <a:stretch>
            <a:fillRect/>
          </a:stretch>
        </p:blipFill>
        <p:spPr>
          <a:xfrm rot="16200000">
            <a:off x="-3220046" y="3352275"/>
            <a:ext cx="6876000" cy="152384"/>
          </a:xfrm>
          <a:prstGeom prst="rect">
            <a:avLst/>
          </a:prstGeom>
        </p:spPr>
      </p:pic>
    </p:spTree>
    <p:extLst>
      <p:ext uri="{BB962C8B-B14F-4D97-AF65-F5344CB8AC3E}">
        <p14:creationId xmlns:p14="http://schemas.microsoft.com/office/powerpoint/2010/main" val="64489774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Marcador de contenido 2">
            <a:extLst>
              <a:ext uri="{FF2B5EF4-FFF2-40B4-BE49-F238E27FC236}">
                <a16:creationId xmlns:a16="http://schemas.microsoft.com/office/drawing/2014/main" id="{01619F3C-05A7-C2B2-E01C-7EB74CF94FD7}"/>
              </a:ext>
            </a:extLst>
          </p:cNvPr>
          <p:cNvSpPr>
            <a:spLocks noGrp="1"/>
          </p:cNvSpPr>
          <p:nvPr>
            <p:ph idx="1"/>
          </p:nvPr>
        </p:nvSpPr>
        <p:spPr>
          <a:xfrm>
            <a:off x="838200" y="1825625"/>
            <a:ext cx="10515600" cy="4351338"/>
          </a:xfrm>
        </p:spPr>
        <p:txBody>
          <a:bodyPr>
            <a:normAutofit/>
          </a:bodyPr>
          <a:lstStyle/>
          <a:p>
            <a:pPr marL="0" indent="0" algn="just" eaLnBrk="1" hangingPunct="1">
              <a:buNone/>
            </a:pPr>
            <a:r>
              <a:rPr lang="es-ES_tradnl" altLang="es-CL" sz="2400" dirty="0">
                <a:latin typeface="Garamond" panose="02020404030301010803" pitchFamily="18" charset="0"/>
              </a:rPr>
              <a:t>Cuando no es posible cobrar precios diferentes por diferentes unidades vendidas, pero la información de demanda es conocida, la tarifa de dos partes podría permitir extraer todo el excedente de los consumidores.</a:t>
            </a:r>
          </a:p>
          <a:p>
            <a:pPr marL="0" indent="0" algn="just" eaLnBrk="1" hangingPunct="1">
              <a:buNone/>
            </a:pPr>
            <a:r>
              <a:rPr lang="es-ES_tradnl" altLang="es-CL" sz="2400" dirty="0">
                <a:latin typeface="Garamond" panose="02020404030301010803" pitchFamily="18" charset="0"/>
              </a:rPr>
              <a:t>La Tarifa de dos partes consiste en un cargo o tarifa fija (por acceder a un bien o servicio) más un cargo por unidad (del bien o servicio). Ejemplos:</a:t>
            </a:r>
          </a:p>
          <a:p>
            <a:pPr algn="just">
              <a:buClr>
                <a:srgbClr val="00B0F0"/>
              </a:buClr>
              <a:buSzPct val="90000"/>
              <a:buFont typeface="Wingdings" pitchFamily="2" charset="2"/>
              <a:buChar char="§"/>
            </a:pPr>
            <a:r>
              <a:rPr lang="es-ES_tradnl" altLang="es-CL" sz="2400" dirty="0">
                <a:latin typeface="Garamond" panose="02020404030301010803" pitchFamily="18" charset="0"/>
              </a:rPr>
              <a:t>Un parque de atracciones</a:t>
            </a:r>
          </a:p>
          <a:p>
            <a:pPr algn="just">
              <a:buClr>
                <a:srgbClr val="00B0F0"/>
              </a:buClr>
              <a:buSzPct val="90000"/>
              <a:buFont typeface="Wingdings" pitchFamily="2" charset="2"/>
              <a:buChar char="§"/>
            </a:pPr>
            <a:r>
              <a:rPr lang="es-ES_tradnl" altLang="es-CL" sz="2400" dirty="0">
                <a:latin typeface="Garamond" panose="02020404030301010803" pitchFamily="18" charset="0"/>
              </a:rPr>
              <a:t>Un club de tenis</a:t>
            </a:r>
          </a:p>
          <a:p>
            <a:pPr algn="just">
              <a:buClr>
                <a:srgbClr val="00B0F0"/>
              </a:buClr>
              <a:buSzPct val="90000"/>
              <a:buFont typeface="Wingdings" pitchFamily="2" charset="2"/>
              <a:buChar char="§"/>
            </a:pPr>
            <a:r>
              <a:rPr lang="es-ES_tradnl" altLang="es-CL" sz="2400" dirty="0">
                <a:latin typeface="Garamond" panose="02020404030301010803" pitchFamily="18" charset="0"/>
              </a:rPr>
              <a:t>El alquiler de grandes computadoras</a:t>
            </a:r>
          </a:p>
          <a:p>
            <a:pPr algn="just">
              <a:buClr>
                <a:srgbClr val="00B0F0"/>
              </a:buClr>
              <a:buSzPct val="90000"/>
              <a:buFont typeface="Wingdings" pitchFamily="2" charset="2"/>
              <a:buChar char="§"/>
            </a:pPr>
            <a:r>
              <a:rPr lang="es-ES_tradnl" altLang="es-CL" sz="2400" dirty="0">
                <a:latin typeface="Garamond" panose="02020404030301010803" pitchFamily="18" charset="0"/>
              </a:rPr>
              <a:t>Maquinas de afeitar</a:t>
            </a:r>
          </a:p>
          <a:p>
            <a:pPr algn="just">
              <a:buClr>
                <a:srgbClr val="00B0F0"/>
              </a:buClr>
              <a:buSzPct val="90000"/>
              <a:buFont typeface="Wingdings" pitchFamily="2" charset="2"/>
              <a:buChar char="§"/>
            </a:pPr>
            <a:r>
              <a:rPr lang="es-ES_tradnl" altLang="es-CL" sz="2400" dirty="0">
                <a:latin typeface="Garamond" panose="02020404030301010803" pitchFamily="18" charset="0"/>
              </a:rPr>
              <a:t>Las cámaras fotográficas</a:t>
            </a:r>
          </a:p>
        </p:txBody>
      </p:sp>
      <p:sp>
        <p:nvSpPr>
          <p:cNvPr id="2" name="Título 1">
            <a:extLst>
              <a:ext uri="{FF2B5EF4-FFF2-40B4-BE49-F238E27FC236}">
                <a16:creationId xmlns:a16="http://schemas.microsoft.com/office/drawing/2014/main" id="{E19B0366-B745-7E4D-A3D2-002BE73A3CB4}"/>
              </a:ext>
            </a:extLst>
          </p:cNvPr>
          <p:cNvSpPr>
            <a:spLocks noGrp="1"/>
          </p:cNvSpPr>
          <p:nvPr>
            <p:ph type="title"/>
          </p:nvPr>
        </p:nvSpPr>
        <p:spPr/>
        <p:txBody>
          <a:bodyPr>
            <a:normAutofit/>
          </a:bodyPr>
          <a:lstStyle/>
          <a:p>
            <a:r>
              <a:rPr lang="es-ES_tradnl" sz="3600" b="1" dirty="0">
                <a:solidFill>
                  <a:srgbClr val="002060"/>
                </a:solidFill>
                <a:latin typeface="Garamond" panose="02020404030301010803" pitchFamily="18" charset="0"/>
                <a:cs typeface="Arial" panose="020B0604020202020204" pitchFamily="34" charset="0"/>
              </a:rPr>
              <a:t>Tarifas en dos Partes</a:t>
            </a:r>
          </a:p>
        </p:txBody>
      </p:sp>
      <p:pic>
        <p:nvPicPr>
          <p:cNvPr id="3" name="Imagen 2">
            <a:extLst>
              <a:ext uri="{FF2B5EF4-FFF2-40B4-BE49-F238E27FC236}">
                <a16:creationId xmlns:a16="http://schemas.microsoft.com/office/drawing/2014/main" id="{765E36FD-B6FC-E7B0-CFAC-B7AFC99A3251}"/>
              </a:ext>
            </a:extLst>
          </p:cNvPr>
          <p:cNvPicPr>
            <a:picLocks noChangeAspect="1"/>
          </p:cNvPicPr>
          <p:nvPr/>
        </p:nvPicPr>
        <p:blipFill>
          <a:blip r:embed="rId2"/>
          <a:stretch>
            <a:fillRect/>
          </a:stretch>
        </p:blipFill>
        <p:spPr>
          <a:xfrm rot="5400000">
            <a:off x="-3372431" y="3349108"/>
            <a:ext cx="6876000" cy="152385"/>
          </a:xfrm>
          <a:prstGeom prst="rect">
            <a:avLst/>
          </a:prstGeom>
        </p:spPr>
      </p:pic>
      <p:pic>
        <p:nvPicPr>
          <p:cNvPr id="5" name="Imagen 4">
            <a:extLst>
              <a:ext uri="{FF2B5EF4-FFF2-40B4-BE49-F238E27FC236}">
                <a16:creationId xmlns:a16="http://schemas.microsoft.com/office/drawing/2014/main" id="{F1BDDB5E-2807-3785-F108-116947C0BB5E}"/>
              </a:ext>
            </a:extLst>
          </p:cNvPr>
          <p:cNvPicPr>
            <a:picLocks noChangeAspect="1"/>
          </p:cNvPicPr>
          <p:nvPr/>
        </p:nvPicPr>
        <p:blipFill>
          <a:blip r:embed="rId2"/>
          <a:stretch>
            <a:fillRect/>
          </a:stretch>
        </p:blipFill>
        <p:spPr>
          <a:xfrm rot="16200000">
            <a:off x="-3220046" y="3352275"/>
            <a:ext cx="6876000" cy="152384"/>
          </a:xfrm>
          <a:prstGeom prst="rect">
            <a:avLst/>
          </a:prstGeom>
        </p:spPr>
      </p:pic>
    </p:spTree>
    <p:extLst>
      <p:ext uri="{BB962C8B-B14F-4D97-AF65-F5344CB8AC3E}">
        <p14:creationId xmlns:p14="http://schemas.microsoft.com/office/powerpoint/2010/main" val="65131583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Marcador de contenido 2">
            <a:extLst>
              <a:ext uri="{FF2B5EF4-FFF2-40B4-BE49-F238E27FC236}">
                <a16:creationId xmlns:a16="http://schemas.microsoft.com/office/drawing/2014/main" id="{01619F3C-05A7-C2B2-E01C-7EB74CF94FD7}"/>
              </a:ext>
            </a:extLst>
          </p:cNvPr>
          <p:cNvSpPr>
            <a:spLocks noGrp="1"/>
          </p:cNvSpPr>
          <p:nvPr>
            <p:ph idx="1"/>
          </p:nvPr>
        </p:nvSpPr>
        <p:spPr>
          <a:xfrm>
            <a:off x="838200" y="1825625"/>
            <a:ext cx="4388708" cy="4351338"/>
          </a:xfrm>
        </p:spPr>
        <p:txBody>
          <a:bodyPr>
            <a:normAutofit/>
          </a:bodyPr>
          <a:lstStyle/>
          <a:p>
            <a:pPr marL="0" indent="0" algn="just">
              <a:buNone/>
              <a:defRPr/>
            </a:pPr>
            <a:r>
              <a:rPr lang="es-ES_tradnl" sz="2400" dirty="0">
                <a:latin typeface="Garamond" panose="02020404030301010803" pitchFamily="18" charset="0"/>
              </a:rPr>
              <a:t>La decisión del precio se hace fijando la tarifa de entrada (T) y la tarifa de uso (P).</a:t>
            </a:r>
          </a:p>
          <a:p>
            <a:pPr marL="0" indent="0" algn="just">
              <a:buNone/>
              <a:defRPr/>
            </a:pPr>
            <a:r>
              <a:rPr lang="es-ES_tradnl" sz="2400" dirty="0">
                <a:latin typeface="Garamond" panose="02020404030301010803" pitchFamily="18" charset="0"/>
              </a:rPr>
              <a:t>La empresa debe decidir entre la disyuntiva de establecer una elevada tarifa de entrada y una baja tarifa de uso o viceversa.</a:t>
            </a:r>
          </a:p>
          <a:p>
            <a:pPr marL="0" indent="0" algn="just" eaLnBrk="1" hangingPunct="1">
              <a:buNone/>
            </a:pPr>
            <a:endParaRPr lang="es-ES_tradnl" altLang="es-CL" sz="2400" dirty="0">
              <a:latin typeface="Garamond" panose="02020404030301010803" pitchFamily="18" charset="0"/>
            </a:endParaRPr>
          </a:p>
        </p:txBody>
      </p:sp>
      <p:sp>
        <p:nvSpPr>
          <p:cNvPr id="2" name="Título 1">
            <a:extLst>
              <a:ext uri="{FF2B5EF4-FFF2-40B4-BE49-F238E27FC236}">
                <a16:creationId xmlns:a16="http://schemas.microsoft.com/office/drawing/2014/main" id="{E19B0366-B745-7E4D-A3D2-002BE73A3CB4}"/>
              </a:ext>
            </a:extLst>
          </p:cNvPr>
          <p:cNvSpPr>
            <a:spLocks noGrp="1"/>
          </p:cNvSpPr>
          <p:nvPr>
            <p:ph type="title"/>
          </p:nvPr>
        </p:nvSpPr>
        <p:spPr/>
        <p:txBody>
          <a:bodyPr>
            <a:normAutofit/>
          </a:bodyPr>
          <a:lstStyle/>
          <a:p>
            <a:r>
              <a:rPr lang="es-ES_tradnl" sz="3600" b="1" dirty="0">
                <a:solidFill>
                  <a:srgbClr val="002060"/>
                </a:solidFill>
                <a:latin typeface="Garamond" panose="02020404030301010803" pitchFamily="18" charset="0"/>
                <a:cs typeface="Arial" panose="020B0604020202020204" pitchFamily="34" charset="0"/>
              </a:rPr>
              <a:t>Tarifas en dos partes con un solo consumidor</a:t>
            </a:r>
          </a:p>
        </p:txBody>
      </p:sp>
      <p:grpSp>
        <p:nvGrpSpPr>
          <p:cNvPr id="6" name="Group 21">
            <a:extLst>
              <a:ext uri="{FF2B5EF4-FFF2-40B4-BE49-F238E27FC236}">
                <a16:creationId xmlns:a16="http://schemas.microsoft.com/office/drawing/2014/main" id="{82D6C6B8-1084-4795-814A-A1408A3B45BD}"/>
              </a:ext>
            </a:extLst>
          </p:cNvPr>
          <p:cNvGrpSpPr>
            <a:grpSpLocks/>
          </p:cNvGrpSpPr>
          <p:nvPr/>
        </p:nvGrpSpPr>
        <p:grpSpPr bwMode="auto">
          <a:xfrm>
            <a:off x="3532584" y="1422400"/>
            <a:ext cx="7367588" cy="2295525"/>
            <a:chOff x="1392" y="1440"/>
            <a:chExt cx="4641" cy="1446"/>
          </a:xfrm>
        </p:grpSpPr>
        <p:sp>
          <p:nvSpPr>
            <p:cNvPr id="7" name="Freeform 4">
              <a:extLst>
                <a:ext uri="{FF2B5EF4-FFF2-40B4-BE49-F238E27FC236}">
                  <a16:creationId xmlns:a16="http://schemas.microsoft.com/office/drawing/2014/main" id="{BD200217-75B9-885C-8796-3532222F39DA}"/>
                </a:ext>
              </a:extLst>
            </p:cNvPr>
            <p:cNvSpPr>
              <a:spLocks/>
            </p:cNvSpPr>
            <p:nvPr/>
          </p:nvSpPr>
          <p:spPr bwMode="auto">
            <a:xfrm>
              <a:off x="1392" y="1440"/>
              <a:ext cx="1873" cy="961"/>
            </a:xfrm>
            <a:custGeom>
              <a:avLst/>
              <a:gdLst>
                <a:gd name="T0" fmla="*/ 0 w 1873"/>
                <a:gd name="T1" fmla="*/ 0 h 961"/>
                <a:gd name="T2" fmla="*/ 528 w 1873"/>
                <a:gd name="T3" fmla="*/ 336 h 961"/>
                <a:gd name="T4" fmla="*/ 1248 w 1873"/>
                <a:gd name="T5" fmla="*/ 720 h 961"/>
                <a:gd name="T6" fmla="*/ 1872 w 1873"/>
                <a:gd name="T7" fmla="*/ 960 h 961"/>
                <a:gd name="T8" fmla="*/ 0 w 1873"/>
                <a:gd name="T9" fmla="*/ 960 h 961"/>
                <a:gd name="T10" fmla="*/ 0 w 1873"/>
                <a:gd name="T11" fmla="*/ 0 h 961"/>
                <a:gd name="T12" fmla="*/ 0 60000 65536"/>
                <a:gd name="T13" fmla="*/ 0 60000 65536"/>
                <a:gd name="T14" fmla="*/ 0 60000 65536"/>
                <a:gd name="T15" fmla="*/ 0 60000 65536"/>
                <a:gd name="T16" fmla="*/ 0 60000 65536"/>
                <a:gd name="T17" fmla="*/ 0 60000 65536"/>
                <a:gd name="T18" fmla="*/ 0 w 1873"/>
                <a:gd name="T19" fmla="*/ 0 h 961"/>
                <a:gd name="T20" fmla="*/ 1873 w 1873"/>
                <a:gd name="T21" fmla="*/ 961 h 961"/>
              </a:gdLst>
              <a:ahLst/>
              <a:cxnLst>
                <a:cxn ang="T12">
                  <a:pos x="T0" y="T1"/>
                </a:cxn>
                <a:cxn ang="T13">
                  <a:pos x="T2" y="T3"/>
                </a:cxn>
                <a:cxn ang="T14">
                  <a:pos x="T4" y="T5"/>
                </a:cxn>
                <a:cxn ang="T15">
                  <a:pos x="T6" y="T7"/>
                </a:cxn>
                <a:cxn ang="T16">
                  <a:pos x="T8" y="T9"/>
                </a:cxn>
                <a:cxn ang="T17">
                  <a:pos x="T10" y="T11"/>
                </a:cxn>
              </a:cxnLst>
              <a:rect l="T18" t="T19" r="T20" b="T21"/>
              <a:pathLst>
                <a:path w="1873" h="961">
                  <a:moveTo>
                    <a:pt x="0" y="0"/>
                  </a:moveTo>
                  <a:lnTo>
                    <a:pt x="528" y="336"/>
                  </a:lnTo>
                  <a:lnTo>
                    <a:pt x="1248" y="720"/>
                  </a:lnTo>
                  <a:lnTo>
                    <a:pt x="1872" y="960"/>
                  </a:lnTo>
                  <a:lnTo>
                    <a:pt x="0" y="960"/>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Lst>
          </p:spPr>
          <p:txBody>
            <a:bodyPr/>
            <a:lstStyle/>
            <a:p>
              <a:endParaRPr lang="es-CL"/>
            </a:p>
          </p:txBody>
        </p:sp>
        <p:sp>
          <p:nvSpPr>
            <p:cNvPr id="8" name="Rectangle 15">
              <a:extLst>
                <a:ext uri="{FF2B5EF4-FFF2-40B4-BE49-F238E27FC236}">
                  <a16:creationId xmlns:a16="http://schemas.microsoft.com/office/drawing/2014/main" id="{57FD5B1A-FA9B-687A-C428-242DA048884D}"/>
                </a:ext>
              </a:extLst>
            </p:cNvPr>
            <p:cNvSpPr>
              <a:spLocks noChangeArrowheads="1"/>
            </p:cNvSpPr>
            <p:nvPr/>
          </p:nvSpPr>
          <p:spPr bwMode="auto">
            <a:xfrm>
              <a:off x="3974" y="1479"/>
              <a:ext cx="2059" cy="680"/>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lIns="90488" tIns="44450" rIns="90488" bIns="44450">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es-ES_tradnl" altLang="es-CL" sz="1600" b="1" dirty="0"/>
                <a:t>La tarifa de uso </a:t>
              </a:r>
              <a:r>
                <a:rPr lang="es-ES_tradnl" altLang="es-CL" sz="1600" b="1" i="1" dirty="0"/>
                <a:t>P* </a:t>
              </a:r>
              <a:r>
                <a:rPr lang="es-ES_tradnl" altLang="es-CL" sz="1600" b="1" dirty="0"/>
                <a:t>se fija donde</a:t>
              </a:r>
            </a:p>
            <a:p>
              <a:pPr algn="ctr"/>
              <a:r>
                <a:rPr lang="es-ES_tradnl" altLang="es-CL" sz="1600" b="1" dirty="0"/>
                <a:t>CM = D. La tarifa de entrada </a:t>
              </a:r>
              <a:r>
                <a:rPr lang="es-ES_tradnl" altLang="es-CL" sz="1600" b="1" i="1" dirty="0"/>
                <a:t>T*</a:t>
              </a:r>
              <a:r>
                <a:rPr lang="es-ES_tradnl" altLang="es-CL" sz="1600" b="1" dirty="0"/>
                <a:t> </a:t>
              </a:r>
            </a:p>
            <a:p>
              <a:pPr algn="ctr"/>
              <a:r>
                <a:rPr lang="es-ES_tradnl" altLang="es-CL" sz="1600" b="1" dirty="0"/>
                <a:t>es igual al excedente total del</a:t>
              </a:r>
            </a:p>
            <a:p>
              <a:pPr algn="ctr"/>
              <a:r>
                <a:rPr lang="es-ES_tradnl" altLang="es-CL" sz="1600" b="1" dirty="0"/>
                <a:t>consumidor.</a:t>
              </a:r>
            </a:p>
          </p:txBody>
        </p:sp>
        <p:sp>
          <p:nvSpPr>
            <p:cNvPr id="9" name="Rectangle 16">
              <a:extLst>
                <a:ext uri="{FF2B5EF4-FFF2-40B4-BE49-F238E27FC236}">
                  <a16:creationId xmlns:a16="http://schemas.microsoft.com/office/drawing/2014/main" id="{42C78F60-C672-47D8-2EB4-FCFADEDA1D6E}"/>
                </a:ext>
              </a:extLst>
            </p:cNvPr>
            <p:cNvSpPr>
              <a:spLocks noChangeArrowheads="1"/>
            </p:cNvSpPr>
            <p:nvPr/>
          </p:nvSpPr>
          <p:spPr bwMode="auto">
            <a:xfrm>
              <a:off x="3901" y="2251"/>
              <a:ext cx="258" cy="2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US" altLang="es-CL" b="1" i="1"/>
                <a:t>T*</a:t>
              </a:r>
            </a:p>
          </p:txBody>
        </p:sp>
        <p:sp>
          <p:nvSpPr>
            <p:cNvPr id="11" name="Line 17">
              <a:extLst>
                <a:ext uri="{FF2B5EF4-FFF2-40B4-BE49-F238E27FC236}">
                  <a16:creationId xmlns:a16="http://schemas.microsoft.com/office/drawing/2014/main" id="{CC14F784-1F77-5776-6EFA-9327D92F80C5}"/>
                </a:ext>
              </a:extLst>
            </p:cNvPr>
            <p:cNvSpPr>
              <a:spLocks noChangeShapeType="1"/>
            </p:cNvSpPr>
            <p:nvPr/>
          </p:nvSpPr>
          <p:spPr bwMode="auto">
            <a:xfrm flipH="1">
              <a:off x="3643" y="2471"/>
              <a:ext cx="303" cy="415"/>
            </a:xfrm>
            <a:prstGeom prst="line">
              <a:avLst/>
            </a:prstGeom>
            <a:noFill/>
            <a:ln w="254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s-CL"/>
            </a:p>
          </p:txBody>
        </p:sp>
      </p:grpSp>
      <p:sp>
        <p:nvSpPr>
          <p:cNvPr id="12" name="Line 6">
            <a:extLst>
              <a:ext uri="{FF2B5EF4-FFF2-40B4-BE49-F238E27FC236}">
                <a16:creationId xmlns:a16="http://schemas.microsoft.com/office/drawing/2014/main" id="{C6F53B4C-AE3F-A635-6265-EA7C6BB663E7}"/>
              </a:ext>
            </a:extLst>
          </p:cNvPr>
          <p:cNvSpPr>
            <a:spLocks noChangeShapeType="1"/>
          </p:cNvSpPr>
          <p:nvPr/>
        </p:nvSpPr>
        <p:spPr bwMode="auto">
          <a:xfrm>
            <a:off x="6190059" y="2111375"/>
            <a:ext cx="0" cy="4265613"/>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s-CL"/>
          </a:p>
        </p:txBody>
      </p:sp>
      <p:sp>
        <p:nvSpPr>
          <p:cNvPr id="13" name="Line 7">
            <a:extLst>
              <a:ext uri="{FF2B5EF4-FFF2-40B4-BE49-F238E27FC236}">
                <a16:creationId xmlns:a16="http://schemas.microsoft.com/office/drawing/2014/main" id="{C2D5813E-05D3-820C-ECF9-2571D7D3ED14}"/>
              </a:ext>
            </a:extLst>
          </p:cNvPr>
          <p:cNvSpPr>
            <a:spLocks noChangeShapeType="1"/>
          </p:cNvSpPr>
          <p:nvPr/>
        </p:nvSpPr>
        <p:spPr bwMode="auto">
          <a:xfrm flipV="1">
            <a:off x="6183710" y="6357939"/>
            <a:ext cx="5414962" cy="9524"/>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s-CL"/>
          </a:p>
        </p:txBody>
      </p:sp>
      <p:sp>
        <p:nvSpPr>
          <p:cNvPr id="14" name="Rectangle 8">
            <a:extLst>
              <a:ext uri="{FF2B5EF4-FFF2-40B4-BE49-F238E27FC236}">
                <a16:creationId xmlns:a16="http://schemas.microsoft.com/office/drawing/2014/main" id="{F1F467D8-91D0-0E42-5B60-5ACEA879106D}"/>
              </a:ext>
            </a:extLst>
          </p:cNvPr>
          <p:cNvSpPr>
            <a:spLocks noChangeArrowheads="1"/>
          </p:cNvSpPr>
          <p:nvPr/>
        </p:nvSpPr>
        <p:spPr bwMode="auto">
          <a:xfrm>
            <a:off x="11293125" y="6357939"/>
            <a:ext cx="343044" cy="3359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US" altLang="es-CL" sz="1600" b="1" dirty="0"/>
              <a:t>Q</a:t>
            </a:r>
          </a:p>
        </p:txBody>
      </p:sp>
      <p:sp>
        <p:nvSpPr>
          <p:cNvPr id="15" name="Rectangle 9">
            <a:extLst>
              <a:ext uri="{FF2B5EF4-FFF2-40B4-BE49-F238E27FC236}">
                <a16:creationId xmlns:a16="http://schemas.microsoft.com/office/drawing/2014/main" id="{9FA472CA-CE31-689E-3C27-8AE1AB028254}"/>
              </a:ext>
            </a:extLst>
          </p:cNvPr>
          <p:cNvSpPr>
            <a:spLocks noChangeArrowheads="1"/>
          </p:cNvSpPr>
          <p:nvPr/>
        </p:nvSpPr>
        <p:spPr bwMode="auto">
          <a:xfrm>
            <a:off x="5499497" y="1838325"/>
            <a:ext cx="336632" cy="3667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US" altLang="es-CL" b="1" dirty="0"/>
              <a:t>P</a:t>
            </a:r>
          </a:p>
        </p:txBody>
      </p:sp>
      <p:grpSp>
        <p:nvGrpSpPr>
          <p:cNvPr id="16" name="Group 20">
            <a:extLst>
              <a:ext uri="{FF2B5EF4-FFF2-40B4-BE49-F238E27FC236}">
                <a16:creationId xmlns:a16="http://schemas.microsoft.com/office/drawing/2014/main" id="{33B57716-54AC-7459-90C3-AD31784711C8}"/>
              </a:ext>
            </a:extLst>
          </p:cNvPr>
          <p:cNvGrpSpPr>
            <a:grpSpLocks/>
          </p:cNvGrpSpPr>
          <p:nvPr/>
        </p:nvGrpSpPr>
        <p:grpSpPr bwMode="auto">
          <a:xfrm>
            <a:off x="5712222" y="3895725"/>
            <a:ext cx="5886450" cy="557213"/>
            <a:chOff x="1091" y="2205"/>
            <a:chExt cx="3708" cy="351"/>
          </a:xfrm>
        </p:grpSpPr>
        <p:sp>
          <p:nvSpPr>
            <p:cNvPr id="17" name="Line 10">
              <a:extLst>
                <a:ext uri="{FF2B5EF4-FFF2-40B4-BE49-F238E27FC236}">
                  <a16:creationId xmlns:a16="http://schemas.microsoft.com/office/drawing/2014/main" id="{4899E6FF-0BB2-9E34-7640-D8C32631EDEC}"/>
                </a:ext>
              </a:extLst>
            </p:cNvPr>
            <p:cNvSpPr>
              <a:spLocks noChangeShapeType="1"/>
            </p:cNvSpPr>
            <p:nvPr/>
          </p:nvSpPr>
          <p:spPr bwMode="auto">
            <a:xfrm>
              <a:off x="1409" y="2400"/>
              <a:ext cx="3039" cy="0"/>
            </a:xfrm>
            <a:prstGeom prst="line">
              <a:avLst/>
            </a:prstGeom>
            <a:noFill/>
            <a:ln w="50800">
              <a:solidFill>
                <a:srgbClr val="CC6600"/>
              </a:solidFill>
              <a:round/>
              <a:headEnd/>
              <a:tailEnd/>
            </a:ln>
            <a:extLst>
              <a:ext uri="{909E8E84-426E-40DD-AFC4-6F175D3DCCD1}">
                <a14:hiddenFill xmlns:a14="http://schemas.microsoft.com/office/drawing/2010/main">
                  <a:noFill/>
                </a14:hiddenFill>
              </a:ext>
            </a:extLst>
          </p:spPr>
          <p:txBody>
            <a:bodyPr wrap="none" anchor="ctr"/>
            <a:lstStyle/>
            <a:p>
              <a:endParaRPr lang="es-CL"/>
            </a:p>
          </p:txBody>
        </p:sp>
        <p:sp>
          <p:nvSpPr>
            <p:cNvPr id="18" name="Rectangle 11">
              <a:extLst>
                <a:ext uri="{FF2B5EF4-FFF2-40B4-BE49-F238E27FC236}">
                  <a16:creationId xmlns:a16="http://schemas.microsoft.com/office/drawing/2014/main" id="{273F8950-5E36-F156-A713-6ECFC97AD453}"/>
                </a:ext>
              </a:extLst>
            </p:cNvPr>
            <p:cNvSpPr>
              <a:spLocks noChangeArrowheads="1"/>
            </p:cNvSpPr>
            <p:nvPr/>
          </p:nvSpPr>
          <p:spPr bwMode="auto">
            <a:xfrm>
              <a:off x="4461" y="2205"/>
              <a:ext cx="338" cy="2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US" altLang="es-CL" b="1"/>
                <a:t>CM</a:t>
              </a:r>
            </a:p>
          </p:txBody>
        </p:sp>
        <p:sp>
          <p:nvSpPr>
            <p:cNvPr id="19" name="Rectangle 13">
              <a:extLst>
                <a:ext uri="{FF2B5EF4-FFF2-40B4-BE49-F238E27FC236}">
                  <a16:creationId xmlns:a16="http://schemas.microsoft.com/office/drawing/2014/main" id="{A91D81AA-EFCE-F81A-A8F1-D5531E8C4E23}"/>
                </a:ext>
              </a:extLst>
            </p:cNvPr>
            <p:cNvSpPr>
              <a:spLocks noChangeArrowheads="1"/>
            </p:cNvSpPr>
            <p:nvPr/>
          </p:nvSpPr>
          <p:spPr bwMode="auto">
            <a:xfrm>
              <a:off x="1091" y="2327"/>
              <a:ext cx="266" cy="2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US" altLang="es-CL" b="1" i="1"/>
                <a:t>P*</a:t>
              </a:r>
            </a:p>
          </p:txBody>
        </p:sp>
      </p:grpSp>
      <p:grpSp>
        <p:nvGrpSpPr>
          <p:cNvPr id="20" name="Group 18">
            <a:extLst>
              <a:ext uri="{FF2B5EF4-FFF2-40B4-BE49-F238E27FC236}">
                <a16:creationId xmlns:a16="http://schemas.microsoft.com/office/drawing/2014/main" id="{51371C70-CABF-BEF4-3F2B-A1AD8E114FA7}"/>
              </a:ext>
            </a:extLst>
          </p:cNvPr>
          <p:cNvGrpSpPr>
            <a:grpSpLocks/>
          </p:cNvGrpSpPr>
          <p:nvPr/>
        </p:nvGrpSpPr>
        <p:grpSpPr bwMode="auto">
          <a:xfrm>
            <a:off x="6185297" y="2679700"/>
            <a:ext cx="5222875" cy="2265363"/>
            <a:chOff x="1389" y="1439"/>
            <a:chExt cx="3290" cy="1427"/>
          </a:xfrm>
        </p:grpSpPr>
        <p:sp>
          <p:nvSpPr>
            <p:cNvPr id="21" name="Freeform 12">
              <a:extLst>
                <a:ext uri="{FF2B5EF4-FFF2-40B4-BE49-F238E27FC236}">
                  <a16:creationId xmlns:a16="http://schemas.microsoft.com/office/drawing/2014/main" id="{4EDFFBE4-F014-8867-36A5-A98EC95C0D5C}"/>
                </a:ext>
              </a:extLst>
            </p:cNvPr>
            <p:cNvSpPr>
              <a:spLocks/>
            </p:cNvSpPr>
            <p:nvPr/>
          </p:nvSpPr>
          <p:spPr bwMode="auto">
            <a:xfrm>
              <a:off x="1389" y="1439"/>
              <a:ext cx="2976" cy="1304"/>
            </a:xfrm>
            <a:custGeom>
              <a:avLst/>
              <a:gdLst>
                <a:gd name="T0" fmla="*/ 0 w 2976"/>
                <a:gd name="T1" fmla="*/ 0 h 1304"/>
                <a:gd name="T2" fmla="*/ 49 w 2976"/>
                <a:gd name="T3" fmla="*/ 31 h 1304"/>
                <a:gd name="T4" fmla="*/ 112 w 2976"/>
                <a:gd name="T5" fmla="*/ 70 h 1304"/>
                <a:gd name="T6" fmla="*/ 189 w 2976"/>
                <a:gd name="T7" fmla="*/ 123 h 1304"/>
                <a:gd name="T8" fmla="*/ 266 w 2976"/>
                <a:gd name="T9" fmla="*/ 175 h 1304"/>
                <a:gd name="T10" fmla="*/ 440 w 2976"/>
                <a:gd name="T11" fmla="*/ 290 h 1304"/>
                <a:gd name="T12" fmla="*/ 531 w 2976"/>
                <a:gd name="T13" fmla="*/ 347 h 1304"/>
                <a:gd name="T14" fmla="*/ 608 w 2976"/>
                <a:gd name="T15" fmla="*/ 395 h 1304"/>
                <a:gd name="T16" fmla="*/ 908 w 2976"/>
                <a:gd name="T17" fmla="*/ 566 h 1304"/>
                <a:gd name="T18" fmla="*/ 1062 w 2976"/>
                <a:gd name="T19" fmla="*/ 645 h 1304"/>
                <a:gd name="T20" fmla="*/ 1222 w 2976"/>
                <a:gd name="T21" fmla="*/ 720 h 1304"/>
                <a:gd name="T22" fmla="*/ 1383 w 2976"/>
                <a:gd name="T23" fmla="*/ 785 h 1304"/>
                <a:gd name="T24" fmla="*/ 1537 w 2976"/>
                <a:gd name="T25" fmla="*/ 851 h 1304"/>
                <a:gd name="T26" fmla="*/ 1704 w 2976"/>
                <a:gd name="T27" fmla="*/ 913 h 1304"/>
                <a:gd name="T28" fmla="*/ 1795 w 2976"/>
                <a:gd name="T29" fmla="*/ 943 h 1304"/>
                <a:gd name="T30" fmla="*/ 1900 w 2976"/>
                <a:gd name="T31" fmla="*/ 978 h 1304"/>
                <a:gd name="T32" fmla="*/ 2018 w 2976"/>
                <a:gd name="T33" fmla="*/ 1018 h 1304"/>
                <a:gd name="T34" fmla="*/ 2158 w 2976"/>
                <a:gd name="T35" fmla="*/ 1062 h 1304"/>
                <a:gd name="T36" fmla="*/ 2312 w 2976"/>
                <a:gd name="T37" fmla="*/ 1106 h 1304"/>
                <a:gd name="T38" fmla="*/ 2465 w 2976"/>
                <a:gd name="T39" fmla="*/ 1154 h 1304"/>
                <a:gd name="T40" fmla="*/ 2612 w 2976"/>
                <a:gd name="T41" fmla="*/ 1198 h 1304"/>
                <a:gd name="T42" fmla="*/ 2752 w 2976"/>
                <a:gd name="T43" fmla="*/ 1237 h 1304"/>
                <a:gd name="T44" fmla="*/ 2877 w 2976"/>
                <a:gd name="T45" fmla="*/ 1272 h 1304"/>
                <a:gd name="T46" fmla="*/ 2926 w 2976"/>
                <a:gd name="T47" fmla="*/ 1290 h 1304"/>
                <a:gd name="T48" fmla="*/ 2975 w 2976"/>
                <a:gd name="T49" fmla="*/ 1303 h 1304"/>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2976"/>
                <a:gd name="T76" fmla="*/ 0 h 1304"/>
                <a:gd name="T77" fmla="*/ 2976 w 2976"/>
                <a:gd name="T78" fmla="*/ 1304 h 1304"/>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2976" h="1304">
                  <a:moveTo>
                    <a:pt x="0" y="0"/>
                  </a:moveTo>
                  <a:lnTo>
                    <a:pt x="49" y="31"/>
                  </a:lnTo>
                  <a:lnTo>
                    <a:pt x="112" y="70"/>
                  </a:lnTo>
                  <a:lnTo>
                    <a:pt x="189" y="123"/>
                  </a:lnTo>
                  <a:lnTo>
                    <a:pt x="266" y="175"/>
                  </a:lnTo>
                  <a:lnTo>
                    <a:pt x="440" y="290"/>
                  </a:lnTo>
                  <a:lnTo>
                    <a:pt x="531" y="347"/>
                  </a:lnTo>
                  <a:lnTo>
                    <a:pt x="608" y="395"/>
                  </a:lnTo>
                  <a:lnTo>
                    <a:pt x="908" y="566"/>
                  </a:lnTo>
                  <a:lnTo>
                    <a:pt x="1062" y="645"/>
                  </a:lnTo>
                  <a:lnTo>
                    <a:pt x="1222" y="720"/>
                  </a:lnTo>
                  <a:lnTo>
                    <a:pt x="1383" y="785"/>
                  </a:lnTo>
                  <a:lnTo>
                    <a:pt x="1537" y="851"/>
                  </a:lnTo>
                  <a:lnTo>
                    <a:pt x="1704" y="913"/>
                  </a:lnTo>
                  <a:lnTo>
                    <a:pt x="1795" y="943"/>
                  </a:lnTo>
                  <a:lnTo>
                    <a:pt x="1900" y="978"/>
                  </a:lnTo>
                  <a:lnTo>
                    <a:pt x="2018" y="1018"/>
                  </a:lnTo>
                  <a:lnTo>
                    <a:pt x="2158" y="1062"/>
                  </a:lnTo>
                  <a:lnTo>
                    <a:pt x="2312" y="1106"/>
                  </a:lnTo>
                  <a:lnTo>
                    <a:pt x="2465" y="1154"/>
                  </a:lnTo>
                  <a:lnTo>
                    <a:pt x="2612" y="1198"/>
                  </a:lnTo>
                  <a:lnTo>
                    <a:pt x="2752" y="1237"/>
                  </a:lnTo>
                  <a:lnTo>
                    <a:pt x="2877" y="1272"/>
                  </a:lnTo>
                  <a:lnTo>
                    <a:pt x="2926" y="1290"/>
                  </a:lnTo>
                  <a:lnTo>
                    <a:pt x="2975" y="1303"/>
                  </a:lnTo>
                </a:path>
              </a:pathLst>
            </a:custGeom>
            <a:noFill/>
            <a:ln w="50800" cap="rnd" cmpd="sng">
              <a:solidFill>
                <a:srgbClr val="0033CC"/>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es-CL"/>
            </a:p>
          </p:txBody>
        </p:sp>
        <p:sp>
          <p:nvSpPr>
            <p:cNvPr id="22" name="Rectangle 14">
              <a:extLst>
                <a:ext uri="{FF2B5EF4-FFF2-40B4-BE49-F238E27FC236}">
                  <a16:creationId xmlns:a16="http://schemas.microsoft.com/office/drawing/2014/main" id="{A3C374AA-E76F-C24D-C4D2-F739B6B13EB5}"/>
                </a:ext>
              </a:extLst>
            </p:cNvPr>
            <p:cNvSpPr>
              <a:spLocks noChangeArrowheads="1"/>
            </p:cNvSpPr>
            <p:nvPr/>
          </p:nvSpPr>
          <p:spPr bwMode="auto">
            <a:xfrm>
              <a:off x="4461" y="2637"/>
              <a:ext cx="218" cy="2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US" altLang="es-CL" b="1"/>
                <a:t>D</a:t>
              </a:r>
            </a:p>
          </p:txBody>
        </p:sp>
      </p:grpSp>
      <p:pic>
        <p:nvPicPr>
          <p:cNvPr id="3" name="Imagen 2">
            <a:extLst>
              <a:ext uri="{FF2B5EF4-FFF2-40B4-BE49-F238E27FC236}">
                <a16:creationId xmlns:a16="http://schemas.microsoft.com/office/drawing/2014/main" id="{8A8B2282-C369-7112-E39E-8D880AA3C530}"/>
              </a:ext>
            </a:extLst>
          </p:cNvPr>
          <p:cNvPicPr>
            <a:picLocks noChangeAspect="1"/>
          </p:cNvPicPr>
          <p:nvPr/>
        </p:nvPicPr>
        <p:blipFill>
          <a:blip r:embed="rId2"/>
          <a:stretch>
            <a:fillRect/>
          </a:stretch>
        </p:blipFill>
        <p:spPr>
          <a:xfrm rot="5400000">
            <a:off x="-3372431" y="3349108"/>
            <a:ext cx="6876000" cy="152385"/>
          </a:xfrm>
          <a:prstGeom prst="rect">
            <a:avLst/>
          </a:prstGeom>
        </p:spPr>
      </p:pic>
      <p:pic>
        <p:nvPicPr>
          <p:cNvPr id="5" name="Imagen 4">
            <a:extLst>
              <a:ext uri="{FF2B5EF4-FFF2-40B4-BE49-F238E27FC236}">
                <a16:creationId xmlns:a16="http://schemas.microsoft.com/office/drawing/2014/main" id="{4454845F-570B-73AE-CEFF-1E3B121124E2}"/>
              </a:ext>
            </a:extLst>
          </p:cNvPr>
          <p:cNvPicPr>
            <a:picLocks noChangeAspect="1"/>
          </p:cNvPicPr>
          <p:nvPr/>
        </p:nvPicPr>
        <p:blipFill>
          <a:blip r:embed="rId2"/>
          <a:stretch>
            <a:fillRect/>
          </a:stretch>
        </p:blipFill>
        <p:spPr>
          <a:xfrm rot="16200000">
            <a:off x="-3220046" y="3352275"/>
            <a:ext cx="6876000" cy="152384"/>
          </a:xfrm>
          <a:prstGeom prst="rect">
            <a:avLst/>
          </a:prstGeom>
        </p:spPr>
      </p:pic>
    </p:spTree>
    <p:extLst>
      <p:ext uri="{BB962C8B-B14F-4D97-AF65-F5344CB8AC3E}">
        <p14:creationId xmlns:p14="http://schemas.microsoft.com/office/powerpoint/2010/main" val="27331207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left)">
                                      <p:cBhvr>
                                        <p:cTn id="7" dur="500"/>
                                        <p:tgtEl>
                                          <p:spTgt spid="20"/>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wipe(left)">
                                      <p:cBhvr>
                                        <p:cTn id="12" dur="500"/>
                                        <p:tgtEl>
                                          <p:spTgt spid="16"/>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wipe(left)">
                                      <p:cBhvr>
                                        <p:cTn id="1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Marcador de contenido 2">
            <a:extLst>
              <a:ext uri="{FF2B5EF4-FFF2-40B4-BE49-F238E27FC236}">
                <a16:creationId xmlns:a16="http://schemas.microsoft.com/office/drawing/2014/main" id="{01619F3C-05A7-C2B2-E01C-7EB74CF94FD7}"/>
              </a:ext>
            </a:extLst>
          </p:cNvPr>
          <p:cNvSpPr>
            <a:spLocks noGrp="1"/>
          </p:cNvSpPr>
          <p:nvPr>
            <p:ph idx="1"/>
          </p:nvPr>
        </p:nvSpPr>
        <p:spPr>
          <a:xfrm>
            <a:off x="838200" y="1825625"/>
            <a:ext cx="3903090" cy="4351338"/>
          </a:xfrm>
        </p:spPr>
        <p:txBody>
          <a:bodyPr>
            <a:normAutofit/>
          </a:bodyPr>
          <a:lstStyle/>
          <a:p>
            <a:pPr marL="457200" indent="-457200" algn="just">
              <a:buClr>
                <a:srgbClr val="00B0F0"/>
              </a:buClr>
              <a:buSzPct val="90000"/>
              <a:buFont typeface="+mj-lt"/>
              <a:buAutoNum type="arabicPeriod"/>
              <a:defRPr/>
            </a:pPr>
            <a:r>
              <a:rPr lang="es-ES_tradnl" sz="2400" dirty="0">
                <a:latin typeface="Garamond" panose="02020404030301010803" pitchFamily="18" charset="0"/>
              </a:rPr>
              <a:t>Se fija el precio igual al costo marginal</a:t>
            </a:r>
          </a:p>
          <a:p>
            <a:pPr marL="457200" indent="-457200" algn="just">
              <a:buClr>
                <a:srgbClr val="00B0F0"/>
              </a:buClr>
              <a:buSzPct val="90000"/>
              <a:buFont typeface="+mj-lt"/>
              <a:buAutoNum type="arabicPeriod"/>
              <a:defRPr/>
            </a:pPr>
            <a:r>
              <a:rPr lang="es-ES_tradnl" sz="2400" dirty="0">
                <a:latin typeface="Garamond" panose="02020404030301010803" pitchFamily="18" charset="0"/>
              </a:rPr>
              <a:t>Se calcula el excedente del consumidor</a:t>
            </a:r>
          </a:p>
          <a:p>
            <a:pPr marL="457200" indent="-457200" algn="just">
              <a:buClr>
                <a:srgbClr val="00B0F0"/>
              </a:buClr>
              <a:buSzPct val="90000"/>
              <a:buFont typeface="+mj-lt"/>
              <a:buAutoNum type="arabicPeriod"/>
              <a:defRPr/>
            </a:pPr>
            <a:r>
              <a:rPr lang="es-ES_tradnl" sz="2400" dirty="0">
                <a:latin typeface="Garamond" panose="02020404030301010803" pitchFamily="18" charset="0"/>
              </a:rPr>
              <a:t>Cobrar una tarifa igual al excedente del consumidor</a:t>
            </a:r>
          </a:p>
          <a:p>
            <a:pPr marL="457200" indent="-457200" algn="just">
              <a:buClr>
                <a:srgbClr val="00B0F0"/>
              </a:buClr>
              <a:buSzPct val="90000"/>
              <a:buFont typeface="+mj-lt"/>
              <a:buAutoNum type="arabicPeriod"/>
              <a:defRPr/>
            </a:pPr>
            <a:r>
              <a:rPr lang="es-ES_tradnl" sz="2400" dirty="0">
                <a:latin typeface="Garamond" panose="02020404030301010803" pitchFamily="18" charset="0"/>
              </a:rPr>
              <a:t>Todos los beneficios vienen de esa tarifa</a:t>
            </a:r>
          </a:p>
          <a:p>
            <a:pPr marL="0" indent="0" algn="just" eaLnBrk="1" hangingPunct="1">
              <a:buNone/>
            </a:pPr>
            <a:endParaRPr lang="es-ES_tradnl" altLang="es-CL" sz="2400" dirty="0">
              <a:latin typeface="Garamond" panose="02020404030301010803" pitchFamily="18" charset="0"/>
            </a:endParaRPr>
          </a:p>
        </p:txBody>
      </p:sp>
      <p:sp>
        <p:nvSpPr>
          <p:cNvPr id="2" name="Título 1">
            <a:extLst>
              <a:ext uri="{FF2B5EF4-FFF2-40B4-BE49-F238E27FC236}">
                <a16:creationId xmlns:a16="http://schemas.microsoft.com/office/drawing/2014/main" id="{E19B0366-B745-7E4D-A3D2-002BE73A3CB4}"/>
              </a:ext>
            </a:extLst>
          </p:cNvPr>
          <p:cNvSpPr>
            <a:spLocks noGrp="1"/>
          </p:cNvSpPr>
          <p:nvPr>
            <p:ph type="title"/>
          </p:nvPr>
        </p:nvSpPr>
        <p:spPr/>
        <p:txBody>
          <a:bodyPr>
            <a:normAutofit/>
          </a:bodyPr>
          <a:lstStyle/>
          <a:p>
            <a:r>
              <a:rPr lang="es-ES_tradnl" sz="3600" b="1" dirty="0">
                <a:solidFill>
                  <a:srgbClr val="002060"/>
                </a:solidFill>
                <a:latin typeface="Garamond" panose="02020404030301010803" pitchFamily="18" charset="0"/>
                <a:cs typeface="Arial" panose="020B0604020202020204" pitchFamily="34" charset="0"/>
              </a:rPr>
              <a:t>Tarifas en dos partes con un solo consumidor</a:t>
            </a:r>
          </a:p>
        </p:txBody>
      </p:sp>
      <p:sp>
        <p:nvSpPr>
          <p:cNvPr id="3" name="AutoShape 39">
            <a:extLst>
              <a:ext uri="{FF2B5EF4-FFF2-40B4-BE49-F238E27FC236}">
                <a16:creationId xmlns:a16="http://schemas.microsoft.com/office/drawing/2014/main" id="{F1683F5F-8C6C-6C7D-20E6-44487D4BE0A2}"/>
              </a:ext>
            </a:extLst>
          </p:cNvPr>
          <p:cNvSpPr>
            <a:spLocks noChangeArrowheads="1"/>
          </p:cNvSpPr>
          <p:nvPr/>
        </p:nvSpPr>
        <p:spPr bwMode="auto">
          <a:xfrm>
            <a:off x="6435354" y="2667000"/>
            <a:ext cx="2590800" cy="2590800"/>
          </a:xfrm>
          <a:prstGeom prst="rtTriangle">
            <a:avLst/>
          </a:prstGeom>
          <a:solidFill>
            <a:srgbClr val="43875A"/>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s-CL"/>
          </a:p>
        </p:txBody>
      </p:sp>
      <p:sp>
        <p:nvSpPr>
          <p:cNvPr id="24" name="Line 25">
            <a:extLst>
              <a:ext uri="{FF2B5EF4-FFF2-40B4-BE49-F238E27FC236}">
                <a16:creationId xmlns:a16="http://schemas.microsoft.com/office/drawing/2014/main" id="{115ABF58-8E9F-A258-8394-F5CBCF1D7BF4}"/>
              </a:ext>
            </a:extLst>
          </p:cNvPr>
          <p:cNvSpPr>
            <a:spLocks noChangeShapeType="1"/>
          </p:cNvSpPr>
          <p:nvPr/>
        </p:nvSpPr>
        <p:spPr bwMode="auto">
          <a:xfrm>
            <a:off x="6435354" y="2057400"/>
            <a:ext cx="0" cy="3733800"/>
          </a:xfrm>
          <a:prstGeom prst="line">
            <a:avLst/>
          </a:prstGeom>
          <a:noFill/>
          <a:ln w="9525">
            <a:solidFill>
              <a:schemeClr val="tx1"/>
            </a:solidFill>
            <a:round/>
            <a:headEnd type="triangle" w="med" len="med"/>
            <a:tailEnd/>
          </a:ln>
          <a:extLst>
            <a:ext uri="{909E8E84-426E-40DD-AFC4-6F175D3DCCD1}">
              <a14:hiddenFill xmlns:a14="http://schemas.microsoft.com/office/drawing/2010/main">
                <a:noFill/>
              </a14:hiddenFill>
            </a:ext>
          </a:extLst>
        </p:spPr>
        <p:txBody>
          <a:bodyPr wrap="none" anchor="ctr"/>
          <a:lstStyle/>
          <a:p>
            <a:endParaRPr lang="es-CL"/>
          </a:p>
        </p:txBody>
      </p:sp>
      <p:sp>
        <p:nvSpPr>
          <p:cNvPr id="25" name="Line 26">
            <a:extLst>
              <a:ext uri="{FF2B5EF4-FFF2-40B4-BE49-F238E27FC236}">
                <a16:creationId xmlns:a16="http://schemas.microsoft.com/office/drawing/2014/main" id="{DE856634-0D48-35FD-16C8-4C30A66F1B5E}"/>
              </a:ext>
            </a:extLst>
          </p:cNvPr>
          <p:cNvSpPr>
            <a:spLocks noChangeShapeType="1"/>
          </p:cNvSpPr>
          <p:nvPr/>
        </p:nvSpPr>
        <p:spPr bwMode="auto">
          <a:xfrm>
            <a:off x="6435354" y="5791200"/>
            <a:ext cx="4572000"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s-CL"/>
          </a:p>
        </p:txBody>
      </p:sp>
      <p:sp>
        <p:nvSpPr>
          <p:cNvPr id="26" name="Text Box 27">
            <a:extLst>
              <a:ext uri="{FF2B5EF4-FFF2-40B4-BE49-F238E27FC236}">
                <a16:creationId xmlns:a16="http://schemas.microsoft.com/office/drawing/2014/main" id="{A7FA8A2C-3C68-F33D-F7CB-0DA8CA0AFF96}"/>
              </a:ext>
            </a:extLst>
          </p:cNvPr>
          <p:cNvSpPr txBox="1">
            <a:spLocks noChangeArrowheads="1"/>
          </p:cNvSpPr>
          <p:nvPr/>
        </p:nvSpPr>
        <p:spPr bwMode="auto">
          <a:xfrm>
            <a:off x="10818441" y="5916613"/>
            <a:ext cx="382588"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s-CL" sz="2000"/>
              <a:t>Q</a:t>
            </a:r>
            <a:endParaRPr lang="en-US" altLang="es-CL"/>
          </a:p>
        </p:txBody>
      </p:sp>
      <p:sp>
        <p:nvSpPr>
          <p:cNvPr id="27" name="Line 28">
            <a:extLst>
              <a:ext uri="{FF2B5EF4-FFF2-40B4-BE49-F238E27FC236}">
                <a16:creationId xmlns:a16="http://schemas.microsoft.com/office/drawing/2014/main" id="{D1A54AF4-B6AD-B86C-63F0-1CE65DD1447C}"/>
              </a:ext>
            </a:extLst>
          </p:cNvPr>
          <p:cNvSpPr>
            <a:spLocks noChangeShapeType="1"/>
          </p:cNvSpPr>
          <p:nvPr/>
        </p:nvSpPr>
        <p:spPr bwMode="auto">
          <a:xfrm>
            <a:off x="6435354" y="2667000"/>
            <a:ext cx="3124200" cy="3124200"/>
          </a:xfrm>
          <a:prstGeom prst="line">
            <a:avLst/>
          </a:prstGeom>
          <a:noFill/>
          <a:ln w="28575">
            <a:solidFill>
              <a:schemeClr val="tx2"/>
            </a:solidFill>
            <a:round/>
            <a:headEnd/>
            <a:tailEnd/>
          </a:ln>
          <a:extLst>
            <a:ext uri="{909E8E84-426E-40DD-AFC4-6F175D3DCCD1}">
              <a14:hiddenFill xmlns:a14="http://schemas.microsoft.com/office/drawing/2010/main">
                <a:noFill/>
              </a14:hiddenFill>
            </a:ext>
          </a:extLst>
        </p:spPr>
        <p:txBody>
          <a:bodyPr wrap="none" anchor="ctr"/>
          <a:lstStyle/>
          <a:p>
            <a:endParaRPr lang="es-CL"/>
          </a:p>
        </p:txBody>
      </p:sp>
      <p:sp>
        <p:nvSpPr>
          <p:cNvPr id="28" name="Text Box 29">
            <a:extLst>
              <a:ext uri="{FF2B5EF4-FFF2-40B4-BE49-F238E27FC236}">
                <a16:creationId xmlns:a16="http://schemas.microsoft.com/office/drawing/2014/main" id="{833CD374-669B-9023-4F68-6CE8D4DE8D75}"/>
              </a:ext>
            </a:extLst>
          </p:cNvPr>
          <p:cNvSpPr txBox="1">
            <a:spLocks noChangeArrowheads="1"/>
          </p:cNvSpPr>
          <p:nvPr/>
        </p:nvSpPr>
        <p:spPr bwMode="auto">
          <a:xfrm>
            <a:off x="9635754" y="5257800"/>
            <a:ext cx="404812"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s-CL"/>
              <a:t>D</a:t>
            </a:r>
          </a:p>
        </p:txBody>
      </p:sp>
      <p:sp>
        <p:nvSpPr>
          <p:cNvPr id="29" name="Text Box 30">
            <a:extLst>
              <a:ext uri="{FF2B5EF4-FFF2-40B4-BE49-F238E27FC236}">
                <a16:creationId xmlns:a16="http://schemas.microsoft.com/office/drawing/2014/main" id="{9E547BDE-682F-2A9C-DBB3-1F410452FC3E}"/>
              </a:ext>
            </a:extLst>
          </p:cNvPr>
          <p:cNvSpPr txBox="1">
            <a:spLocks noChangeArrowheads="1"/>
          </p:cNvSpPr>
          <p:nvPr/>
        </p:nvSpPr>
        <p:spPr bwMode="auto">
          <a:xfrm>
            <a:off x="5825754" y="2438400"/>
            <a:ext cx="4889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s-CL"/>
              <a:t>10</a:t>
            </a:r>
          </a:p>
        </p:txBody>
      </p:sp>
      <p:sp>
        <p:nvSpPr>
          <p:cNvPr id="30" name="Line 31">
            <a:extLst>
              <a:ext uri="{FF2B5EF4-FFF2-40B4-BE49-F238E27FC236}">
                <a16:creationId xmlns:a16="http://schemas.microsoft.com/office/drawing/2014/main" id="{ECCC85F6-0EFE-AB21-6941-7D0A2649A209}"/>
              </a:ext>
            </a:extLst>
          </p:cNvPr>
          <p:cNvSpPr>
            <a:spLocks noChangeShapeType="1"/>
          </p:cNvSpPr>
          <p:nvPr/>
        </p:nvSpPr>
        <p:spPr bwMode="auto">
          <a:xfrm flipH="1">
            <a:off x="6435354" y="5791200"/>
            <a:ext cx="3276600" cy="0"/>
          </a:xfrm>
          <a:prstGeom prst="line">
            <a:avLst/>
          </a:prstGeom>
          <a:noFill/>
          <a:ln w="9525" cap="rnd">
            <a:solidFill>
              <a:schemeClr val="tx1"/>
            </a:solidFill>
            <a:prstDash val="sysDot"/>
            <a:round/>
            <a:headEnd/>
            <a:tailEnd/>
          </a:ln>
          <a:extLst>
            <a:ext uri="{909E8E84-426E-40DD-AFC4-6F175D3DCCD1}">
              <a14:hiddenFill xmlns:a14="http://schemas.microsoft.com/office/drawing/2010/main">
                <a:noFill/>
              </a14:hiddenFill>
            </a:ext>
          </a:extLst>
        </p:spPr>
        <p:txBody>
          <a:bodyPr wrap="none" anchor="ctr"/>
          <a:lstStyle/>
          <a:p>
            <a:endParaRPr lang="es-CL"/>
          </a:p>
        </p:txBody>
      </p:sp>
      <p:sp>
        <p:nvSpPr>
          <p:cNvPr id="31" name="Text Box 32">
            <a:extLst>
              <a:ext uri="{FF2B5EF4-FFF2-40B4-BE49-F238E27FC236}">
                <a16:creationId xmlns:a16="http://schemas.microsoft.com/office/drawing/2014/main" id="{9AF7534F-3403-A9A0-76E1-B69616E42F20}"/>
              </a:ext>
            </a:extLst>
          </p:cNvPr>
          <p:cNvSpPr txBox="1">
            <a:spLocks noChangeArrowheads="1"/>
          </p:cNvSpPr>
          <p:nvPr/>
        </p:nvSpPr>
        <p:spPr bwMode="auto">
          <a:xfrm>
            <a:off x="5962279" y="3013075"/>
            <a:ext cx="3365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s-CL"/>
              <a:t>8</a:t>
            </a:r>
          </a:p>
        </p:txBody>
      </p:sp>
      <p:sp>
        <p:nvSpPr>
          <p:cNvPr id="32" name="Text Box 33">
            <a:extLst>
              <a:ext uri="{FF2B5EF4-FFF2-40B4-BE49-F238E27FC236}">
                <a16:creationId xmlns:a16="http://schemas.microsoft.com/office/drawing/2014/main" id="{96865930-18CB-2560-A002-CF89AF6A2E87}"/>
              </a:ext>
            </a:extLst>
          </p:cNvPr>
          <p:cNvSpPr txBox="1">
            <a:spLocks noChangeArrowheads="1"/>
          </p:cNvSpPr>
          <p:nvPr/>
        </p:nvSpPr>
        <p:spPr bwMode="auto">
          <a:xfrm>
            <a:off x="5978154" y="3581400"/>
            <a:ext cx="3365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s-CL"/>
              <a:t>6</a:t>
            </a:r>
          </a:p>
        </p:txBody>
      </p:sp>
      <p:sp>
        <p:nvSpPr>
          <p:cNvPr id="33" name="Text Box 34">
            <a:extLst>
              <a:ext uri="{FF2B5EF4-FFF2-40B4-BE49-F238E27FC236}">
                <a16:creationId xmlns:a16="http://schemas.microsoft.com/office/drawing/2014/main" id="{EAB811F8-B142-FEED-A07D-BA282C39BA4E}"/>
              </a:ext>
            </a:extLst>
          </p:cNvPr>
          <p:cNvSpPr txBox="1">
            <a:spLocks noChangeArrowheads="1"/>
          </p:cNvSpPr>
          <p:nvPr/>
        </p:nvSpPr>
        <p:spPr bwMode="auto">
          <a:xfrm>
            <a:off x="5978154" y="4267200"/>
            <a:ext cx="3365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s-CL"/>
              <a:t>4</a:t>
            </a:r>
          </a:p>
        </p:txBody>
      </p:sp>
      <p:sp>
        <p:nvSpPr>
          <p:cNvPr id="34" name="Text Box 35">
            <a:extLst>
              <a:ext uri="{FF2B5EF4-FFF2-40B4-BE49-F238E27FC236}">
                <a16:creationId xmlns:a16="http://schemas.microsoft.com/office/drawing/2014/main" id="{CF990ECA-6398-43F6-43CC-D565EC4D3726}"/>
              </a:ext>
            </a:extLst>
          </p:cNvPr>
          <p:cNvSpPr txBox="1">
            <a:spLocks noChangeArrowheads="1"/>
          </p:cNvSpPr>
          <p:nvPr/>
        </p:nvSpPr>
        <p:spPr bwMode="auto">
          <a:xfrm>
            <a:off x="5978154" y="4953000"/>
            <a:ext cx="3365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s-CL"/>
              <a:t>2</a:t>
            </a:r>
          </a:p>
        </p:txBody>
      </p:sp>
      <p:sp>
        <p:nvSpPr>
          <p:cNvPr id="35" name="Text Box 36">
            <a:extLst>
              <a:ext uri="{FF2B5EF4-FFF2-40B4-BE49-F238E27FC236}">
                <a16:creationId xmlns:a16="http://schemas.microsoft.com/office/drawing/2014/main" id="{8111C41D-22E3-59E9-209C-DA51B96F5AB4}"/>
              </a:ext>
            </a:extLst>
          </p:cNvPr>
          <p:cNvSpPr txBox="1">
            <a:spLocks noChangeArrowheads="1"/>
          </p:cNvSpPr>
          <p:nvPr/>
        </p:nvSpPr>
        <p:spPr bwMode="auto">
          <a:xfrm>
            <a:off x="6740154" y="5791200"/>
            <a:ext cx="3429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en-US" altLang="es-CL"/>
              <a:t>1        2       3	    4       5</a:t>
            </a:r>
          </a:p>
        </p:txBody>
      </p:sp>
      <p:sp>
        <p:nvSpPr>
          <p:cNvPr id="36" name="Line 37">
            <a:extLst>
              <a:ext uri="{FF2B5EF4-FFF2-40B4-BE49-F238E27FC236}">
                <a16:creationId xmlns:a16="http://schemas.microsoft.com/office/drawing/2014/main" id="{9253BE77-B15E-6280-F203-F47CC52AF3E6}"/>
              </a:ext>
            </a:extLst>
          </p:cNvPr>
          <p:cNvSpPr>
            <a:spLocks noChangeShapeType="1"/>
          </p:cNvSpPr>
          <p:nvPr/>
        </p:nvSpPr>
        <p:spPr bwMode="auto">
          <a:xfrm>
            <a:off x="6435354" y="5257800"/>
            <a:ext cx="4572000" cy="0"/>
          </a:xfrm>
          <a:prstGeom prst="line">
            <a:avLst/>
          </a:prstGeom>
          <a:noFill/>
          <a:ln w="38100">
            <a:solidFill>
              <a:srgbClr val="FF0000"/>
            </a:solidFill>
            <a:round/>
            <a:headEnd/>
            <a:tailEnd/>
          </a:ln>
          <a:extLst>
            <a:ext uri="{909E8E84-426E-40DD-AFC4-6F175D3DCCD1}">
              <a14:hiddenFill xmlns:a14="http://schemas.microsoft.com/office/drawing/2010/main">
                <a:noFill/>
              </a14:hiddenFill>
            </a:ext>
          </a:extLst>
        </p:spPr>
        <p:txBody>
          <a:bodyPr wrap="none" anchor="ctr"/>
          <a:lstStyle/>
          <a:p>
            <a:endParaRPr lang="es-CL"/>
          </a:p>
        </p:txBody>
      </p:sp>
      <mc:AlternateContent xmlns:mc="http://schemas.openxmlformats.org/markup-compatibility/2006" xmlns:a14="http://schemas.microsoft.com/office/drawing/2010/main">
        <mc:Choice Requires="a14">
          <p:sp>
            <p:nvSpPr>
              <p:cNvPr id="37" name="Text Box 38">
                <a:extLst>
                  <a:ext uri="{FF2B5EF4-FFF2-40B4-BE49-F238E27FC236}">
                    <a16:creationId xmlns:a16="http://schemas.microsoft.com/office/drawing/2014/main" id="{BB953679-A809-BD7C-2640-ED68681906C4}"/>
                  </a:ext>
                </a:extLst>
              </p:cNvPr>
              <p:cNvSpPr txBox="1">
                <a:spLocks noChangeArrowheads="1"/>
              </p:cNvSpPr>
              <p:nvPr/>
            </p:nvSpPr>
            <p:spPr bwMode="auto">
              <a:xfrm>
                <a:off x="11019285" y="5018297"/>
                <a:ext cx="669029" cy="391902"/>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14:m>
                  <m:oMathPara xmlns:m="http://schemas.openxmlformats.org/officeDocument/2006/math">
                    <m:oMathParaPr>
                      <m:jc m:val="centerGroup"/>
                    </m:oMathParaPr>
                    <m:oMath xmlns:m="http://schemas.openxmlformats.org/officeDocument/2006/math">
                      <m:r>
                        <a:rPr lang="es-ES" sz="1800" b="0" i="1" smtClean="0">
                          <a:latin typeface="Cambria Math" panose="02040503050406030204" pitchFamily="18" charset="0"/>
                        </a:rPr>
                        <m:t>𝑐</m:t>
                      </m:r>
                      <m:sSub>
                        <m:sSubPr>
                          <m:ctrlPr>
                            <a:rPr lang="es-ES" sz="1800" b="0" i="1" smtClean="0">
                              <a:latin typeface="Cambria Math" panose="02040503050406030204" pitchFamily="18" charset="0"/>
                            </a:rPr>
                          </m:ctrlPr>
                        </m:sSubPr>
                        <m:e>
                          <m:r>
                            <a:rPr lang="es-ES" sz="1800" b="0" i="1" smtClean="0">
                              <a:latin typeface="Cambria Math" panose="02040503050406030204" pitchFamily="18" charset="0"/>
                            </a:rPr>
                            <m:t>𝑚</m:t>
                          </m:r>
                        </m:e>
                        <m:sub>
                          <m:r>
                            <a:rPr lang="es-ES" sz="1800" b="0" i="1" smtClean="0">
                              <a:latin typeface="Cambria Math" panose="02040503050406030204" pitchFamily="18" charset="0"/>
                            </a:rPr>
                            <m:t>𝑔</m:t>
                          </m:r>
                        </m:sub>
                      </m:sSub>
                    </m:oMath>
                  </m:oMathPara>
                </a14:m>
                <a:endParaRPr lang="en-US" altLang="es-CL" dirty="0"/>
              </a:p>
            </p:txBody>
          </p:sp>
        </mc:Choice>
        <mc:Fallback xmlns="">
          <p:sp>
            <p:nvSpPr>
              <p:cNvPr id="37" name="Text Box 38">
                <a:extLst>
                  <a:ext uri="{FF2B5EF4-FFF2-40B4-BE49-F238E27FC236}">
                    <a16:creationId xmlns:a16="http://schemas.microsoft.com/office/drawing/2014/main" id="{BB953679-A809-BD7C-2640-ED68681906C4}"/>
                  </a:ext>
                </a:extLst>
              </p:cNvPr>
              <p:cNvSpPr txBox="1">
                <a:spLocks noRot="1" noChangeAspect="1" noMove="1" noResize="1" noEditPoints="1" noAdjustHandles="1" noChangeArrowheads="1" noChangeShapeType="1" noTextEdit="1"/>
              </p:cNvSpPr>
              <p:nvPr/>
            </p:nvSpPr>
            <p:spPr bwMode="auto">
              <a:xfrm>
                <a:off x="11019285" y="5018297"/>
                <a:ext cx="669029" cy="391902"/>
              </a:xfrm>
              <a:prstGeom prst="rect">
                <a:avLst/>
              </a:prstGeom>
              <a:blipFill>
                <a:blip r:embed="rId3"/>
                <a:stretch>
                  <a:fillRect b="-6452"/>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s-CL">
                    <a:noFill/>
                  </a:rPr>
                  <a:t> </a:t>
                </a:r>
              </a:p>
            </p:txBody>
          </p:sp>
        </mc:Fallback>
      </mc:AlternateContent>
      <p:sp>
        <p:nvSpPr>
          <p:cNvPr id="38" name="Line 40">
            <a:extLst>
              <a:ext uri="{FF2B5EF4-FFF2-40B4-BE49-F238E27FC236}">
                <a16:creationId xmlns:a16="http://schemas.microsoft.com/office/drawing/2014/main" id="{5BB7F88B-7351-B293-7B43-7E8E19723CB3}"/>
              </a:ext>
            </a:extLst>
          </p:cNvPr>
          <p:cNvSpPr>
            <a:spLocks noChangeShapeType="1"/>
          </p:cNvSpPr>
          <p:nvPr/>
        </p:nvSpPr>
        <p:spPr bwMode="auto">
          <a:xfrm>
            <a:off x="9026154" y="5257800"/>
            <a:ext cx="0" cy="533400"/>
          </a:xfrm>
          <a:prstGeom prst="line">
            <a:avLst/>
          </a:prstGeom>
          <a:noFill/>
          <a:ln w="9525">
            <a:solidFill>
              <a:schemeClr val="tx1"/>
            </a:solidFill>
            <a:prstDash val="dash"/>
            <a:round/>
            <a:headEnd type="oval" w="med" len="med"/>
            <a:tailEnd type="oval" w="med" len="med"/>
          </a:ln>
          <a:extLst>
            <a:ext uri="{909E8E84-426E-40DD-AFC4-6F175D3DCCD1}">
              <a14:hiddenFill xmlns:a14="http://schemas.microsoft.com/office/drawing/2010/main">
                <a:noFill/>
              </a14:hiddenFill>
            </a:ext>
          </a:extLst>
        </p:spPr>
        <p:txBody>
          <a:bodyPr wrap="none" anchor="ctr"/>
          <a:lstStyle/>
          <a:p>
            <a:endParaRPr lang="es-CL"/>
          </a:p>
        </p:txBody>
      </p:sp>
      <p:sp>
        <p:nvSpPr>
          <p:cNvPr id="39" name="Line 41">
            <a:extLst>
              <a:ext uri="{FF2B5EF4-FFF2-40B4-BE49-F238E27FC236}">
                <a16:creationId xmlns:a16="http://schemas.microsoft.com/office/drawing/2014/main" id="{C8370B4D-D650-8803-8086-EBCDC0EC0F6F}"/>
              </a:ext>
            </a:extLst>
          </p:cNvPr>
          <p:cNvSpPr>
            <a:spLocks noChangeShapeType="1"/>
          </p:cNvSpPr>
          <p:nvPr/>
        </p:nvSpPr>
        <p:spPr bwMode="auto">
          <a:xfrm flipH="1">
            <a:off x="7486279" y="3886200"/>
            <a:ext cx="1158875" cy="346075"/>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s-CL"/>
          </a:p>
        </p:txBody>
      </p:sp>
      <p:sp>
        <p:nvSpPr>
          <p:cNvPr id="40" name="Line 42">
            <a:extLst>
              <a:ext uri="{FF2B5EF4-FFF2-40B4-BE49-F238E27FC236}">
                <a16:creationId xmlns:a16="http://schemas.microsoft.com/office/drawing/2014/main" id="{B34EA2B1-6ADF-7124-BB21-F595AC201A89}"/>
              </a:ext>
            </a:extLst>
          </p:cNvPr>
          <p:cNvSpPr>
            <a:spLocks noChangeShapeType="1"/>
          </p:cNvSpPr>
          <p:nvPr/>
        </p:nvSpPr>
        <p:spPr bwMode="auto">
          <a:xfrm flipV="1">
            <a:off x="5635254" y="5146674"/>
            <a:ext cx="250825" cy="263525"/>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s-CL"/>
          </a:p>
        </p:txBody>
      </p:sp>
      <mc:AlternateContent xmlns:mc="http://schemas.openxmlformats.org/markup-compatibility/2006" xmlns:a14="http://schemas.microsoft.com/office/drawing/2010/main">
        <mc:Choice Requires="a14">
          <p:sp>
            <p:nvSpPr>
              <p:cNvPr id="41" name="Text Box 43">
                <a:extLst>
                  <a:ext uri="{FF2B5EF4-FFF2-40B4-BE49-F238E27FC236}">
                    <a16:creationId xmlns:a16="http://schemas.microsoft.com/office/drawing/2014/main" id="{71603AB0-427B-6B79-9D50-883CD97F8BCA}"/>
                  </a:ext>
                </a:extLst>
              </p:cNvPr>
              <p:cNvSpPr txBox="1">
                <a:spLocks noChangeArrowheads="1"/>
              </p:cNvSpPr>
              <p:nvPr/>
            </p:nvSpPr>
            <p:spPr bwMode="auto">
              <a:xfrm>
                <a:off x="8721354" y="3657600"/>
                <a:ext cx="2001510" cy="40011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s-CL" sz="2000" dirty="0">
                    <a:latin typeface="Garamond" panose="02020404030301010803" pitchFamily="18" charset="0"/>
                  </a:rPr>
                  <a:t>Tarifa = </a:t>
                </a:r>
                <a14:m>
                  <m:oMath xmlns:m="http://schemas.openxmlformats.org/officeDocument/2006/math">
                    <m:r>
                      <a:rPr lang="en-US" altLang="es-CL" sz="2000" i="1" dirty="0" smtClean="0">
                        <a:latin typeface="Cambria Math" panose="02040503050406030204" pitchFamily="18" charset="0"/>
                        <a:ea typeface="Cambria Math" panose="02040503050406030204" pitchFamily="18" charset="0"/>
                      </a:rPr>
                      <m:t>𝜋</m:t>
                    </m:r>
                  </m:oMath>
                </a14:m>
                <a:r>
                  <a:rPr lang="en-US" altLang="es-CL" sz="2000" dirty="0">
                    <a:latin typeface="Garamond" panose="02020404030301010803" pitchFamily="18" charset="0"/>
                  </a:rPr>
                  <a:t> = $16</a:t>
                </a:r>
                <a:r>
                  <a:rPr lang="en-US" altLang="es-CL" dirty="0">
                    <a:latin typeface="Garamond" panose="02020404030301010803" pitchFamily="18" charset="0"/>
                  </a:rPr>
                  <a:t> </a:t>
                </a:r>
              </a:p>
            </p:txBody>
          </p:sp>
        </mc:Choice>
        <mc:Fallback xmlns="">
          <p:sp>
            <p:nvSpPr>
              <p:cNvPr id="41" name="Text Box 43">
                <a:extLst>
                  <a:ext uri="{FF2B5EF4-FFF2-40B4-BE49-F238E27FC236}">
                    <a16:creationId xmlns:a16="http://schemas.microsoft.com/office/drawing/2014/main" id="{71603AB0-427B-6B79-9D50-883CD97F8BCA}"/>
                  </a:ext>
                </a:extLst>
              </p:cNvPr>
              <p:cNvSpPr txBox="1">
                <a:spLocks noRot="1" noChangeAspect="1" noMove="1" noResize="1" noEditPoints="1" noAdjustHandles="1" noChangeArrowheads="1" noChangeShapeType="1" noTextEdit="1"/>
              </p:cNvSpPr>
              <p:nvPr/>
            </p:nvSpPr>
            <p:spPr bwMode="auto">
              <a:xfrm>
                <a:off x="8721354" y="3657600"/>
                <a:ext cx="2001510" cy="400110"/>
              </a:xfrm>
              <a:prstGeom prst="rect">
                <a:avLst/>
              </a:prstGeom>
              <a:blipFill>
                <a:blip r:embed="rId4"/>
                <a:stretch>
                  <a:fillRect l="-3145" t="-6250" b="-28125"/>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s-CL">
                    <a:noFill/>
                  </a:rPr>
                  <a:t> </a:t>
                </a:r>
              </a:p>
            </p:txBody>
          </p:sp>
        </mc:Fallback>
      </mc:AlternateContent>
      <p:sp>
        <p:nvSpPr>
          <p:cNvPr id="42" name="Text Box 44">
            <a:extLst>
              <a:ext uri="{FF2B5EF4-FFF2-40B4-BE49-F238E27FC236}">
                <a16:creationId xmlns:a16="http://schemas.microsoft.com/office/drawing/2014/main" id="{009C8A99-5EAA-8E51-2303-D41F70B9E38A}"/>
              </a:ext>
            </a:extLst>
          </p:cNvPr>
          <p:cNvSpPr txBox="1">
            <a:spLocks noChangeArrowheads="1"/>
          </p:cNvSpPr>
          <p:nvPr/>
        </p:nvSpPr>
        <p:spPr bwMode="auto">
          <a:xfrm>
            <a:off x="5597154" y="1828800"/>
            <a:ext cx="357187"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s-CL" sz="2000"/>
              <a:t>P</a:t>
            </a:r>
            <a:endParaRPr lang="en-US" altLang="es-CL"/>
          </a:p>
        </p:txBody>
      </p:sp>
      <p:sp>
        <p:nvSpPr>
          <p:cNvPr id="43" name="Text Box 45">
            <a:extLst>
              <a:ext uri="{FF2B5EF4-FFF2-40B4-BE49-F238E27FC236}">
                <a16:creationId xmlns:a16="http://schemas.microsoft.com/office/drawing/2014/main" id="{6C3192FF-F245-4E51-958F-EB53DCB8DE98}"/>
              </a:ext>
            </a:extLst>
          </p:cNvPr>
          <p:cNvSpPr txBox="1">
            <a:spLocks noChangeArrowheads="1"/>
          </p:cNvSpPr>
          <p:nvPr/>
        </p:nvSpPr>
        <p:spPr bwMode="auto">
          <a:xfrm>
            <a:off x="4454093" y="5413315"/>
            <a:ext cx="1943161"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s-CL" sz="2000" dirty="0">
                <a:latin typeface="Garamond" panose="02020404030301010803" pitchFamily="18" charset="0"/>
              </a:rPr>
              <a:t>Cargo </a:t>
            </a:r>
            <a:r>
              <a:rPr lang="en-US" altLang="es-CL" sz="2000" dirty="0" err="1">
                <a:latin typeface="Garamond" panose="02020404030301010803" pitchFamily="18" charset="0"/>
              </a:rPr>
              <a:t>por</a:t>
            </a:r>
            <a:r>
              <a:rPr lang="en-US" altLang="es-CL" sz="2000" dirty="0">
                <a:latin typeface="Garamond" panose="02020404030301010803" pitchFamily="18" charset="0"/>
              </a:rPr>
              <a:t> </a:t>
            </a:r>
            <a:r>
              <a:rPr lang="en-US" altLang="es-CL" sz="2000" dirty="0" err="1">
                <a:latin typeface="Garamond" panose="02020404030301010803" pitchFamily="18" charset="0"/>
              </a:rPr>
              <a:t>unidad</a:t>
            </a:r>
            <a:endParaRPr lang="en-US" altLang="es-CL" dirty="0">
              <a:latin typeface="Garamond" panose="02020404030301010803" pitchFamily="18" charset="0"/>
            </a:endParaRPr>
          </a:p>
        </p:txBody>
      </p:sp>
      <mc:AlternateContent xmlns:mc="http://schemas.openxmlformats.org/markup-compatibility/2006" xmlns:a14="http://schemas.microsoft.com/office/drawing/2010/main">
        <mc:Choice Requires="a14">
          <p:sp>
            <p:nvSpPr>
              <p:cNvPr id="45" name="CuadroTexto 44">
                <a:extLst>
                  <a:ext uri="{FF2B5EF4-FFF2-40B4-BE49-F238E27FC236}">
                    <a16:creationId xmlns:a16="http://schemas.microsoft.com/office/drawing/2014/main" id="{388F5A48-ED1B-165E-1E1E-0AF989F505F2}"/>
                  </a:ext>
                </a:extLst>
              </p:cNvPr>
              <p:cNvSpPr txBox="1"/>
              <p:nvPr/>
            </p:nvSpPr>
            <p:spPr>
              <a:xfrm>
                <a:off x="7787962" y="2007499"/>
                <a:ext cx="3495330" cy="391902"/>
              </a:xfrm>
              <a:prstGeom prst="rect">
                <a:avLst/>
              </a:prstGeom>
              <a:noFill/>
            </p:spPr>
            <p:txBody>
              <a:bodyPr wrap="square">
                <a:spAutoFit/>
              </a:bodyPr>
              <a:lstStyle/>
              <a:p>
                <a:pPr algn="just">
                  <a:buClr>
                    <a:srgbClr val="00B0F0"/>
                  </a:buClr>
                  <a:buSzPct val="90000"/>
                  <a:defRPr/>
                </a:pPr>
                <a:r>
                  <a:rPr lang="es-ES_tradnl" sz="1800" dirty="0">
                    <a:latin typeface="Garamond" panose="02020404030301010803" pitchFamily="18" charset="0"/>
                  </a:rPr>
                  <a:t>Ejemplo: </a:t>
                </a:r>
                <a14:m>
                  <m:oMath xmlns:m="http://schemas.openxmlformats.org/officeDocument/2006/math">
                    <m:r>
                      <a:rPr lang="es-ES" sz="1800" b="0" i="1" smtClean="0">
                        <a:latin typeface="Cambria Math" panose="02040503050406030204" pitchFamily="18" charset="0"/>
                      </a:rPr>
                      <m:t>𝑝</m:t>
                    </m:r>
                    <m:r>
                      <a:rPr lang="es-ES" sz="1800" b="0" i="1" smtClean="0">
                        <a:latin typeface="Cambria Math" panose="02040503050406030204" pitchFamily="18" charset="0"/>
                      </a:rPr>
                      <m:t>=10−2</m:t>
                    </m:r>
                    <m:r>
                      <a:rPr lang="es-ES" sz="1800" b="0" i="1" smtClean="0">
                        <a:latin typeface="Cambria Math" panose="02040503050406030204" pitchFamily="18" charset="0"/>
                      </a:rPr>
                      <m:t>𝑄</m:t>
                    </m:r>
                  </m:oMath>
                </a14:m>
                <a:r>
                  <a:rPr lang="es-ES_tradnl" sz="1800" dirty="0">
                    <a:latin typeface="Garamond" panose="02020404030301010803" pitchFamily="18" charset="0"/>
                  </a:rPr>
                  <a:t> y </a:t>
                </a:r>
                <a14:m>
                  <m:oMath xmlns:m="http://schemas.openxmlformats.org/officeDocument/2006/math">
                    <m:r>
                      <a:rPr lang="es-ES" sz="1800" b="0" i="1" smtClean="0">
                        <a:latin typeface="Cambria Math" panose="02040503050406030204" pitchFamily="18" charset="0"/>
                      </a:rPr>
                      <m:t>𝑐</m:t>
                    </m:r>
                    <m:sSub>
                      <m:sSubPr>
                        <m:ctrlPr>
                          <a:rPr lang="es-ES" sz="1800" b="0" i="1" smtClean="0">
                            <a:latin typeface="Cambria Math" panose="02040503050406030204" pitchFamily="18" charset="0"/>
                          </a:rPr>
                        </m:ctrlPr>
                      </m:sSubPr>
                      <m:e>
                        <m:r>
                          <a:rPr lang="es-ES" sz="1800" b="0" i="1" smtClean="0">
                            <a:latin typeface="Cambria Math" panose="02040503050406030204" pitchFamily="18" charset="0"/>
                          </a:rPr>
                          <m:t>𝑚</m:t>
                        </m:r>
                      </m:e>
                      <m:sub>
                        <m:r>
                          <a:rPr lang="es-ES" sz="1800" b="0" i="1" smtClean="0">
                            <a:latin typeface="Cambria Math" panose="02040503050406030204" pitchFamily="18" charset="0"/>
                          </a:rPr>
                          <m:t>𝑔</m:t>
                        </m:r>
                      </m:sub>
                    </m:sSub>
                    <m:r>
                      <a:rPr lang="es-ES" sz="1800" b="0" i="1" smtClean="0">
                        <a:latin typeface="Cambria Math" panose="02040503050406030204" pitchFamily="18" charset="0"/>
                      </a:rPr>
                      <m:t>=2</m:t>
                    </m:r>
                  </m:oMath>
                </a14:m>
                <a:endParaRPr lang="es-ES_tradnl" sz="1800" dirty="0">
                  <a:latin typeface="Garamond" panose="02020404030301010803" pitchFamily="18" charset="0"/>
                </a:endParaRPr>
              </a:p>
            </p:txBody>
          </p:sp>
        </mc:Choice>
        <mc:Fallback xmlns="">
          <p:sp>
            <p:nvSpPr>
              <p:cNvPr id="45" name="CuadroTexto 44">
                <a:extLst>
                  <a:ext uri="{FF2B5EF4-FFF2-40B4-BE49-F238E27FC236}">
                    <a16:creationId xmlns:a16="http://schemas.microsoft.com/office/drawing/2014/main" id="{388F5A48-ED1B-165E-1E1E-0AF989F505F2}"/>
                  </a:ext>
                </a:extLst>
              </p:cNvPr>
              <p:cNvSpPr txBox="1">
                <a:spLocks noRot="1" noChangeAspect="1" noMove="1" noResize="1" noEditPoints="1" noAdjustHandles="1" noChangeArrowheads="1" noChangeShapeType="1" noTextEdit="1"/>
              </p:cNvSpPr>
              <p:nvPr/>
            </p:nvSpPr>
            <p:spPr>
              <a:xfrm>
                <a:off x="7787962" y="2007499"/>
                <a:ext cx="3495330" cy="391902"/>
              </a:xfrm>
              <a:prstGeom prst="rect">
                <a:avLst/>
              </a:prstGeom>
              <a:blipFill>
                <a:blip r:embed="rId5"/>
                <a:stretch>
                  <a:fillRect l="-1449" t="-3030" b="-15152"/>
                </a:stretch>
              </a:blipFill>
            </p:spPr>
            <p:txBody>
              <a:bodyPr/>
              <a:lstStyle/>
              <a:p>
                <a:r>
                  <a:rPr lang="es-CL">
                    <a:noFill/>
                  </a:rPr>
                  <a:t> </a:t>
                </a:r>
              </a:p>
            </p:txBody>
          </p:sp>
        </mc:Fallback>
      </mc:AlternateContent>
      <p:pic>
        <p:nvPicPr>
          <p:cNvPr id="5" name="Imagen 4">
            <a:extLst>
              <a:ext uri="{FF2B5EF4-FFF2-40B4-BE49-F238E27FC236}">
                <a16:creationId xmlns:a16="http://schemas.microsoft.com/office/drawing/2014/main" id="{4E29145E-66B3-C352-DEE3-CB1BAF92D368}"/>
              </a:ext>
            </a:extLst>
          </p:cNvPr>
          <p:cNvPicPr>
            <a:picLocks noChangeAspect="1"/>
          </p:cNvPicPr>
          <p:nvPr/>
        </p:nvPicPr>
        <p:blipFill>
          <a:blip r:embed="rId6"/>
          <a:stretch>
            <a:fillRect/>
          </a:stretch>
        </p:blipFill>
        <p:spPr>
          <a:xfrm rot="5400000">
            <a:off x="-3372431" y="3349108"/>
            <a:ext cx="6876000" cy="152385"/>
          </a:xfrm>
          <a:prstGeom prst="rect">
            <a:avLst/>
          </a:prstGeom>
        </p:spPr>
      </p:pic>
      <p:pic>
        <p:nvPicPr>
          <p:cNvPr id="6" name="Imagen 5">
            <a:extLst>
              <a:ext uri="{FF2B5EF4-FFF2-40B4-BE49-F238E27FC236}">
                <a16:creationId xmlns:a16="http://schemas.microsoft.com/office/drawing/2014/main" id="{20639102-C542-2D48-FC62-D8CBBE36218C}"/>
              </a:ext>
            </a:extLst>
          </p:cNvPr>
          <p:cNvPicPr>
            <a:picLocks noChangeAspect="1"/>
          </p:cNvPicPr>
          <p:nvPr/>
        </p:nvPicPr>
        <p:blipFill>
          <a:blip r:embed="rId6"/>
          <a:stretch>
            <a:fillRect/>
          </a:stretch>
        </p:blipFill>
        <p:spPr>
          <a:xfrm rot="16200000">
            <a:off x="-3220046" y="3352275"/>
            <a:ext cx="6876000" cy="152384"/>
          </a:xfrm>
          <a:prstGeom prst="rect">
            <a:avLst/>
          </a:prstGeom>
        </p:spPr>
      </p:pic>
    </p:spTree>
    <p:extLst>
      <p:ext uri="{BB962C8B-B14F-4D97-AF65-F5344CB8AC3E}">
        <p14:creationId xmlns:p14="http://schemas.microsoft.com/office/powerpoint/2010/main" val="17910548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499"/>
                                          </p:stCondLst>
                                        </p:cTn>
                                        <p:tgtEl>
                                          <p:spTgt spid="4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499"/>
                                          </p:stCondLst>
                                        </p:cTn>
                                        <p:tgtEl>
                                          <p:spTgt spid="4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499"/>
                                          </p:stCondLst>
                                        </p:cTn>
                                        <p:tgtEl>
                                          <p:spTgt spid="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499"/>
                                          </p:stCondLst>
                                        </p:cTn>
                                        <p:tgtEl>
                                          <p:spTgt spid="39"/>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499"/>
                                          </p:stCondLst>
                                        </p:cTn>
                                        <p:tgtEl>
                                          <p:spTgt spid="4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1" grpId="0" autoUpdateAnimBg="0"/>
      <p:bldP spid="43" grpId="0" autoUpdateAnimBg="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19B0366-B745-7E4D-A3D2-002BE73A3CB4}"/>
              </a:ext>
            </a:extLst>
          </p:cNvPr>
          <p:cNvSpPr>
            <a:spLocks noGrp="1"/>
          </p:cNvSpPr>
          <p:nvPr>
            <p:ph type="title"/>
          </p:nvPr>
        </p:nvSpPr>
        <p:spPr/>
        <p:txBody>
          <a:bodyPr>
            <a:normAutofit/>
          </a:bodyPr>
          <a:lstStyle/>
          <a:p>
            <a:r>
              <a:rPr lang="es-ES_tradnl" sz="3600" b="1" dirty="0">
                <a:solidFill>
                  <a:srgbClr val="002060"/>
                </a:solidFill>
                <a:latin typeface="Garamond" panose="02020404030301010803" pitchFamily="18" charset="0"/>
                <a:cs typeface="Arial" panose="020B0604020202020204" pitchFamily="34" charset="0"/>
              </a:rPr>
              <a:t>Tarifas en dos partes con dos consumidores</a:t>
            </a:r>
          </a:p>
        </p:txBody>
      </p:sp>
      <p:grpSp>
        <p:nvGrpSpPr>
          <p:cNvPr id="7" name="Group 33">
            <a:extLst>
              <a:ext uri="{FF2B5EF4-FFF2-40B4-BE49-F238E27FC236}">
                <a16:creationId xmlns:a16="http://schemas.microsoft.com/office/drawing/2014/main" id="{757CD525-1108-1FFE-F0AE-B059DFF7B023}"/>
              </a:ext>
            </a:extLst>
          </p:cNvPr>
          <p:cNvGrpSpPr>
            <a:grpSpLocks/>
          </p:cNvGrpSpPr>
          <p:nvPr/>
        </p:nvGrpSpPr>
        <p:grpSpPr bwMode="auto">
          <a:xfrm>
            <a:off x="2163296" y="2315049"/>
            <a:ext cx="5818188" cy="3371850"/>
            <a:chOff x="1409" y="1217"/>
            <a:chExt cx="3665" cy="2124"/>
          </a:xfrm>
        </p:grpSpPr>
        <p:sp>
          <p:nvSpPr>
            <p:cNvPr id="8" name="Rectangle 12">
              <a:extLst>
                <a:ext uri="{FF2B5EF4-FFF2-40B4-BE49-F238E27FC236}">
                  <a16:creationId xmlns:a16="http://schemas.microsoft.com/office/drawing/2014/main" id="{4951310C-A3FE-6EEE-72E7-19365C948E95}"/>
                </a:ext>
              </a:extLst>
            </p:cNvPr>
            <p:cNvSpPr>
              <a:spLocks noChangeArrowheads="1"/>
            </p:cNvSpPr>
            <p:nvPr/>
          </p:nvSpPr>
          <p:spPr bwMode="auto">
            <a:xfrm>
              <a:off x="3787" y="3110"/>
              <a:ext cx="1287"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US" altLang="es-CL" b="1">
                  <a:latin typeface="Garamond" panose="02020404030301010803" pitchFamily="18" charset="0"/>
                </a:rPr>
                <a:t>D</a:t>
              </a:r>
              <a:r>
                <a:rPr lang="en-US" altLang="es-CL" b="1" baseline="-25000">
                  <a:latin typeface="Garamond" panose="02020404030301010803" pitchFamily="18" charset="0"/>
                </a:rPr>
                <a:t>2</a:t>
              </a:r>
              <a:r>
                <a:rPr lang="en-US" altLang="es-CL" b="1">
                  <a:latin typeface="Garamond" panose="02020404030301010803" pitchFamily="18" charset="0"/>
                </a:rPr>
                <a:t> = consumidor 2</a:t>
              </a:r>
              <a:endParaRPr lang="en-US" altLang="es-CL" b="1" baseline="-25000">
                <a:latin typeface="Garamond" panose="02020404030301010803" pitchFamily="18" charset="0"/>
              </a:endParaRPr>
            </a:p>
          </p:txBody>
        </p:sp>
        <p:sp>
          <p:nvSpPr>
            <p:cNvPr id="9" name="Line 13">
              <a:extLst>
                <a:ext uri="{FF2B5EF4-FFF2-40B4-BE49-F238E27FC236}">
                  <a16:creationId xmlns:a16="http://schemas.microsoft.com/office/drawing/2014/main" id="{809A36CC-27B0-6C84-3D52-23C20DEFC9FD}"/>
                </a:ext>
              </a:extLst>
            </p:cNvPr>
            <p:cNvSpPr>
              <a:spLocks noChangeShapeType="1"/>
            </p:cNvSpPr>
            <p:nvPr/>
          </p:nvSpPr>
          <p:spPr bwMode="auto">
            <a:xfrm>
              <a:off x="1409" y="1697"/>
              <a:ext cx="2943" cy="1359"/>
            </a:xfrm>
            <a:prstGeom prst="line">
              <a:avLst/>
            </a:prstGeom>
            <a:noFill/>
            <a:ln w="50800">
              <a:solidFill>
                <a:srgbClr val="99CCFF"/>
              </a:solidFill>
              <a:round/>
              <a:headEnd/>
              <a:tailEnd/>
            </a:ln>
            <a:extLst>
              <a:ext uri="{909E8E84-426E-40DD-AFC4-6F175D3DCCD1}">
                <a14:hiddenFill xmlns:a14="http://schemas.microsoft.com/office/drawing/2010/main">
                  <a:noFill/>
                </a14:hiddenFill>
              </a:ext>
            </a:extLst>
          </p:spPr>
          <p:txBody>
            <a:bodyPr wrap="none" anchor="ctr"/>
            <a:lstStyle/>
            <a:p>
              <a:endParaRPr lang="es-CL">
                <a:latin typeface="Garamond" panose="02020404030301010803" pitchFamily="18" charset="0"/>
              </a:endParaRPr>
            </a:p>
          </p:txBody>
        </p:sp>
        <p:sp>
          <p:nvSpPr>
            <p:cNvPr id="11" name="Line 14">
              <a:extLst>
                <a:ext uri="{FF2B5EF4-FFF2-40B4-BE49-F238E27FC236}">
                  <a16:creationId xmlns:a16="http://schemas.microsoft.com/office/drawing/2014/main" id="{02042DE7-96BA-3B0A-70C5-E1B2FD0ADDB6}"/>
                </a:ext>
              </a:extLst>
            </p:cNvPr>
            <p:cNvSpPr>
              <a:spLocks noChangeShapeType="1"/>
            </p:cNvSpPr>
            <p:nvPr/>
          </p:nvSpPr>
          <p:spPr bwMode="auto">
            <a:xfrm>
              <a:off x="1409" y="1217"/>
              <a:ext cx="2943" cy="1359"/>
            </a:xfrm>
            <a:prstGeom prst="line">
              <a:avLst/>
            </a:prstGeom>
            <a:noFill/>
            <a:ln w="50800">
              <a:solidFill>
                <a:srgbClr val="0033CC"/>
              </a:solidFill>
              <a:round/>
              <a:headEnd/>
              <a:tailEnd/>
            </a:ln>
            <a:extLst>
              <a:ext uri="{909E8E84-426E-40DD-AFC4-6F175D3DCCD1}">
                <a14:hiddenFill xmlns:a14="http://schemas.microsoft.com/office/drawing/2010/main">
                  <a:noFill/>
                </a14:hiddenFill>
              </a:ext>
            </a:extLst>
          </p:spPr>
          <p:txBody>
            <a:bodyPr wrap="none" anchor="ctr"/>
            <a:lstStyle/>
            <a:p>
              <a:endParaRPr lang="es-CL">
                <a:latin typeface="Garamond" panose="02020404030301010803" pitchFamily="18" charset="0"/>
              </a:endParaRPr>
            </a:p>
          </p:txBody>
        </p:sp>
        <p:sp>
          <p:nvSpPr>
            <p:cNvPr id="12" name="Rectangle 15">
              <a:extLst>
                <a:ext uri="{FF2B5EF4-FFF2-40B4-BE49-F238E27FC236}">
                  <a16:creationId xmlns:a16="http://schemas.microsoft.com/office/drawing/2014/main" id="{B0FAA286-8C91-6608-E18C-BB88B9E489F2}"/>
                </a:ext>
              </a:extLst>
            </p:cNvPr>
            <p:cNvSpPr>
              <a:spLocks noChangeArrowheads="1"/>
            </p:cNvSpPr>
            <p:nvPr/>
          </p:nvSpPr>
          <p:spPr bwMode="auto">
            <a:xfrm>
              <a:off x="3787" y="2568"/>
              <a:ext cx="1257"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US" altLang="es-CL" b="1">
                  <a:latin typeface="Garamond" panose="02020404030301010803" pitchFamily="18" charset="0"/>
                </a:rPr>
                <a:t>D</a:t>
              </a:r>
              <a:r>
                <a:rPr lang="en-US" altLang="es-CL" b="1" baseline="-25000">
                  <a:latin typeface="Garamond" panose="02020404030301010803" pitchFamily="18" charset="0"/>
                </a:rPr>
                <a:t>1 </a:t>
              </a:r>
              <a:r>
                <a:rPr lang="en-US" altLang="es-CL" b="1">
                  <a:latin typeface="Garamond" panose="02020404030301010803" pitchFamily="18" charset="0"/>
                </a:rPr>
                <a:t>= consumidor 1</a:t>
              </a:r>
              <a:endParaRPr lang="en-US" altLang="es-CL" b="1" baseline="-25000">
                <a:latin typeface="Garamond" panose="02020404030301010803" pitchFamily="18" charset="0"/>
              </a:endParaRPr>
            </a:p>
          </p:txBody>
        </p:sp>
      </p:grpSp>
      <p:sp>
        <p:nvSpPr>
          <p:cNvPr id="13" name="AutoShape 4">
            <a:extLst>
              <a:ext uri="{FF2B5EF4-FFF2-40B4-BE49-F238E27FC236}">
                <a16:creationId xmlns:a16="http://schemas.microsoft.com/office/drawing/2014/main" id="{F5D15755-9391-0FB0-AB4C-747AC3AD9BDA}"/>
              </a:ext>
            </a:extLst>
          </p:cNvPr>
          <p:cNvSpPr>
            <a:spLocks noChangeArrowheads="1"/>
          </p:cNvSpPr>
          <p:nvPr/>
        </p:nvSpPr>
        <p:spPr bwMode="auto">
          <a:xfrm>
            <a:off x="2136309" y="3073874"/>
            <a:ext cx="1447800" cy="661987"/>
          </a:xfrm>
          <a:prstGeom prst="rtTriangle">
            <a:avLst/>
          </a:prstGeom>
          <a:solidFill>
            <a:srgbClr val="FFCCCC"/>
          </a:soli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endParaRPr lang="es-CL" altLang="es-CL">
              <a:latin typeface="Garamond" panose="02020404030301010803" pitchFamily="18" charset="0"/>
            </a:endParaRPr>
          </a:p>
        </p:txBody>
      </p:sp>
      <p:sp>
        <p:nvSpPr>
          <p:cNvPr id="14" name="Oval 18">
            <a:extLst>
              <a:ext uri="{FF2B5EF4-FFF2-40B4-BE49-F238E27FC236}">
                <a16:creationId xmlns:a16="http://schemas.microsoft.com/office/drawing/2014/main" id="{7407A498-2528-AF31-3A1A-75450059CE74}"/>
              </a:ext>
            </a:extLst>
          </p:cNvPr>
          <p:cNvSpPr>
            <a:spLocks noChangeArrowheads="1"/>
          </p:cNvSpPr>
          <p:nvPr/>
        </p:nvSpPr>
        <p:spPr bwMode="auto">
          <a:xfrm>
            <a:off x="3507909" y="3659661"/>
            <a:ext cx="152400" cy="152400"/>
          </a:xfrm>
          <a:prstGeom prst="ellipse">
            <a:avLst/>
          </a:prstGeom>
          <a:solidFill>
            <a:schemeClr val="tx1"/>
          </a:solidFill>
          <a:ln w="12700">
            <a:solidFill>
              <a:schemeClr val="tx1"/>
            </a:solidFill>
            <a:round/>
            <a:headEnd/>
            <a:tailEnd/>
          </a:ln>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endParaRPr lang="es-CL" altLang="es-CL">
              <a:latin typeface="Garamond" panose="02020404030301010803" pitchFamily="18" charset="0"/>
            </a:endParaRPr>
          </a:p>
        </p:txBody>
      </p:sp>
      <p:sp>
        <p:nvSpPr>
          <p:cNvPr id="15" name="Line 20">
            <a:extLst>
              <a:ext uri="{FF2B5EF4-FFF2-40B4-BE49-F238E27FC236}">
                <a16:creationId xmlns:a16="http://schemas.microsoft.com/office/drawing/2014/main" id="{01CE707D-5263-A23E-A000-3251EB04A848}"/>
              </a:ext>
            </a:extLst>
          </p:cNvPr>
          <p:cNvSpPr>
            <a:spLocks noChangeShapeType="1"/>
          </p:cNvSpPr>
          <p:nvPr/>
        </p:nvSpPr>
        <p:spPr bwMode="auto">
          <a:xfrm flipV="1">
            <a:off x="5184309" y="3724749"/>
            <a:ext cx="0" cy="2690812"/>
          </a:xfrm>
          <a:prstGeom prst="line">
            <a:avLst/>
          </a:prstGeom>
          <a:noFill/>
          <a:ln w="25400">
            <a:solidFill>
              <a:schemeClr val="tx1"/>
            </a:solidFill>
            <a:prstDash val="dash"/>
            <a:round/>
            <a:headEnd/>
            <a:tailEnd/>
          </a:ln>
          <a:extLst>
            <a:ext uri="{909E8E84-426E-40DD-AFC4-6F175D3DCCD1}">
              <a14:hiddenFill xmlns:a14="http://schemas.microsoft.com/office/drawing/2010/main">
                <a:noFill/>
              </a14:hiddenFill>
            </a:ext>
          </a:extLst>
        </p:spPr>
        <p:txBody>
          <a:bodyPr wrap="none" anchor="ctr"/>
          <a:lstStyle/>
          <a:p>
            <a:endParaRPr lang="es-CL">
              <a:latin typeface="Garamond" panose="02020404030301010803" pitchFamily="18" charset="0"/>
            </a:endParaRPr>
          </a:p>
        </p:txBody>
      </p:sp>
      <p:sp>
        <p:nvSpPr>
          <p:cNvPr id="16" name="Rectangle 21">
            <a:extLst>
              <a:ext uri="{FF2B5EF4-FFF2-40B4-BE49-F238E27FC236}">
                <a16:creationId xmlns:a16="http://schemas.microsoft.com/office/drawing/2014/main" id="{D9DD8502-19D7-A485-F718-BB0C3097D58E}"/>
              </a:ext>
            </a:extLst>
          </p:cNvPr>
          <p:cNvSpPr>
            <a:spLocks noChangeArrowheads="1"/>
          </p:cNvSpPr>
          <p:nvPr/>
        </p:nvSpPr>
        <p:spPr bwMode="auto">
          <a:xfrm>
            <a:off x="5027146" y="6355236"/>
            <a:ext cx="399149" cy="3359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US" altLang="es-CL" sz="1600" b="1" i="1">
                <a:latin typeface="Garamond" panose="02020404030301010803" pitchFamily="18" charset="0"/>
              </a:rPr>
              <a:t>Q</a:t>
            </a:r>
            <a:r>
              <a:rPr lang="en-US" altLang="es-CL" sz="1600" b="1" i="1" baseline="-25000">
                <a:latin typeface="Garamond" panose="02020404030301010803" pitchFamily="18" charset="0"/>
              </a:rPr>
              <a:t>1</a:t>
            </a:r>
          </a:p>
        </p:txBody>
      </p:sp>
      <p:sp>
        <p:nvSpPr>
          <p:cNvPr id="17" name="Line 22">
            <a:extLst>
              <a:ext uri="{FF2B5EF4-FFF2-40B4-BE49-F238E27FC236}">
                <a16:creationId xmlns:a16="http://schemas.microsoft.com/office/drawing/2014/main" id="{D66CD811-D450-67D6-8921-F01EB693C968}"/>
              </a:ext>
            </a:extLst>
          </p:cNvPr>
          <p:cNvSpPr>
            <a:spLocks noChangeShapeType="1"/>
          </p:cNvSpPr>
          <p:nvPr/>
        </p:nvSpPr>
        <p:spPr bwMode="auto">
          <a:xfrm flipH="1">
            <a:off x="2125196" y="3735861"/>
            <a:ext cx="2965450" cy="0"/>
          </a:xfrm>
          <a:prstGeom prst="line">
            <a:avLst/>
          </a:prstGeom>
          <a:noFill/>
          <a:ln w="25400">
            <a:solidFill>
              <a:schemeClr val="tx1"/>
            </a:solidFill>
            <a:prstDash val="dash"/>
            <a:round/>
            <a:headEnd/>
            <a:tailEnd/>
          </a:ln>
          <a:extLst>
            <a:ext uri="{909E8E84-426E-40DD-AFC4-6F175D3DCCD1}">
              <a14:hiddenFill xmlns:a14="http://schemas.microsoft.com/office/drawing/2010/main">
                <a:noFill/>
              </a14:hiddenFill>
            </a:ext>
          </a:extLst>
        </p:spPr>
        <p:txBody>
          <a:bodyPr wrap="none" anchor="ctr"/>
          <a:lstStyle/>
          <a:p>
            <a:endParaRPr lang="es-CL">
              <a:latin typeface="Garamond" panose="02020404030301010803" pitchFamily="18" charset="0"/>
            </a:endParaRPr>
          </a:p>
        </p:txBody>
      </p:sp>
      <p:sp>
        <p:nvSpPr>
          <p:cNvPr id="18" name="Oval 23">
            <a:extLst>
              <a:ext uri="{FF2B5EF4-FFF2-40B4-BE49-F238E27FC236}">
                <a16:creationId xmlns:a16="http://schemas.microsoft.com/office/drawing/2014/main" id="{4190605F-C590-2449-B6A3-A6847ACE04EE}"/>
              </a:ext>
            </a:extLst>
          </p:cNvPr>
          <p:cNvSpPr>
            <a:spLocks noChangeArrowheads="1"/>
          </p:cNvSpPr>
          <p:nvPr/>
        </p:nvSpPr>
        <p:spPr bwMode="auto">
          <a:xfrm>
            <a:off x="5108109" y="3659661"/>
            <a:ext cx="152400" cy="152400"/>
          </a:xfrm>
          <a:prstGeom prst="ellipse">
            <a:avLst/>
          </a:prstGeom>
          <a:solidFill>
            <a:schemeClr val="tx1"/>
          </a:solidFill>
          <a:ln w="12700">
            <a:solidFill>
              <a:schemeClr val="tx1"/>
            </a:solidFill>
            <a:round/>
            <a:headEnd/>
            <a:tailEnd/>
          </a:ln>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endParaRPr lang="es-CL" altLang="es-CL">
              <a:latin typeface="Garamond" panose="02020404030301010803" pitchFamily="18" charset="0"/>
            </a:endParaRPr>
          </a:p>
        </p:txBody>
      </p:sp>
      <p:sp>
        <p:nvSpPr>
          <p:cNvPr id="19" name="Line 24">
            <a:extLst>
              <a:ext uri="{FF2B5EF4-FFF2-40B4-BE49-F238E27FC236}">
                <a16:creationId xmlns:a16="http://schemas.microsoft.com/office/drawing/2014/main" id="{BC34639B-D4AC-1BC9-DB56-92FD857250FD}"/>
              </a:ext>
            </a:extLst>
          </p:cNvPr>
          <p:cNvSpPr>
            <a:spLocks noChangeShapeType="1"/>
          </p:cNvSpPr>
          <p:nvPr/>
        </p:nvSpPr>
        <p:spPr bwMode="auto">
          <a:xfrm flipV="1">
            <a:off x="3584109" y="3724749"/>
            <a:ext cx="0" cy="2690812"/>
          </a:xfrm>
          <a:prstGeom prst="line">
            <a:avLst/>
          </a:prstGeom>
          <a:noFill/>
          <a:ln w="25400">
            <a:solidFill>
              <a:schemeClr val="tx1"/>
            </a:solidFill>
            <a:prstDash val="dash"/>
            <a:round/>
            <a:headEnd/>
            <a:tailEnd/>
          </a:ln>
          <a:extLst>
            <a:ext uri="{909E8E84-426E-40DD-AFC4-6F175D3DCCD1}">
              <a14:hiddenFill xmlns:a14="http://schemas.microsoft.com/office/drawing/2010/main">
                <a:noFill/>
              </a14:hiddenFill>
            </a:ext>
          </a:extLst>
        </p:spPr>
        <p:txBody>
          <a:bodyPr wrap="none" anchor="ctr"/>
          <a:lstStyle/>
          <a:p>
            <a:endParaRPr lang="es-CL">
              <a:latin typeface="Garamond" panose="02020404030301010803" pitchFamily="18" charset="0"/>
            </a:endParaRPr>
          </a:p>
        </p:txBody>
      </p:sp>
      <p:sp>
        <p:nvSpPr>
          <p:cNvPr id="20" name="Rectangle 25">
            <a:extLst>
              <a:ext uri="{FF2B5EF4-FFF2-40B4-BE49-F238E27FC236}">
                <a16:creationId xmlns:a16="http://schemas.microsoft.com/office/drawing/2014/main" id="{CE11EEF5-BE95-F12B-298A-F9A19D8751BB}"/>
              </a:ext>
            </a:extLst>
          </p:cNvPr>
          <p:cNvSpPr>
            <a:spLocks noChangeArrowheads="1"/>
          </p:cNvSpPr>
          <p:nvPr/>
        </p:nvSpPr>
        <p:spPr bwMode="auto">
          <a:xfrm>
            <a:off x="3426946" y="6355236"/>
            <a:ext cx="399149" cy="3359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US" altLang="es-CL" sz="1600" b="1" i="1">
                <a:latin typeface="Garamond" panose="02020404030301010803" pitchFamily="18" charset="0"/>
              </a:rPr>
              <a:t>Q</a:t>
            </a:r>
            <a:r>
              <a:rPr lang="en-US" altLang="es-CL" sz="1600" b="1" i="1" baseline="-25000">
                <a:latin typeface="Garamond" panose="02020404030301010803" pitchFamily="18" charset="0"/>
              </a:rPr>
              <a:t>2</a:t>
            </a:r>
          </a:p>
        </p:txBody>
      </p:sp>
      <p:sp>
        <p:nvSpPr>
          <p:cNvPr id="21" name="Rectangle 27">
            <a:extLst>
              <a:ext uri="{FF2B5EF4-FFF2-40B4-BE49-F238E27FC236}">
                <a16:creationId xmlns:a16="http://schemas.microsoft.com/office/drawing/2014/main" id="{6456C69F-A6C7-C5DD-CF98-8AB5FB212117}"/>
              </a:ext>
            </a:extLst>
          </p:cNvPr>
          <p:cNvSpPr>
            <a:spLocks noChangeArrowheads="1"/>
          </p:cNvSpPr>
          <p:nvPr/>
        </p:nvSpPr>
        <p:spPr bwMode="auto">
          <a:xfrm>
            <a:off x="3003084" y="1545111"/>
            <a:ext cx="3014662" cy="952500"/>
          </a:xfrm>
          <a:prstGeom prst="rect">
            <a:avLst/>
          </a:prstGeom>
          <a:solidFill>
            <a:schemeClr val="bg1"/>
          </a:solidFill>
          <a:ln w="12700">
            <a:solidFill>
              <a:schemeClr val="tx1"/>
            </a:solidFill>
            <a:miter lim="800000"/>
            <a:headEnd/>
            <a:tailEnd/>
          </a:ln>
        </p:spPr>
        <p:txBody>
          <a:bodyPr lIns="90488" tIns="44450" rIns="90488" bIns="44450">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es-ES_tradnl" altLang="es-CL" sz="1400" b="1" dirty="0">
                <a:latin typeface="Garamond" panose="02020404030301010803" pitchFamily="18" charset="0"/>
              </a:rPr>
              <a:t>El precio, </a:t>
            </a:r>
            <a:r>
              <a:rPr lang="es-ES_tradnl" altLang="es-CL" sz="1400" b="1" i="1" dirty="0">
                <a:latin typeface="Garamond" panose="02020404030301010803" pitchFamily="18" charset="0"/>
              </a:rPr>
              <a:t>P*, </a:t>
            </a:r>
            <a:r>
              <a:rPr lang="es-ES_tradnl" altLang="es-CL" sz="1400" b="1" dirty="0">
                <a:latin typeface="Garamond" panose="02020404030301010803" pitchFamily="18" charset="0"/>
              </a:rPr>
              <a:t>será mayor que CM.</a:t>
            </a:r>
          </a:p>
          <a:p>
            <a:pPr algn="ctr"/>
            <a:r>
              <a:rPr lang="es-ES_tradnl" altLang="es-CL" sz="1400" b="1" dirty="0">
                <a:latin typeface="Garamond" panose="02020404030301010803" pitchFamily="18" charset="0"/>
              </a:rPr>
              <a:t> La tarifa de entrada </a:t>
            </a:r>
            <a:r>
              <a:rPr lang="es-ES_tradnl" altLang="es-CL" sz="1400" b="1" i="1" dirty="0">
                <a:latin typeface="Garamond" panose="02020404030301010803" pitchFamily="18" charset="0"/>
              </a:rPr>
              <a:t>T* </a:t>
            </a:r>
            <a:r>
              <a:rPr lang="es-ES_tradnl" altLang="es-CL" sz="1400" b="1" dirty="0">
                <a:latin typeface="Garamond" panose="02020404030301010803" pitchFamily="18" charset="0"/>
              </a:rPr>
              <a:t>es igual</a:t>
            </a:r>
          </a:p>
          <a:p>
            <a:pPr algn="ctr"/>
            <a:r>
              <a:rPr lang="es-ES_tradnl" altLang="es-CL" sz="1400" b="1" dirty="0">
                <a:latin typeface="Garamond" panose="02020404030301010803" pitchFamily="18" charset="0"/>
              </a:rPr>
              <a:t> al excedente del consumidor</a:t>
            </a:r>
          </a:p>
          <a:p>
            <a:pPr algn="ctr"/>
            <a:r>
              <a:rPr lang="es-ES_tradnl" altLang="es-CL" sz="1400" b="1" dirty="0">
                <a:latin typeface="Garamond" panose="02020404030301010803" pitchFamily="18" charset="0"/>
              </a:rPr>
              <a:t> que tiene la demanda D</a:t>
            </a:r>
            <a:r>
              <a:rPr lang="es-ES_tradnl" altLang="es-CL" sz="1400" b="1" baseline="-25000" dirty="0">
                <a:latin typeface="Garamond" panose="02020404030301010803" pitchFamily="18" charset="0"/>
              </a:rPr>
              <a:t>2</a:t>
            </a:r>
            <a:r>
              <a:rPr lang="es-ES_tradnl" altLang="es-CL" sz="1400" b="1" dirty="0">
                <a:latin typeface="Garamond" panose="02020404030301010803" pitchFamily="18" charset="0"/>
              </a:rPr>
              <a:t>.</a:t>
            </a:r>
            <a:endParaRPr lang="es-ES_tradnl" altLang="es-CL" sz="1400" b="1" baseline="-25000" dirty="0">
              <a:latin typeface="Garamond" panose="02020404030301010803" pitchFamily="18" charset="0"/>
            </a:endParaRPr>
          </a:p>
        </p:txBody>
      </p:sp>
      <p:sp>
        <p:nvSpPr>
          <p:cNvPr id="22" name="Rectangle 28">
            <a:extLst>
              <a:ext uri="{FF2B5EF4-FFF2-40B4-BE49-F238E27FC236}">
                <a16:creationId xmlns:a16="http://schemas.microsoft.com/office/drawing/2014/main" id="{1E0C6A73-1165-96B5-8AD8-C225CCF1F7D0}"/>
              </a:ext>
            </a:extLst>
          </p:cNvPr>
          <p:cNvSpPr>
            <a:spLocks noChangeArrowheads="1"/>
          </p:cNvSpPr>
          <p:nvPr/>
        </p:nvSpPr>
        <p:spPr bwMode="auto">
          <a:xfrm>
            <a:off x="3782546" y="2515074"/>
            <a:ext cx="453651" cy="3667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US" altLang="es-CL" b="1" i="1">
                <a:latin typeface="Garamond" panose="02020404030301010803" pitchFamily="18" charset="0"/>
              </a:rPr>
              <a:t>T*</a:t>
            </a:r>
          </a:p>
        </p:txBody>
      </p:sp>
      <p:sp>
        <p:nvSpPr>
          <p:cNvPr id="23" name="Line 29">
            <a:extLst>
              <a:ext uri="{FF2B5EF4-FFF2-40B4-BE49-F238E27FC236}">
                <a16:creationId xmlns:a16="http://schemas.microsoft.com/office/drawing/2014/main" id="{8B88A6BC-D5D4-E570-B707-0469815F04CD}"/>
              </a:ext>
            </a:extLst>
          </p:cNvPr>
          <p:cNvSpPr>
            <a:spLocks noChangeShapeType="1"/>
          </p:cNvSpPr>
          <p:nvPr/>
        </p:nvSpPr>
        <p:spPr bwMode="auto">
          <a:xfrm flipH="1">
            <a:off x="2734796" y="2769074"/>
            <a:ext cx="1079500" cy="801687"/>
          </a:xfrm>
          <a:prstGeom prst="line">
            <a:avLst/>
          </a:prstGeom>
          <a:noFill/>
          <a:ln w="254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s-CL">
              <a:latin typeface="Garamond" panose="02020404030301010803" pitchFamily="18" charset="0"/>
            </a:endParaRPr>
          </a:p>
        </p:txBody>
      </p:sp>
      <p:sp>
        <p:nvSpPr>
          <p:cNvPr id="44" name="Line 6">
            <a:extLst>
              <a:ext uri="{FF2B5EF4-FFF2-40B4-BE49-F238E27FC236}">
                <a16:creationId xmlns:a16="http://schemas.microsoft.com/office/drawing/2014/main" id="{B2A1C39B-A3B2-9424-66D7-F2B5CE11AAA6}"/>
              </a:ext>
            </a:extLst>
          </p:cNvPr>
          <p:cNvSpPr>
            <a:spLocks noChangeShapeType="1"/>
          </p:cNvSpPr>
          <p:nvPr/>
        </p:nvSpPr>
        <p:spPr bwMode="auto">
          <a:xfrm>
            <a:off x="2136309" y="2134074"/>
            <a:ext cx="0" cy="4265612"/>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s-CL">
              <a:latin typeface="Garamond" panose="02020404030301010803" pitchFamily="18" charset="0"/>
            </a:endParaRPr>
          </a:p>
        </p:txBody>
      </p:sp>
      <p:sp>
        <p:nvSpPr>
          <p:cNvPr id="46" name="Line 7">
            <a:extLst>
              <a:ext uri="{FF2B5EF4-FFF2-40B4-BE49-F238E27FC236}">
                <a16:creationId xmlns:a16="http://schemas.microsoft.com/office/drawing/2014/main" id="{8F11D449-CA3E-D736-EB8B-168059BAA36E}"/>
              </a:ext>
            </a:extLst>
          </p:cNvPr>
          <p:cNvSpPr>
            <a:spLocks noChangeShapeType="1"/>
          </p:cNvSpPr>
          <p:nvPr/>
        </p:nvSpPr>
        <p:spPr bwMode="auto">
          <a:xfrm>
            <a:off x="2112496" y="6372699"/>
            <a:ext cx="5673725" cy="0"/>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s-CL">
              <a:latin typeface="Garamond" panose="02020404030301010803" pitchFamily="18" charset="0"/>
            </a:endParaRPr>
          </a:p>
        </p:txBody>
      </p:sp>
      <p:sp>
        <p:nvSpPr>
          <p:cNvPr id="47" name="Rectangle 8">
            <a:extLst>
              <a:ext uri="{FF2B5EF4-FFF2-40B4-BE49-F238E27FC236}">
                <a16:creationId xmlns:a16="http://schemas.microsoft.com/office/drawing/2014/main" id="{ED1CC0B2-B5EF-6D73-54ED-E744C373F4A6}"/>
              </a:ext>
            </a:extLst>
          </p:cNvPr>
          <p:cNvSpPr>
            <a:spLocks noChangeArrowheads="1"/>
          </p:cNvSpPr>
          <p:nvPr/>
        </p:nvSpPr>
        <p:spPr bwMode="auto">
          <a:xfrm>
            <a:off x="6930559" y="6344124"/>
            <a:ext cx="981039" cy="3359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US" altLang="es-CL" sz="1600" b="1">
                <a:latin typeface="Garamond" panose="02020404030301010803" pitchFamily="18" charset="0"/>
              </a:rPr>
              <a:t>Cantidad</a:t>
            </a:r>
          </a:p>
        </p:txBody>
      </p:sp>
      <p:sp>
        <p:nvSpPr>
          <p:cNvPr id="48" name="Rectangle 9">
            <a:extLst>
              <a:ext uri="{FF2B5EF4-FFF2-40B4-BE49-F238E27FC236}">
                <a16:creationId xmlns:a16="http://schemas.microsoft.com/office/drawing/2014/main" id="{7E2ACE6A-4177-B406-BD45-044AB1920F76}"/>
              </a:ext>
            </a:extLst>
          </p:cNvPr>
          <p:cNvSpPr>
            <a:spLocks noChangeArrowheads="1"/>
          </p:cNvSpPr>
          <p:nvPr/>
        </p:nvSpPr>
        <p:spPr bwMode="auto">
          <a:xfrm>
            <a:off x="1445746" y="1826099"/>
            <a:ext cx="602730" cy="3667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US" altLang="es-CL" b="1">
                <a:latin typeface="Garamond" panose="02020404030301010803" pitchFamily="18" charset="0"/>
              </a:rPr>
              <a:t>$/Q</a:t>
            </a:r>
          </a:p>
        </p:txBody>
      </p:sp>
      <p:grpSp>
        <p:nvGrpSpPr>
          <p:cNvPr id="49" name="Group 34">
            <a:extLst>
              <a:ext uri="{FF2B5EF4-FFF2-40B4-BE49-F238E27FC236}">
                <a16:creationId xmlns:a16="http://schemas.microsoft.com/office/drawing/2014/main" id="{C530B332-536F-173F-84E2-521ED8C0CB52}"/>
              </a:ext>
            </a:extLst>
          </p:cNvPr>
          <p:cNvGrpSpPr>
            <a:grpSpLocks/>
          </p:cNvGrpSpPr>
          <p:nvPr/>
        </p:nvGrpSpPr>
        <p:grpSpPr bwMode="auto">
          <a:xfrm>
            <a:off x="2163296" y="3883495"/>
            <a:ext cx="5567363" cy="393699"/>
            <a:chOff x="1409" y="2205"/>
            <a:chExt cx="3507" cy="248"/>
          </a:xfrm>
        </p:grpSpPr>
        <p:sp>
          <p:nvSpPr>
            <p:cNvPr id="50" name="Line 10">
              <a:extLst>
                <a:ext uri="{FF2B5EF4-FFF2-40B4-BE49-F238E27FC236}">
                  <a16:creationId xmlns:a16="http://schemas.microsoft.com/office/drawing/2014/main" id="{6E7C028C-3C6F-B611-9DBB-28D1495B48F4}"/>
                </a:ext>
              </a:extLst>
            </p:cNvPr>
            <p:cNvSpPr>
              <a:spLocks noChangeShapeType="1"/>
            </p:cNvSpPr>
            <p:nvPr/>
          </p:nvSpPr>
          <p:spPr bwMode="auto">
            <a:xfrm>
              <a:off x="1409" y="2400"/>
              <a:ext cx="3039" cy="0"/>
            </a:xfrm>
            <a:prstGeom prst="line">
              <a:avLst/>
            </a:prstGeom>
            <a:noFill/>
            <a:ln w="50800">
              <a:solidFill>
                <a:srgbClr val="CC6600"/>
              </a:solidFill>
              <a:round/>
              <a:headEnd/>
              <a:tailEnd/>
            </a:ln>
            <a:extLst>
              <a:ext uri="{909E8E84-426E-40DD-AFC4-6F175D3DCCD1}">
                <a14:hiddenFill xmlns:a14="http://schemas.microsoft.com/office/drawing/2010/main">
                  <a:noFill/>
                </a14:hiddenFill>
              </a:ext>
            </a:extLst>
          </p:spPr>
          <p:txBody>
            <a:bodyPr wrap="none" anchor="ctr"/>
            <a:lstStyle/>
            <a:p>
              <a:endParaRPr lang="es-CL">
                <a:latin typeface="Garamond" panose="02020404030301010803" pitchFamily="18" charset="0"/>
              </a:endParaRPr>
            </a:p>
          </p:txBody>
        </p:sp>
        <mc:AlternateContent xmlns:mc="http://schemas.openxmlformats.org/markup-compatibility/2006" xmlns:a14="http://schemas.microsoft.com/office/drawing/2010/main">
          <mc:Choice Requires="a14">
            <p:sp>
              <p:nvSpPr>
                <p:cNvPr id="51" name="Rectangle 11">
                  <a:extLst>
                    <a:ext uri="{FF2B5EF4-FFF2-40B4-BE49-F238E27FC236}">
                      <a16:creationId xmlns:a16="http://schemas.microsoft.com/office/drawing/2014/main" id="{4E68C9D6-A937-D507-BED6-8C7007A9A679}"/>
                    </a:ext>
                  </a:extLst>
                </p:cNvPr>
                <p:cNvSpPr>
                  <a:spLocks noChangeArrowheads="1"/>
                </p:cNvSpPr>
                <p:nvPr/>
              </p:nvSpPr>
              <p:spPr bwMode="auto">
                <a:xfrm>
                  <a:off x="4461" y="2205"/>
                  <a:ext cx="455" cy="248"/>
                </a:xfrm>
                <a:prstGeom prst="rect">
                  <a:avLst/>
                </a:prstGeom>
                <a:noFill/>
                <a:ln>
                  <a:noFill/>
                </a:ln>
                <a:extLst>
                  <a:ext uri="{909E8E84-426E-40DD-AFC4-6F175D3DCCD1}">
                    <a14:hiddenFill>
                      <a:solidFill>
                        <a:srgbClr val="FFFFFF"/>
                      </a:solidFill>
                    </a14:hiddenFill>
                  </a:ext>
                  <a:ext uri="{91240B29-F687-4F45-9708-019B960494DF}">
                    <a14:hiddenLine w="12700">
                      <a:solidFill>
                        <a:srgbClr val="000000"/>
                      </a:solidFill>
                      <a:miter lim="800000"/>
                      <a:headEnd/>
                      <a:tailEnd/>
                    </a14:hiddenLine>
                  </a:ext>
                </a:extLst>
              </p:spPr>
              <p:txBody>
                <a:bodyPr wrap="none" lIns="90488" tIns="44450" rIns="90488" bIns="44450">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14:m>
                    <m:oMathPara xmlns:m="http://schemas.openxmlformats.org/officeDocument/2006/math">
                      <m:oMathParaPr>
                        <m:jc m:val="centerGroup"/>
                      </m:oMathParaPr>
                      <m:oMath xmlns:m="http://schemas.openxmlformats.org/officeDocument/2006/math">
                        <m:r>
                          <a:rPr lang="es-ES" altLang="es-CL" b="1" i="1" dirty="0" smtClean="0">
                            <a:latin typeface="Cambria Math" panose="02040503050406030204" pitchFamily="18" charset="0"/>
                          </a:rPr>
                          <m:t>𝑪</m:t>
                        </m:r>
                        <m:sSub>
                          <m:sSubPr>
                            <m:ctrlPr>
                              <a:rPr lang="es-ES" altLang="es-CL" b="1" i="1" dirty="0" smtClean="0">
                                <a:latin typeface="Cambria Math" panose="02040503050406030204" pitchFamily="18" charset="0"/>
                              </a:rPr>
                            </m:ctrlPr>
                          </m:sSubPr>
                          <m:e>
                            <m:r>
                              <a:rPr lang="es-ES" altLang="es-CL" b="1" i="1" dirty="0" smtClean="0">
                                <a:latin typeface="Cambria Math" panose="02040503050406030204" pitchFamily="18" charset="0"/>
                              </a:rPr>
                              <m:t>𝒎</m:t>
                            </m:r>
                          </m:e>
                          <m:sub>
                            <m:r>
                              <a:rPr lang="es-ES" altLang="es-CL" b="1" i="1" dirty="0" smtClean="0">
                                <a:latin typeface="Cambria Math" panose="02040503050406030204" pitchFamily="18" charset="0"/>
                              </a:rPr>
                              <m:t>𝒈</m:t>
                            </m:r>
                          </m:sub>
                        </m:sSub>
                      </m:oMath>
                    </m:oMathPara>
                  </a14:m>
                  <a:endParaRPr lang="en-US" altLang="es-CL" b="1" dirty="0">
                    <a:latin typeface="Garamond" panose="02020404030301010803" pitchFamily="18" charset="0"/>
                  </a:endParaRPr>
                </a:p>
              </p:txBody>
            </p:sp>
          </mc:Choice>
          <mc:Fallback xmlns="">
            <p:sp>
              <p:nvSpPr>
                <p:cNvPr id="51" name="Rectangle 11">
                  <a:extLst>
                    <a:ext uri="{FF2B5EF4-FFF2-40B4-BE49-F238E27FC236}">
                      <a16:creationId xmlns:a16="http://schemas.microsoft.com/office/drawing/2014/main" id="{4E68C9D6-A937-D507-BED6-8C7007A9A679}"/>
                    </a:ext>
                  </a:extLst>
                </p:cNvPr>
                <p:cNvSpPr>
                  <a:spLocks noRot="1" noChangeAspect="1" noMove="1" noResize="1" noEditPoints="1" noAdjustHandles="1" noChangeArrowheads="1" noChangeShapeType="1" noTextEdit="1"/>
                </p:cNvSpPr>
                <p:nvPr/>
              </p:nvSpPr>
              <p:spPr bwMode="auto">
                <a:xfrm>
                  <a:off x="4461" y="2205"/>
                  <a:ext cx="455" cy="248"/>
                </a:xfrm>
                <a:prstGeom prst="rect">
                  <a:avLst/>
                </a:prstGeom>
                <a:blipFill>
                  <a:blip r:embed="rId4"/>
                  <a:stretch>
                    <a:fillRect b="-3125"/>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r>
                    <a:rPr lang="es-CL">
                      <a:noFill/>
                    </a:rPr>
                    <a:t> </a:t>
                  </a:r>
                </a:p>
              </p:txBody>
            </p:sp>
          </mc:Fallback>
        </mc:AlternateContent>
      </p:grpSp>
      <p:sp>
        <p:nvSpPr>
          <p:cNvPr id="52" name="Rectangle 16">
            <a:extLst>
              <a:ext uri="{FF2B5EF4-FFF2-40B4-BE49-F238E27FC236}">
                <a16:creationId xmlns:a16="http://schemas.microsoft.com/office/drawing/2014/main" id="{63CD8528-886F-CF29-60B0-757DA89D654C}"/>
              </a:ext>
            </a:extLst>
          </p:cNvPr>
          <p:cNvSpPr>
            <a:spLocks noChangeArrowheads="1"/>
          </p:cNvSpPr>
          <p:nvPr/>
        </p:nvSpPr>
        <p:spPr bwMode="auto">
          <a:xfrm>
            <a:off x="1734671" y="2907186"/>
            <a:ext cx="327025" cy="333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US" altLang="es-CL" sz="1600" b="1" i="1">
                <a:latin typeface="Garamond" panose="02020404030301010803" pitchFamily="18" charset="0"/>
              </a:rPr>
              <a:t>A</a:t>
            </a:r>
          </a:p>
        </p:txBody>
      </p:sp>
      <p:sp>
        <p:nvSpPr>
          <p:cNvPr id="53" name="Rectangle 17">
            <a:extLst>
              <a:ext uri="{FF2B5EF4-FFF2-40B4-BE49-F238E27FC236}">
                <a16:creationId xmlns:a16="http://schemas.microsoft.com/office/drawing/2014/main" id="{5D0E10DE-DA49-93DD-3EF6-C163A84A36E1}"/>
              </a:ext>
            </a:extLst>
          </p:cNvPr>
          <p:cNvSpPr>
            <a:spLocks noChangeArrowheads="1"/>
          </p:cNvSpPr>
          <p:nvPr/>
        </p:nvSpPr>
        <p:spPr bwMode="auto">
          <a:xfrm>
            <a:off x="1734671" y="4035899"/>
            <a:ext cx="327025" cy="333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US" altLang="es-CL" sz="1600" b="1" i="1">
                <a:latin typeface="Garamond" panose="02020404030301010803" pitchFamily="18" charset="0"/>
              </a:rPr>
              <a:t>B</a:t>
            </a:r>
          </a:p>
        </p:txBody>
      </p:sp>
      <p:sp>
        <p:nvSpPr>
          <p:cNvPr id="54" name="Oval 19">
            <a:extLst>
              <a:ext uri="{FF2B5EF4-FFF2-40B4-BE49-F238E27FC236}">
                <a16:creationId xmlns:a16="http://schemas.microsoft.com/office/drawing/2014/main" id="{26E6427C-A3EB-6FDB-D288-3F03DD134C68}"/>
              </a:ext>
            </a:extLst>
          </p:cNvPr>
          <p:cNvSpPr>
            <a:spLocks noChangeArrowheads="1"/>
          </p:cNvSpPr>
          <p:nvPr/>
        </p:nvSpPr>
        <p:spPr bwMode="auto">
          <a:xfrm>
            <a:off x="4498509" y="4116861"/>
            <a:ext cx="152400" cy="152400"/>
          </a:xfrm>
          <a:prstGeom prst="ellipse">
            <a:avLst/>
          </a:prstGeom>
          <a:solidFill>
            <a:schemeClr val="tx1"/>
          </a:solidFill>
          <a:ln w="12700">
            <a:solidFill>
              <a:schemeClr val="tx1"/>
            </a:solidFill>
            <a:round/>
            <a:headEnd/>
            <a:tailEnd/>
          </a:ln>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endParaRPr lang="es-CL" altLang="es-CL">
              <a:latin typeface="Garamond" panose="02020404030301010803" pitchFamily="18" charset="0"/>
            </a:endParaRPr>
          </a:p>
        </p:txBody>
      </p:sp>
      <p:sp>
        <p:nvSpPr>
          <p:cNvPr id="55" name="Rectangle 26">
            <a:extLst>
              <a:ext uri="{FF2B5EF4-FFF2-40B4-BE49-F238E27FC236}">
                <a16:creationId xmlns:a16="http://schemas.microsoft.com/office/drawing/2014/main" id="{BD1A4F74-DB32-B864-C5F3-68A110632AA5}"/>
              </a:ext>
            </a:extLst>
          </p:cNvPr>
          <p:cNvSpPr>
            <a:spLocks noChangeArrowheads="1"/>
          </p:cNvSpPr>
          <p:nvPr/>
        </p:nvSpPr>
        <p:spPr bwMode="auto">
          <a:xfrm>
            <a:off x="4417546" y="4264499"/>
            <a:ext cx="327025" cy="333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US" altLang="es-CL" sz="1600" b="1" i="1">
                <a:latin typeface="Garamond" panose="02020404030301010803" pitchFamily="18" charset="0"/>
              </a:rPr>
              <a:t>C</a:t>
            </a:r>
          </a:p>
        </p:txBody>
      </p:sp>
      <p:sp>
        <p:nvSpPr>
          <p:cNvPr id="57" name="Rectangle 41">
            <a:extLst>
              <a:ext uri="{FF2B5EF4-FFF2-40B4-BE49-F238E27FC236}">
                <a16:creationId xmlns:a16="http://schemas.microsoft.com/office/drawing/2014/main" id="{8515E757-BB0E-AFFA-2604-CB29C8B0ECEA}"/>
              </a:ext>
            </a:extLst>
          </p:cNvPr>
          <p:cNvSpPr>
            <a:spLocks noChangeArrowheads="1"/>
          </p:cNvSpPr>
          <p:nvPr/>
        </p:nvSpPr>
        <p:spPr bwMode="auto">
          <a:xfrm>
            <a:off x="6744821" y="3135786"/>
            <a:ext cx="67326" cy="323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s-ES" altLang="es-CL" sz="2100">
                <a:solidFill>
                  <a:srgbClr val="000000"/>
                </a:solidFill>
                <a:latin typeface="Garamond" panose="02020404030301010803" pitchFamily="18" charset="0"/>
              </a:rPr>
              <a:t> </a:t>
            </a:r>
            <a:endParaRPr lang="es-ES" altLang="es-CL">
              <a:latin typeface="Garamond" panose="02020404030301010803" pitchFamily="18" charset="0"/>
            </a:endParaRPr>
          </a:p>
        </p:txBody>
      </p:sp>
      <p:sp>
        <p:nvSpPr>
          <p:cNvPr id="58" name="Rectangle 44">
            <a:extLst>
              <a:ext uri="{FF2B5EF4-FFF2-40B4-BE49-F238E27FC236}">
                <a16:creationId xmlns:a16="http://schemas.microsoft.com/office/drawing/2014/main" id="{F3D8648C-BC3A-63D9-8FAD-2C04810A55D3}"/>
              </a:ext>
            </a:extLst>
          </p:cNvPr>
          <p:cNvSpPr>
            <a:spLocks noChangeArrowheads="1"/>
          </p:cNvSpPr>
          <p:nvPr/>
        </p:nvSpPr>
        <p:spPr bwMode="auto">
          <a:xfrm>
            <a:off x="4822359" y="3046886"/>
            <a:ext cx="2324354"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s-ES" altLang="es-CL" sz="1400" b="1" dirty="0">
                <a:solidFill>
                  <a:srgbClr val="000000"/>
                </a:solidFill>
                <a:latin typeface="Garamond" panose="02020404030301010803" pitchFamily="18" charset="0"/>
              </a:rPr>
              <a:t>Los beneficios (</a:t>
            </a:r>
            <a:r>
              <a:rPr lang="es-ES" altLang="es-CL" sz="1400" i="1" dirty="0">
                <a:solidFill>
                  <a:srgbClr val="000000"/>
                </a:solidFill>
                <a:latin typeface="Garamond" panose="02020404030301010803" pitchFamily="18" charset="0"/>
                <a:sym typeface="Symbol" pitchFamily="2" charset="2"/>
              </a:rPr>
              <a:t></a:t>
            </a:r>
            <a:r>
              <a:rPr lang="es-ES" altLang="es-CL" sz="1400" b="1" dirty="0">
                <a:solidFill>
                  <a:srgbClr val="000000"/>
                </a:solidFill>
                <a:latin typeface="Garamond" panose="02020404030301010803" pitchFamily="18" charset="0"/>
              </a:rPr>
              <a:t>) son más del</a:t>
            </a:r>
          </a:p>
          <a:p>
            <a:r>
              <a:rPr lang="es-ES" altLang="es-CL" sz="1400" b="1" dirty="0">
                <a:solidFill>
                  <a:srgbClr val="000000"/>
                </a:solidFill>
                <a:latin typeface="Garamond" panose="02020404030301010803" pitchFamily="18" charset="0"/>
              </a:rPr>
              <a:t>doble del área ABC.</a:t>
            </a:r>
            <a:endParaRPr lang="es-ES" altLang="es-CL" sz="1400" b="1" dirty="0">
              <a:latin typeface="Garamond" panose="02020404030301010803" pitchFamily="18" charset="0"/>
            </a:endParaRPr>
          </a:p>
        </p:txBody>
      </p:sp>
      <p:sp>
        <p:nvSpPr>
          <p:cNvPr id="59" name="Rectangle 45">
            <a:extLst>
              <a:ext uri="{FF2B5EF4-FFF2-40B4-BE49-F238E27FC236}">
                <a16:creationId xmlns:a16="http://schemas.microsoft.com/office/drawing/2014/main" id="{51235502-49C2-A298-7991-94CB83AB254B}"/>
              </a:ext>
            </a:extLst>
          </p:cNvPr>
          <p:cNvSpPr>
            <a:spLocks noChangeArrowheads="1"/>
          </p:cNvSpPr>
          <p:nvPr/>
        </p:nvSpPr>
        <p:spPr bwMode="auto">
          <a:xfrm>
            <a:off x="4935071" y="3135786"/>
            <a:ext cx="134652" cy="323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s-ES" altLang="es-CL" sz="2100">
                <a:solidFill>
                  <a:srgbClr val="000000"/>
                </a:solidFill>
                <a:latin typeface="Garamond" panose="02020404030301010803" pitchFamily="18" charset="0"/>
              </a:rPr>
              <a:t>  </a:t>
            </a:r>
            <a:endParaRPr lang="es-ES" altLang="es-CL">
              <a:latin typeface="Garamond" panose="02020404030301010803" pitchFamily="18" charset="0"/>
            </a:endParaRPr>
          </a:p>
        </p:txBody>
      </p:sp>
      <mc:AlternateContent xmlns:mc="http://schemas.openxmlformats.org/markup-compatibility/2006" xmlns:a14="http://schemas.microsoft.com/office/drawing/2010/main">
        <mc:Choice Requires="a14">
          <p:sp>
            <p:nvSpPr>
              <p:cNvPr id="80" name="CuadroTexto 79">
                <a:extLst>
                  <a:ext uri="{FF2B5EF4-FFF2-40B4-BE49-F238E27FC236}">
                    <a16:creationId xmlns:a16="http://schemas.microsoft.com/office/drawing/2014/main" id="{6CFCD58F-4432-007E-B86F-BD122290A84B}"/>
                  </a:ext>
                </a:extLst>
              </p:cNvPr>
              <p:cNvSpPr txBox="1"/>
              <p:nvPr/>
            </p:nvSpPr>
            <p:spPr>
              <a:xfrm>
                <a:off x="4729786" y="2688904"/>
                <a:ext cx="3428118" cy="39190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s-CL" i="1" smtClean="0">
                          <a:latin typeface="Cambria Math" panose="02040503050406030204" pitchFamily="18" charset="0"/>
                          <a:ea typeface="Cambria Math" panose="02040503050406030204" pitchFamily="18" charset="0"/>
                        </a:rPr>
                        <m:t>𝜋</m:t>
                      </m:r>
                      <m:r>
                        <a:rPr lang="es-ES" b="0" i="1" smtClean="0">
                          <a:latin typeface="Cambria Math" panose="02040503050406030204" pitchFamily="18" charset="0"/>
                          <a:ea typeface="Cambria Math" panose="02040503050406030204" pitchFamily="18" charset="0"/>
                        </a:rPr>
                        <m:t>=2</m:t>
                      </m:r>
                      <m:sSup>
                        <m:sSupPr>
                          <m:ctrlPr>
                            <a:rPr lang="es-ES" b="0" i="1" smtClean="0">
                              <a:latin typeface="Cambria Math" panose="02040503050406030204" pitchFamily="18" charset="0"/>
                              <a:ea typeface="Cambria Math" panose="02040503050406030204" pitchFamily="18" charset="0"/>
                            </a:rPr>
                          </m:ctrlPr>
                        </m:sSupPr>
                        <m:e>
                          <m:r>
                            <a:rPr lang="es-ES" b="0" i="1" smtClean="0">
                              <a:latin typeface="Cambria Math" panose="02040503050406030204" pitchFamily="18" charset="0"/>
                              <a:ea typeface="Cambria Math" panose="02040503050406030204" pitchFamily="18" charset="0"/>
                            </a:rPr>
                            <m:t>𝑇</m:t>
                          </m:r>
                        </m:e>
                        <m:sup>
                          <m:r>
                            <a:rPr lang="es-ES" b="0" i="1" smtClean="0">
                              <a:latin typeface="Cambria Math" panose="02040503050406030204" pitchFamily="18" charset="0"/>
                              <a:ea typeface="Cambria Math" panose="02040503050406030204" pitchFamily="18" charset="0"/>
                            </a:rPr>
                            <m:t>∗</m:t>
                          </m:r>
                        </m:sup>
                      </m:sSup>
                      <m:r>
                        <a:rPr lang="es-ES" b="0" i="1" smtClean="0">
                          <a:latin typeface="Cambria Math" panose="02040503050406030204" pitchFamily="18" charset="0"/>
                          <a:ea typeface="Cambria Math" panose="02040503050406030204" pitchFamily="18" charset="0"/>
                        </a:rPr>
                        <m:t>+(</m:t>
                      </m:r>
                      <m:sSup>
                        <m:sSupPr>
                          <m:ctrlPr>
                            <a:rPr lang="es-ES" b="0" i="1" smtClean="0">
                              <a:latin typeface="Cambria Math" panose="02040503050406030204" pitchFamily="18" charset="0"/>
                              <a:ea typeface="Cambria Math" panose="02040503050406030204" pitchFamily="18" charset="0"/>
                            </a:rPr>
                          </m:ctrlPr>
                        </m:sSupPr>
                        <m:e>
                          <m:r>
                            <a:rPr lang="es-ES" b="0" i="1" smtClean="0">
                              <a:latin typeface="Cambria Math" panose="02040503050406030204" pitchFamily="18" charset="0"/>
                              <a:ea typeface="Cambria Math" panose="02040503050406030204" pitchFamily="18" charset="0"/>
                            </a:rPr>
                            <m:t>𝑃</m:t>
                          </m:r>
                        </m:e>
                        <m:sup>
                          <m:r>
                            <a:rPr lang="es-ES" b="0" i="1" smtClean="0">
                              <a:latin typeface="Cambria Math" panose="02040503050406030204" pitchFamily="18" charset="0"/>
                              <a:ea typeface="Cambria Math" panose="02040503050406030204" pitchFamily="18" charset="0"/>
                            </a:rPr>
                            <m:t>∗</m:t>
                          </m:r>
                        </m:sup>
                      </m:sSup>
                      <m:r>
                        <a:rPr lang="es-ES" b="0" i="1" smtClean="0">
                          <a:latin typeface="Cambria Math" panose="02040503050406030204" pitchFamily="18" charset="0"/>
                          <a:ea typeface="Cambria Math" panose="02040503050406030204" pitchFamily="18" charset="0"/>
                        </a:rPr>
                        <m:t>−</m:t>
                      </m:r>
                      <m:r>
                        <a:rPr lang="es-ES" b="0" i="1" smtClean="0">
                          <a:latin typeface="Cambria Math" panose="02040503050406030204" pitchFamily="18" charset="0"/>
                          <a:ea typeface="Cambria Math" panose="02040503050406030204" pitchFamily="18" charset="0"/>
                        </a:rPr>
                        <m:t>𝐶</m:t>
                      </m:r>
                      <m:sSub>
                        <m:sSubPr>
                          <m:ctrlPr>
                            <a:rPr lang="es-ES" b="0" i="1" smtClean="0">
                              <a:latin typeface="Cambria Math" panose="02040503050406030204" pitchFamily="18" charset="0"/>
                              <a:ea typeface="Cambria Math" panose="02040503050406030204" pitchFamily="18" charset="0"/>
                            </a:rPr>
                          </m:ctrlPr>
                        </m:sSubPr>
                        <m:e>
                          <m:r>
                            <a:rPr lang="es-ES" b="0" i="1" smtClean="0">
                              <a:latin typeface="Cambria Math" panose="02040503050406030204" pitchFamily="18" charset="0"/>
                              <a:ea typeface="Cambria Math" panose="02040503050406030204" pitchFamily="18" charset="0"/>
                            </a:rPr>
                            <m:t>𝑚</m:t>
                          </m:r>
                        </m:e>
                        <m:sub>
                          <m:r>
                            <a:rPr lang="es-ES" b="0" i="1" smtClean="0">
                              <a:latin typeface="Cambria Math" panose="02040503050406030204" pitchFamily="18" charset="0"/>
                              <a:ea typeface="Cambria Math" panose="02040503050406030204" pitchFamily="18" charset="0"/>
                            </a:rPr>
                            <m:t>𝑔</m:t>
                          </m:r>
                        </m:sub>
                      </m:sSub>
                      <m:r>
                        <a:rPr lang="es-ES" b="0" i="1" smtClean="0">
                          <a:latin typeface="Cambria Math" panose="02040503050406030204" pitchFamily="18" charset="0"/>
                          <a:ea typeface="Cambria Math" panose="02040503050406030204" pitchFamily="18" charset="0"/>
                        </a:rPr>
                        <m:t>)(</m:t>
                      </m:r>
                      <m:sSub>
                        <m:sSubPr>
                          <m:ctrlPr>
                            <a:rPr lang="es-ES" b="0" i="1" smtClean="0">
                              <a:latin typeface="Cambria Math" panose="02040503050406030204" pitchFamily="18" charset="0"/>
                              <a:ea typeface="Cambria Math" panose="02040503050406030204" pitchFamily="18" charset="0"/>
                            </a:rPr>
                          </m:ctrlPr>
                        </m:sSubPr>
                        <m:e>
                          <m:r>
                            <a:rPr lang="es-ES" b="0" i="1" smtClean="0">
                              <a:latin typeface="Cambria Math" panose="02040503050406030204" pitchFamily="18" charset="0"/>
                              <a:ea typeface="Cambria Math" panose="02040503050406030204" pitchFamily="18" charset="0"/>
                            </a:rPr>
                            <m:t>𝑞</m:t>
                          </m:r>
                        </m:e>
                        <m:sub>
                          <m:r>
                            <a:rPr lang="es-ES" b="0" i="1" smtClean="0">
                              <a:latin typeface="Cambria Math" panose="02040503050406030204" pitchFamily="18" charset="0"/>
                              <a:ea typeface="Cambria Math" panose="02040503050406030204" pitchFamily="18" charset="0"/>
                            </a:rPr>
                            <m:t>1</m:t>
                          </m:r>
                        </m:sub>
                      </m:sSub>
                      <m:r>
                        <a:rPr lang="es-ES" b="0" i="1" smtClean="0">
                          <a:latin typeface="Cambria Math" panose="02040503050406030204" pitchFamily="18" charset="0"/>
                          <a:ea typeface="Cambria Math" panose="02040503050406030204" pitchFamily="18" charset="0"/>
                        </a:rPr>
                        <m:t>+</m:t>
                      </m:r>
                      <m:sSub>
                        <m:sSubPr>
                          <m:ctrlPr>
                            <a:rPr lang="es-ES" b="0" i="1" smtClean="0">
                              <a:latin typeface="Cambria Math" panose="02040503050406030204" pitchFamily="18" charset="0"/>
                              <a:ea typeface="Cambria Math" panose="02040503050406030204" pitchFamily="18" charset="0"/>
                            </a:rPr>
                          </m:ctrlPr>
                        </m:sSubPr>
                        <m:e>
                          <m:r>
                            <a:rPr lang="es-ES" b="0" i="1" smtClean="0">
                              <a:latin typeface="Cambria Math" panose="02040503050406030204" pitchFamily="18" charset="0"/>
                              <a:ea typeface="Cambria Math" panose="02040503050406030204" pitchFamily="18" charset="0"/>
                            </a:rPr>
                            <m:t>𝑞</m:t>
                          </m:r>
                        </m:e>
                        <m:sub>
                          <m:r>
                            <a:rPr lang="es-ES" b="0" i="1" smtClean="0">
                              <a:latin typeface="Cambria Math" panose="02040503050406030204" pitchFamily="18" charset="0"/>
                              <a:ea typeface="Cambria Math" panose="02040503050406030204" pitchFamily="18" charset="0"/>
                            </a:rPr>
                            <m:t>2</m:t>
                          </m:r>
                        </m:sub>
                      </m:sSub>
                      <m:r>
                        <a:rPr lang="es-ES" b="0" i="1" smtClean="0">
                          <a:latin typeface="Cambria Math" panose="02040503050406030204" pitchFamily="18" charset="0"/>
                          <a:ea typeface="Cambria Math" panose="02040503050406030204" pitchFamily="18" charset="0"/>
                        </a:rPr>
                        <m:t>)</m:t>
                      </m:r>
                    </m:oMath>
                  </m:oMathPara>
                </a14:m>
                <a:endParaRPr lang="es-CL" dirty="0"/>
              </a:p>
            </p:txBody>
          </p:sp>
        </mc:Choice>
        <mc:Fallback xmlns="">
          <p:sp>
            <p:nvSpPr>
              <p:cNvPr id="80" name="CuadroTexto 79">
                <a:extLst>
                  <a:ext uri="{FF2B5EF4-FFF2-40B4-BE49-F238E27FC236}">
                    <a16:creationId xmlns:a16="http://schemas.microsoft.com/office/drawing/2014/main" id="{6CFCD58F-4432-007E-B86F-BD122290A84B}"/>
                  </a:ext>
                </a:extLst>
              </p:cNvPr>
              <p:cNvSpPr txBox="1">
                <a:spLocks noRot="1" noChangeAspect="1" noMove="1" noResize="1" noEditPoints="1" noAdjustHandles="1" noChangeArrowheads="1" noChangeShapeType="1" noTextEdit="1"/>
              </p:cNvSpPr>
              <p:nvPr/>
            </p:nvSpPr>
            <p:spPr>
              <a:xfrm>
                <a:off x="4729786" y="2688904"/>
                <a:ext cx="3428118" cy="391902"/>
              </a:xfrm>
              <a:prstGeom prst="rect">
                <a:avLst/>
              </a:prstGeom>
              <a:blipFill>
                <a:blip r:embed="rId5"/>
                <a:stretch>
                  <a:fillRect b="-9375"/>
                </a:stretch>
              </a:blipFill>
            </p:spPr>
            <p:txBody>
              <a:bodyPr/>
              <a:lstStyle/>
              <a:p>
                <a:r>
                  <a:rPr lang="es-CL">
                    <a:noFill/>
                  </a:rPr>
                  <a:t> </a:t>
                </a:r>
              </a:p>
            </p:txBody>
          </p:sp>
        </mc:Fallback>
      </mc:AlternateContent>
      <mc:AlternateContent xmlns:mc="http://schemas.openxmlformats.org/markup-compatibility/2006" xmlns:a14="http://schemas.microsoft.com/office/drawing/2010/main">
        <mc:Choice Requires="a14">
          <p:sp>
            <p:nvSpPr>
              <p:cNvPr id="81" name="CuadroTexto 80">
                <a:extLst>
                  <a:ext uri="{FF2B5EF4-FFF2-40B4-BE49-F238E27FC236}">
                    <a16:creationId xmlns:a16="http://schemas.microsoft.com/office/drawing/2014/main" id="{37388076-4B6E-9736-DCAB-64ADEC1535AA}"/>
                  </a:ext>
                </a:extLst>
              </p:cNvPr>
              <p:cNvSpPr txBox="1"/>
              <p:nvPr/>
            </p:nvSpPr>
            <p:spPr>
              <a:xfrm>
                <a:off x="8911965" y="2192866"/>
                <a:ext cx="2763583" cy="3416320"/>
              </a:xfrm>
              <a:prstGeom prst="rect">
                <a:avLst/>
              </a:prstGeom>
              <a:noFill/>
            </p:spPr>
            <p:txBody>
              <a:bodyPr wrap="square" rtlCol="0">
                <a:spAutoFit/>
              </a:bodyPr>
              <a:lstStyle/>
              <a:p>
                <a:pPr algn="just"/>
                <a:r>
                  <a:rPr lang="es-ES_tradnl" sz="2400" kern="0" dirty="0">
                    <a:latin typeface="Garamond" panose="02020404030301010803" pitchFamily="18" charset="0"/>
                  </a:rPr>
                  <a:t>¿Cuáles serán </a:t>
                </a:r>
                <a14:m>
                  <m:oMath xmlns:m="http://schemas.openxmlformats.org/officeDocument/2006/math">
                    <m:sSup>
                      <m:sSupPr>
                        <m:ctrlPr>
                          <a:rPr lang="es-ES" sz="2400" b="0" i="1" kern="0" smtClean="0">
                            <a:latin typeface="Cambria Math" panose="02040503050406030204" pitchFamily="18" charset="0"/>
                          </a:rPr>
                        </m:ctrlPr>
                      </m:sSupPr>
                      <m:e>
                        <m:r>
                          <m:rPr>
                            <m:sty m:val="p"/>
                          </m:rPr>
                          <a:rPr lang="es-ES" sz="2400" b="0" i="0" kern="0" smtClean="0">
                            <a:latin typeface="Cambria Math" panose="02040503050406030204" pitchFamily="18" charset="0"/>
                          </a:rPr>
                          <m:t>P</m:t>
                        </m:r>
                      </m:e>
                      <m:sup>
                        <m:r>
                          <a:rPr lang="es-ES" sz="2400" b="0" i="1" kern="0" smtClean="0">
                            <a:latin typeface="Cambria Math" panose="02040503050406030204" pitchFamily="18" charset="0"/>
                          </a:rPr>
                          <m:t>∗</m:t>
                        </m:r>
                      </m:sup>
                    </m:sSup>
                    <m:r>
                      <a:rPr lang="es-ES" sz="2400" b="0" i="1" kern="0" smtClean="0">
                        <a:latin typeface="Cambria Math" panose="02040503050406030204" pitchFamily="18" charset="0"/>
                      </a:rPr>
                      <m:t>, </m:t>
                    </m:r>
                    <m:r>
                      <a:rPr lang="es-ES" sz="2400" b="0" i="1" kern="0" smtClean="0">
                        <a:latin typeface="Cambria Math" panose="02040503050406030204" pitchFamily="18" charset="0"/>
                      </a:rPr>
                      <m:t>𝑇</m:t>
                    </m:r>
                    <m:r>
                      <a:rPr lang="es-ES" sz="2400" b="0" i="1" kern="0" smtClean="0">
                        <a:latin typeface="Cambria Math" panose="02040503050406030204" pitchFamily="18" charset="0"/>
                      </a:rPr>
                      <m:t>, </m:t>
                    </m:r>
                    <m:sSub>
                      <m:sSubPr>
                        <m:ctrlPr>
                          <a:rPr lang="es-ES" sz="2400" b="0" i="1" kern="0" smtClean="0">
                            <a:latin typeface="Cambria Math" panose="02040503050406030204" pitchFamily="18" charset="0"/>
                          </a:rPr>
                        </m:ctrlPr>
                      </m:sSubPr>
                      <m:e>
                        <m:r>
                          <a:rPr lang="es-ES" sz="2400" b="0" i="1" kern="0" smtClean="0">
                            <a:latin typeface="Cambria Math" panose="02040503050406030204" pitchFamily="18" charset="0"/>
                          </a:rPr>
                          <m:t>𝑞</m:t>
                        </m:r>
                      </m:e>
                      <m:sub>
                        <m:r>
                          <a:rPr lang="es-ES" sz="2400" b="0" i="1" kern="0" smtClean="0">
                            <a:latin typeface="Cambria Math" panose="02040503050406030204" pitchFamily="18" charset="0"/>
                          </a:rPr>
                          <m:t>1</m:t>
                        </m:r>
                      </m:sub>
                    </m:sSub>
                    <m:r>
                      <a:rPr lang="es-ES" sz="2400" b="0" i="1" kern="0" smtClean="0">
                        <a:latin typeface="Cambria Math" panose="02040503050406030204" pitchFamily="18" charset="0"/>
                      </a:rPr>
                      <m:t>, </m:t>
                    </m:r>
                    <m:sSub>
                      <m:sSubPr>
                        <m:ctrlPr>
                          <a:rPr lang="es-ES" sz="2400" b="0" i="1" kern="0" smtClean="0">
                            <a:latin typeface="Cambria Math" panose="02040503050406030204" pitchFamily="18" charset="0"/>
                          </a:rPr>
                        </m:ctrlPr>
                      </m:sSubPr>
                      <m:e>
                        <m:r>
                          <a:rPr lang="es-ES" sz="2400" b="0" i="1" kern="0" smtClean="0">
                            <a:latin typeface="Cambria Math" panose="02040503050406030204" pitchFamily="18" charset="0"/>
                          </a:rPr>
                          <m:t>𝑞</m:t>
                        </m:r>
                      </m:e>
                      <m:sub>
                        <m:r>
                          <a:rPr lang="es-ES" sz="2400" b="0" i="1" kern="0" smtClean="0">
                            <a:latin typeface="Cambria Math" panose="02040503050406030204" pitchFamily="18" charset="0"/>
                          </a:rPr>
                          <m:t>2</m:t>
                        </m:r>
                      </m:sub>
                    </m:sSub>
                  </m:oMath>
                </a14:m>
                <a:r>
                  <a:rPr lang="es-ES_tradnl" sz="2400" kern="0" dirty="0">
                    <a:latin typeface="Garamond" panose="02020404030301010803" pitchFamily="18" charset="0"/>
                  </a:rPr>
                  <a:t>y los beneficios si se considera que las demandas (inversas) de los dos consumidores son:</a:t>
                </a:r>
              </a:p>
              <a:p>
                <a:pPr algn="just"/>
                <a14:m>
                  <m:oMathPara xmlns:m="http://schemas.openxmlformats.org/officeDocument/2006/math">
                    <m:oMathParaPr>
                      <m:jc m:val="centerGroup"/>
                    </m:oMathParaPr>
                    <m:oMath xmlns:m="http://schemas.openxmlformats.org/officeDocument/2006/math">
                      <m:sSub>
                        <m:sSubPr>
                          <m:ctrlPr>
                            <a:rPr lang="es-ES" sz="2400" b="0" i="1" kern="0" smtClean="0">
                              <a:latin typeface="Cambria Math" panose="02040503050406030204" pitchFamily="18" charset="0"/>
                            </a:rPr>
                          </m:ctrlPr>
                        </m:sSubPr>
                        <m:e>
                          <m:r>
                            <a:rPr lang="es-ES" sz="2400" b="0" i="1" kern="0" smtClean="0">
                              <a:latin typeface="Cambria Math" panose="02040503050406030204" pitchFamily="18" charset="0"/>
                            </a:rPr>
                            <m:t>𝑃</m:t>
                          </m:r>
                        </m:e>
                        <m:sub>
                          <m:r>
                            <a:rPr lang="es-ES" sz="2400" b="0" i="1" kern="0" smtClean="0">
                              <a:latin typeface="Cambria Math" panose="02040503050406030204" pitchFamily="18" charset="0"/>
                            </a:rPr>
                            <m:t>1</m:t>
                          </m:r>
                        </m:sub>
                      </m:sSub>
                      <m:r>
                        <a:rPr lang="es-ES" sz="2400" b="0" i="1" kern="0" smtClean="0">
                          <a:latin typeface="Cambria Math" panose="02040503050406030204" pitchFamily="18" charset="0"/>
                        </a:rPr>
                        <m:t>=12−2</m:t>
                      </m:r>
                      <m:sSub>
                        <m:sSubPr>
                          <m:ctrlPr>
                            <a:rPr lang="es-ES" sz="2400" b="0" i="1" kern="0" smtClean="0">
                              <a:latin typeface="Cambria Math" panose="02040503050406030204" pitchFamily="18" charset="0"/>
                            </a:rPr>
                          </m:ctrlPr>
                        </m:sSubPr>
                        <m:e>
                          <m:r>
                            <a:rPr lang="es-ES" sz="2400" b="0" i="1" kern="0" smtClean="0">
                              <a:latin typeface="Cambria Math" panose="02040503050406030204" pitchFamily="18" charset="0"/>
                            </a:rPr>
                            <m:t>𝑞</m:t>
                          </m:r>
                        </m:e>
                        <m:sub>
                          <m:r>
                            <a:rPr lang="es-ES" sz="2400" b="0" i="1" kern="0" smtClean="0">
                              <a:latin typeface="Cambria Math" panose="02040503050406030204" pitchFamily="18" charset="0"/>
                            </a:rPr>
                            <m:t>1</m:t>
                          </m:r>
                        </m:sub>
                      </m:sSub>
                    </m:oMath>
                  </m:oMathPara>
                </a14:m>
                <a:endParaRPr lang="es-ES_tradnl" sz="2400" kern="0" dirty="0">
                  <a:latin typeface="Garamond" panose="02020404030301010803" pitchFamily="18" charset="0"/>
                </a:endParaRPr>
              </a:p>
              <a:p>
                <a:pPr algn="just"/>
                <a14:m>
                  <m:oMathPara xmlns:m="http://schemas.openxmlformats.org/officeDocument/2006/math">
                    <m:oMathParaPr>
                      <m:jc m:val="centerGroup"/>
                    </m:oMathParaPr>
                    <m:oMath xmlns:m="http://schemas.openxmlformats.org/officeDocument/2006/math">
                      <m:sSub>
                        <m:sSubPr>
                          <m:ctrlPr>
                            <a:rPr lang="es-ES" sz="2400" b="0" i="1" kern="0" smtClean="0">
                              <a:latin typeface="Cambria Math" panose="02040503050406030204" pitchFamily="18" charset="0"/>
                            </a:rPr>
                          </m:ctrlPr>
                        </m:sSubPr>
                        <m:e>
                          <m:r>
                            <a:rPr lang="es-ES" sz="2400" b="0" i="1" kern="0" smtClean="0">
                              <a:latin typeface="Cambria Math" panose="02040503050406030204" pitchFamily="18" charset="0"/>
                            </a:rPr>
                            <m:t>𝑃</m:t>
                          </m:r>
                        </m:e>
                        <m:sub>
                          <m:r>
                            <a:rPr lang="es-ES" sz="2400" b="0" i="1" kern="0" smtClean="0">
                              <a:latin typeface="Cambria Math" panose="02040503050406030204" pitchFamily="18" charset="0"/>
                            </a:rPr>
                            <m:t>2</m:t>
                          </m:r>
                        </m:sub>
                      </m:sSub>
                      <m:r>
                        <a:rPr lang="es-ES" sz="2400" b="0" i="1" kern="0" smtClean="0">
                          <a:latin typeface="Cambria Math" panose="02040503050406030204" pitchFamily="18" charset="0"/>
                        </a:rPr>
                        <m:t>=10−2</m:t>
                      </m:r>
                      <m:sSub>
                        <m:sSubPr>
                          <m:ctrlPr>
                            <a:rPr lang="es-ES" sz="2400" b="0" i="1" kern="0" smtClean="0">
                              <a:latin typeface="Cambria Math" panose="02040503050406030204" pitchFamily="18" charset="0"/>
                            </a:rPr>
                          </m:ctrlPr>
                        </m:sSubPr>
                        <m:e>
                          <m:r>
                            <a:rPr lang="es-ES" sz="2400" b="0" i="1" kern="0" smtClean="0">
                              <a:latin typeface="Cambria Math" panose="02040503050406030204" pitchFamily="18" charset="0"/>
                            </a:rPr>
                            <m:t>𝑞</m:t>
                          </m:r>
                        </m:e>
                        <m:sub>
                          <m:r>
                            <a:rPr lang="es-ES" sz="2400" b="0" i="1" kern="0" smtClean="0">
                              <a:latin typeface="Cambria Math" panose="02040503050406030204" pitchFamily="18" charset="0"/>
                            </a:rPr>
                            <m:t>2</m:t>
                          </m:r>
                        </m:sub>
                      </m:sSub>
                    </m:oMath>
                  </m:oMathPara>
                </a14:m>
                <a:endParaRPr lang="es-ES_tradnl" sz="2400" kern="0" dirty="0">
                  <a:latin typeface="Garamond" panose="02020404030301010803" pitchFamily="18" charset="0"/>
                </a:endParaRPr>
              </a:p>
            </p:txBody>
          </p:sp>
        </mc:Choice>
        <mc:Fallback xmlns="">
          <p:sp>
            <p:nvSpPr>
              <p:cNvPr id="81" name="CuadroTexto 80">
                <a:extLst>
                  <a:ext uri="{FF2B5EF4-FFF2-40B4-BE49-F238E27FC236}">
                    <a16:creationId xmlns:a16="http://schemas.microsoft.com/office/drawing/2014/main" id="{37388076-4B6E-9736-DCAB-64ADEC1535AA}"/>
                  </a:ext>
                </a:extLst>
              </p:cNvPr>
              <p:cNvSpPr txBox="1">
                <a:spLocks noRot="1" noChangeAspect="1" noMove="1" noResize="1" noEditPoints="1" noAdjustHandles="1" noChangeArrowheads="1" noChangeShapeType="1" noTextEdit="1"/>
              </p:cNvSpPr>
              <p:nvPr/>
            </p:nvSpPr>
            <p:spPr>
              <a:xfrm>
                <a:off x="8911965" y="2192866"/>
                <a:ext cx="2763583" cy="3416320"/>
              </a:xfrm>
              <a:prstGeom prst="rect">
                <a:avLst/>
              </a:prstGeom>
              <a:blipFill>
                <a:blip r:embed="rId6"/>
                <a:stretch>
                  <a:fillRect l="-3196" t="-1481" r="-3196" b="-370"/>
                </a:stretch>
              </a:blipFill>
            </p:spPr>
            <p:txBody>
              <a:bodyPr/>
              <a:lstStyle/>
              <a:p>
                <a:r>
                  <a:rPr lang="es-CL">
                    <a:noFill/>
                  </a:rPr>
                  <a:t> </a:t>
                </a:r>
              </a:p>
            </p:txBody>
          </p:sp>
        </mc:Fallback>
      </mc:AlternateContent>
      <p:pic>
        <p:nvPicPr>
          <p:cNvPr id="3" name="Imagen 2">
            <a:extLst>
              <a:ext uri="{FF2B5EF4-FFF2-40B4-BE49-F238E27FC236}">
                <a16:creationId xmlns:a16="http://schemas.microsoft.com/office/drawing/2014/main" id="{D5FD505C-269A-9FFA-B6FF-98C55FD20F99}"/>
              </a:ext>
            </a:extLst>
          </p:cNvPr>
          <p:cNvPicPr>
            <a:picLocks noChangeAspect="1"/>
          </p:cNvPicPr>
          <p:nvPr/>
        </p:nvPicPr>
        <p:blipFill>
          <a:blip r:embed="rId7"/>
          <a:stretch>
            <a:fillRect/>
          </a:stretch>
        </p:blipFill>
        <p:spPr>
          <a:xfrm rot="5400000">
            <a:off x="-3372431" y="3349108"/>
            <a:ext cx="6876000" cy="152385"/>
          </a:xfrm>
          <a:prstGeom prst="rect">
            <a:avLst/>
          </a:prstGeom>
        </p:spPr>
      </p:pic>
      <p:pic>
        <p:nvPicPr>
          <p:cNvPr id="5" name="Imagen 4">
            <a:extLst>
              <a:ext uri="{FF2B5EF4-FFF2-40B4-BE49-F238E27FC236}">
                <a16:creationId xmlns:a16="http://schemas.microsoft.com/office/drawing/2014/main" id="{3699316F-8BB5-C10C-1B6C-683F4027DCEE}"/>
              </a:ext>
            </a:extLst>
          </p:cNvPr>
          <p:cNvPicPr>
            <a:picLocks noChangeAspect="1"/>
          </p:cNvPicPr>
          <p:nvPr/>
        </p:nvPicPr>
        <p:blipFill>
          <a:blip r:embed="rId7"/>
          <a:stretch>
            <a:fillRect/>
          </a:stretch>
        </p:blipFill>
        <p:spPr>
          <a:xfrm rot="16200000">
            <a:off x="-3220046" y="3352275"/>
            <a:ext cx="6876000" cy="152384"/>
          </a:xfrm>
          <a:prstGeom prst="rect">
            <a:avLst/>
          </a:prstGeom>
        </p:spPr>
      </p:pic>
    </p:spTree>
    <p:extLst>
      <p:ext uri="{BB962C8B-B14F-4D97-AF65-F5344CB8AC3E}">
        <p14:creationId xmlns:p14="http://schemas.microsoft.com/office/powerpoint/2010/main" val="41882356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49"/>
                                        </p:tgtEl>
                                        <p:attrNameLst>
                                          <p:attrName>style.visibility</p:attrName>
                                        </p:attrNameLst>
                                      </p:cBhvr>
                                      <p:to>
                                        <p:strVal val="visible"/>
                                      </p:to>
                                    </p:set>
                                    <p:animEffect transition="in" filter="wipe(left)">
                                      <p:cBhvr>
                                        <p:cTn id="12" dur="500"/>
                                        <p:tgtEl>
                                          <p:spTgt spid="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Marcador de contenido 2">
            <a:extLst>
              <a:ext uri="{FF2B5EF4-FFF2-40B4-BE49-F238E27FC236}">
                <a16:creationId xmlns:a16="http://schemas.microsoft.com/office/drawing/2014/main" id="{01619F3C-05A7-C2B2-E01C-7EB74CF94FD7}"/>
              </a:ext>
            </a:extLst>
          </p:cNvPr>
          <p:cNvSpPr>
            <a:spLocks noGrp="1"/>
          </p:cNvSpPr>
          <p:nvPr>
            <p:ph idx="1"/>
          </p:nvPr>
        </p:nvSpPr>
        <p:spPr>
          <a:xfrm>
            <a:off x="838200" y="1825625"/>
            <a:ext cx="10515600" cy="4351338"/>
          </a:xfrm>
        </p:spPr>
        <p:txBody>
          <a:bodyPr>
            <a:normAutofit/>
          </a:bodyPr>
          <a:lstStyle/>
          <a:p>
            <a:pPr marL="0" indent="0" algn="just">
              <a:spcBef>
                <a:spcPct val="70000"/>
              </a:spcBef>
              <a:buNone/>
            </a:pPr>
            <a:r>
              <a:rPr lang="es-ES_tradnl" altLang="es-CL" sz="2800" dirty="0">
                <a:latin typeface="Garamond" panose="02020404030301010803" pitchFamily="18" charset="0"/>
              </a:rPr>
              <a:t>La tarifa de dos tramos con muchos consumidores:</a:t>
            </a:r>
          </a:p>
          <a:p>
            <a:pPr algn="just">
              <a:spcBef>
                <a:spcPts val="216"/>
              </a:spcBef>
              <a:buClr>
                <a:srgbClr val="00B0F0"/>
              </a:buClr>
              <a:buSzPct val="90000"/>
              <a:buFont typeface="Wingdings" pitchFamily="2" charset="2"/>
              <a:buChar char="§"/>
            </a:pPr>
            <a:r>
              <a:rPr lang="es-ES_tradnl" altLang="es-CL" sz="2400" dirty="0">
                <a:latin typeface="Garamond" panose="02020404030301010803" pitchFamily="18" charset="0"/>
              </a:rPr>
              <a:t>Para encontrar la combinación perfecta, es necesario escoger diversas combinaciones de </a:t>
            </a:r>
            <a:r>
              <a:rPr lang="es-ES_tradnl" altLang="es-CL" sz="2400" i="1" dirty="0">
                <a:latin typeface="Garamond" panose="02020404030301010803" pitchFamily="18" charset="0"/>
              </a:rPr>
              <a:t>P </a:t>
            </a:r>
            <a:r>
              <a:rPr lang="es-ES_tradnl" altLang="es-CL" sz="2400" dirty="0">
                <a:latin typeface="Garamond" panose="02020404030301010803" pitchFamily="18" charset="0"/>
              </a:rPr>
              <a:t>y </a:t>
            </a:r>
            <a:r>
              <a:rPr lang="es-ES_tradnl" altLang="es-CL" sz="2400" i="1" dirty="0">
                <a:latin typeface="Garamond" panose="02020404030301010803" pitchFamily="18" charset="0"/>
              </a:rPr>
              <a:t>T</a:t>
            </a:r>
            <a:r>
              <a:rPr lang="es-ES_tradnl" altLang="es-CL" sz="2400" dirty="0">
                <a:latin typeface="Garamond" panose="02020404030301010803" pitchFamily="18" charset="0"/>
              </a:rPr>
              <a:t>.</a:t>
            </a:r>
          </a:p>
          <a:p>
            <a:pPr algn="just">
              <a:spcBef>
                <a:spcPts val="216"/>
              </a:spcBef>
              <a:buClr>
                <a:srgbClr val="00B0F0"/>
              </a:buClr>
              <a:buSzPct val="90000"/>
              <a:buFont typeface="Wingdings" pitchFamily="2" charset="2"/>
              <a:buChar char="§"/>
            </a:pPr>
            <a:r>
              <a:rPr lang="es-ES_tradnl" altLang="es-CL" sz="2400" dirty="0">
                <a:latin typeface="Garamond" panose="02020404030301010803" pitchFamily="18" charset="0"/>
              </a:rPr>
              <a:t>La combinación perfecta es aquella que permita obtener los máximos beneficios.</a:t>
            </a:r>
          </a:p>
          <a:p>
            <a:pPr marL="0" indent="0" algn="just">
              <a:spcBef>
                <a:spcPct val="70000"/>
              </a:spcBef>
              <a:buNone/>
            </a:pPr>
            <a:r>
              <a:rPr lang="es-ES_tradnl" altLang="es-CL" sz="2800" dirty="0">
                <a:latin typeface="Garamond" panose="02020404030301010803" pitchFamily="18" charset="0"/>
              </a:rPr>
              <a:t>Regla general:</a:t>
            </a:r>
          </a:p>
          <a:p>
            <a:pPr algn="just">
              <a:spcBef>
                <a:spcPts val="216"/>
              </a:spcBef>
              <a:buClr>
                <a:srgbClr val="00B0F0"/>
              </a:buClr>
              <a:buSzPct val="90000"/>
              <a:buFont typeface="Wingdings" pitchFamily="2" charset="2"/>
              <a:buChar char="§"/>
            </a:pPr>
            <a:r>
              <a:rPr lang="es-ES_tradnl" altLang="es-CL" sz="2400" dirty="0">
                <a:latin typeface="Garamond" panose="02020404030301010803" pitchFamily="18" charset="0"/>
              </a:rPr>
              <a:t>Demandas parecidas: escoger cobrar P cercano al coste marginal y fijar una elevada entrada T.</a:t>
            </a:r>
          </a:p>
          <a:p>
            <a:pPr algn="just">
              <a:spcBef>
                <a:spcPts val="216"/>
              </a:spcBef>
              <a:buClr>
                <a:srgbClr val="00B0F0"/>
              </a:buClr>
              <a:buSzPct val="90000"/>
              <a:buFont typeface="Wingdings" pitchFamily="2" charset="2"/>
              <a:buChar char="§"/>
            </a:pPr>
            <a:r>
              <a:rPr lang="es-ES_tradnl" altLang="es-CL" sz="2400" dirty="0">
                <a:latin typeface="Garamond" panose="02020404030301010803" pitchFamily="18" charset="0"/>
              </a:rPr>
              <a:t>Demandas diferentes: escoger cobrar P y fijar una tarifa de entrada más baja T.</a:t>
            </a:r>
          </a:p>
        </p:txBody>
      </p:sp>
      <p:sp>
        <p:nvSpPr>
          <p:cNvPr id="2" name="Título 1">
            <a:extLst>
              <a:ext uri="{FF2B5EF4-FFF2-40B4-BE49-F238E27FC236}">
                <a16:creationId xmlns:a16="http://schemas.microsoft.com/office/drawing/2014/main" id="{E19B0366-B745-7E4D-A3D2-002BE73A3CB4}"/>
              </a:ext>
            </a:extLst>
          </p:cNvPr>
          <p:cNvSpPr>
            <a:spLocks noGrp="1"/>
          </p:cNvSpPr>
          <p:nvPr>
            <p:ph type="title"/>
          </p:nvPr>
        </p:nvSpPr>
        <p:spPr/>
        <p:txBody>
          <a:bodyPr>
            <a:normAutofit/>
          </a:bodyPr>
          <a:lstStyle/>
          <a:p>
            <a:r>
              <a:rPr lang="es-ES_tradnl" sz="3600" b="1" dirty="0">
                <a:solidFill>
                  <a:srgbClr val="002060"/>
                </a:solidFill>
                <a:latin typeface="Garamond" panose="02020404030301010803" pitchFamily="18" charset="0"/>
                <a:cs typeface="Arial" panose="020B0604020202020204" pitchFamily="34" charset="0"/>
              </a:rPr>
              <a:t>Tarifa de dos Tramos</a:t>
            </a:r>
          </a:p>
        </p:txBody>
      </p:sp>
      <p:pic>
        <p:nvPicPr>
          <p:cNvPr id="3" name="Imagen 2">
            <a:extLst>
              <a:ext uri="{FF2B5EF4-FFF2-40B4-BE49-F238E27FC236}">
                <a16:creationId xmlns:a16="http://schemas.microsoft.com/office/drawing/2014/main" id="{C4876B8A-B702-C9F1-0F3A-3B6F9F9945AC}"/>
              </a:ext>
            </a:extLst>
          </p:cNvPr>
          <p:cNvPicPr>
            <a:picLocks noChangeAspect="1"/>
          </p:cNvPicPr>
          <p:nvPr/>
        </p:nvPicPr>
        <p:blipFill>
          <a:blip r:embed="rId2"/>
          <a:stretch>
            <a:fillRect/>
          </a:stretch>
        </p:blipFill>
        <p:spPr>
          <a:xfrm rot="5400000">
            <a:off x="-3372431" y="3349108"/>
            <a:ext cx="6876000" cy="152385"/>
          </a:xfrm>
          <a:prstGeom prst="rect">
            <a:avLst/>
          </a:prstGeom>
        </p:spPr>
      </p:pic>
      <p:pic>
        <p:nvPicPr>
          <p:cNvPr id="5" name="Imagen 4">
            <a:extLst>
              <a:ext uri="{FF2B5EF4-FFF2-40B4-BE49-F238E27FC236}">
                <a16:creationId xmlns:a16="http://schemas.microsoft.com/office/drawing/2014/main" id="{3B55FACE-44A1-F7F9-9710-DE55E1C562C8}"/>
              </a:ext>
            </a:extLst>
          </p:cNvPr>
          <p:cNvPicPr>
            <a:picLocks noChangeAspect="1"/>
          </p:cNvPicPr>
          <p:nvPr/>
        </p:nvPicPr>
        <p:blipFill>
          <a:blip r:embed="rId2"/>
          <a:stretch>
            <a:fillRect/>
          </a:stretch>
        </p:blipFill>
        <p:spPr>
          <a:xfrm rot="16200000">
            <a:off x="-3220046" y="3352275"/>
            <a:ext cx="6876000" cy="152384"/>
          </a:xfrm>
          <a:prstGeom prst="rect">
            <a:avLst/>
          </a:prstGeom>
        </p:spPr>
      </p:pic>
    </p:spTree>
    <p:extLst>
      <p:ext uri="{BB962C8B-B14F-4D97-AF65-F5344CB8AC3E}">
        <p14:creationId xmlns:p14="http://schemas.microsoft.com/office/powerpoint/2010/main" val="319197133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Marcador de contenido 2">
            <a:extLst>
              <a:ext uri="{FF2B5EF4-FFF2-40B4-BE49-F238E27FC236}">
                <a16:creationId xmlns:a16="http://schemas.microsoft.com/office/drawing/2014/main" id="{01619F3C-05A7-C2B2-E01C-7EB74CF94FD7}"/>
              </a:ext>
            </a:extLst>
          </p:cNvPr>
          <p:cNvSpPr>
            <a:spLocks noGrp="1"/>
          </p:cNvSpPr>
          <p:nvPr>
            <p:ph idx="1"/>
          </p:nvPr>
        </p:nvSpPr>
        <p:spPr>
          <a:xfrm>
            <a:off x="838200" y="1825625"/>
            <a:ext cx="3647303" cy="4351338"/>
          </a:xfrm>
        </p:spPr>
        <p:txBody>
          <a:bodyPr>
            <a:normAutofit fontScale="85000" lnSpcReduction="20000"/>
          </a:bodyPr>
          <a:lstStyle/>
          <a:p>
            <a:pPr marL="0" lvl="1" indent="0" algn="just">
              <a:lnSpc>
                <a:spcPct val="100000"/>
              </a:lnSpc>
              <a:buSzPct val="75000"/>
              <a:buFont typeface="Wingdings" panose="05000000000000000000" pitchFamily="2" charset="2"/>
              <a:buNone/>
              <a:defRPr/>
            </a:pPr>
            <a:r>
              <a:rPr lang="es-ES_tradnl" sz="2800" dirty="0">
                <a:latin typeface="Garamond" panose="02020404030301010803" pitchFamily="18" charset="0"/>
              </a:rPr>
              <a:t>Cuando se lanza un producto nuevo, la demanda es inelástica.</a:t>
            </a:r>
          </a:p>
          <a:p>
            <a:pPr marL="228600" lvl="2" algn="just">
              <a:spcBef>
                <a:spcPts val="216"/>
              </a:spcBef>
              <a:buClr>
                <a:srgbClr val="00B0F0"/>
              </a:buClr>
              <a:buSzPct val="90000"/>
              <a:buFont typeface="Wingdings" pitchFamily="2" charset="2"/>
              <a:buChar char="§"/>
              <a:defRPr/>
            </a:pPr>
            <a:r>
              <a:rPr lang="es-ES_tradnl" sz="2400" dirty="0">
                <a:latin typeface="Garamond" panose="02020404030301010803" pitchFamily="18" charset="0"/>
              </a:rPr>
              <a:t>Un libro, una película, una computadora.</a:t>
            </a:r>
          </a:p>
          <a:p>
            <a:pPr marL="0" lvl="1" indent="0" algn="just">
              <a:lnSpc>
                <a:spcPct val="100000"/>
              </a:lnSpc>
              <a:buSzPct val="75000"/>
              <a:buFont typeface="Wingdings" panose="05000000000000000000" pitchFamily="2" charset="2"/>
              <a:buNone/>
              <a:defRPr/>
            </a:pPr>
            <a:r>
              <a:rPr lang="es-ES_tradnl" sz="2800" dirty="0">
                <a:latin typeface="Garamond" panose="02020404030301010803" pitchFamily="18" charset="0"/>
              </a:rPr>
              <a:t>Una vez que este mercado ha conseguido unos beneficios máximos, las empresas bajan sus precios para apelar a un mercado general con mayor demanda y elasticidad mayor.</a:t>
            </a:r>
          </a:p>
          <a:p>
            <a:pPr marL="228600" lvl="2" algn="just">
              <a:spcBef>
                <a:spcPts val="216"/>
              </a:spcBef>
              <a:buClr>
                <a:srgbClr val="00B0F0"/>
              </a:buClr>
              <a:buSzPct val="90000"/>
              <a:buFont typeface="Wingdings" pitchFamily="2" charset="2"/>
              <a:buChar char="§"/>
              <a:defRPr/>
            </a:pPr>
            <a:r>
              <a:rPr lang="es-ES_tradnl" sz="2400" dirty="0">
                <a:latin typeface="Garamond" panose="02020404030301010803" pitchFamily="18" charset="0"/>
              </a:rPr>
              <a:t>Libros de bolsillo, Películas de “$2990”, Computadoras con descuento.</a:t>
            </a:r>
          </a:p>
        </p:txBody>
      </p:sp>
      <p:sp>
        <p:nvSpPr>
          <p:cNvPr id="2" name="Título 1">
            <a:extLst>
              <a:ext uri="{FF2B5EF4-FFF2-40B4-BE49-F238E27FC236}">
                <a16:creationId xmlns:a16="http://schemas.microsoft.com/office/drawing/2014/main" id="{E19B0366-B745-7E4D-A3D2-002BE73A3CB4}"/>
              </a:ext>
            </a:extLst>
          </p:cNvPr>
          <p:cNvSpPr>
            <a:spLocks noGrp="1"/>
          </p:cNvSpPr>
          <p:nvPr>
            <p:ph type="title"/>
          </p:nvPr>
        </p:nvSpPr>
        <p:spPr/>
        <p:txBody>
          <a:bodyPr>
            <a:normAutofit/>
          </a:bodyPr>
          <a:lstStyle/>
          <a:p>
            <a:r>
              <a:rPr lang="es-ES_tradnl" sz="3600" b="1" dirty="0">
                <a:solidFill>
                  <a:srgbClr val="002060"/>
                </a:solidFill>
                <a:latin typeface="Garamond" panose="02020404030301010803" pitchFamily="18" charset="0"/>
                <a:cs typeface="Arial" panose="020B0604020202020204" pitchFamily="34" charset="0"/>
              </a:rPr>
              <a:t>Discriminación de Precios Intertemporal</a:t>
            </a:r>
          </a:p>
        </p:txBody>
      </p:sp>
      <p:sp>
        <p:nvSpPr>
          <p:cNvPr id="3" name="Line 5">
            <a:extLst>
              <a:ext uri="{FF2B5EF4-FFF2-40B4-BE49-F238E27FC236}">
                <a16:creationId xmlns:a16="http://schemas.microsoft.com/office/drawing/2014/main" id="{94EABA0F-4B04-F888-4D1A-FA89ECF754A4}"/>
              </a:ext>
            </a:extLst>
          </p:cNvPr>
          <p:cNvSpPr>
            <a:spLocks noChangeShapeType="1"/>
          </p:cNvSpPr>
          <p:nvPr/>
        </p:nvSpPr>
        <p:spPr bwMode="auto">
          <a:xfrm>
            <a:off x="5616239" y="2184400"/>
            <a:ext cx="0" cy="4265613"/>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s-CL">
              <a:latin typeface="Garamond" panose="02020404030301010803" pitchFamily="18" charset="0"/>
            </a:endParaRPr>
          </a:p>
        </p:txBody>
      </p:sp>
      <p:sp>
        <p:nvSpPr>
          <p:cNvPr id="5" name="Line 6">
            <a:extLst>
              <a:ext uri="{FF2B5EF4-FFF2-40B4-BE49-F238E27FC236}">
                <a16:creationId xmlns:a16="http://schemas.microsoft.com/office/drawing/2014/main" id="{B5613D33-1C2A-FF69-EDE9-2EC1B6F94838}"/>
              </a:ext>
            </a:extLst>
          </p:cNvPr>
          <p:cNvSpPr>
            <a:spLocks noChangeShapeType="1"/>
          </p:cNvSpPr>
          <p:nvPr/>
        </p:nvSpPr>
        <p:spPr bwMode="auto">
          <a:xfrm>
            <a:off x="5609889" y="6440488"/>
            <a:ext cx="5673725" cy="0"/>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s-CL">
              <a:latin typeface="Garamond" panose="02020404030301010803" pitchFamily="18" charset="0"/>
            </a:endParaRPr>
          </a:p>
        </p:txBody>
      </p:sp>
      <p:sp>
        <p:nvSpPr>
          <p:cNvPr id="6" name="Line 13">
            <a:extLst>
              <a:ext uri="{FF2B5EF4-FFF2-40B4-BE49-F238E27FC236}">
                <a16:creationId xmlns:a16="http://schemas.microsoft.com/office/drawing/2014/main" id="{150F5181-C505-3B1E-9B90-73E42E52FA23}"/>
              </a:ext>
            </a:extLst>
          </p:cNvPr>
          <p:cNvSpPr>
            <a:spLocks noChangeShapeType="1"/>
          </p:cNvSpPr>
          <p:nvPr/>
        </p:nvSpPr>
        <p:spPr bwMode="auto">
          <a:xfrm>
            <a:off x="5643227" y="4659313"/>
            <a:ext cx="5205412" cy="0"/>
          </a:xfrm>
          <a:prstGeom prst="line">
            <a:avLst/>
          </a:prstGeom>
          <a:noFill/>
          <a:ln w="50800">
            <a:solidFill>
              <a:srgbClr val="CC6600"/>
            </a:solidFill>
            <a:round/>
            <a:headEnd/>
            <a:tailEnd/>
          </a:ln>
          <a:extLst>
            <a:ext uri="{909E8E84-426E-40DD-AFC4-6F175D3DCCD1}">
              <a14:hiddenFill xmlns:a14="http://schemas.microsoft.com/office/drawing/2010/main">
                <a:noFill/>
              </a14:hiddenFill>
            </a:ext>
          </a:extLst>
        </p:spPr>
        <p:txBody>
          <a:bodyPr wrap="none" anchor="ctr"/>
          <a:lstStyle/>
          <a:p>
            <a:endParaRPr lang="es-CL">
              <a:latin typeface="Garamond" panose="02020404030301010803" pitchFamily="18" charset="0"/>
            </a:endParaRPr>
          </a:p>
        </p:txBody>
      </p:sp>
      <p:sp>
        <p:nvSpPr>
          <p:cNvPr id="7" name="Rectangle 19">
            <a:extLst>
              <a:ext uri="{FF2B5EF4-FFF2-40B4-BE49-F238E27FC236}">
                <a16:creationId xmlns:a16="http://schemas.microsoft.com/office/drawing/2014/main" id="{7D681E11-9BAC-8FB0-A51D-138BDD5C91BA}"/>
              </a:ext>
            </a:extLst>
          </p:cNvPr>
          <p:cNvSpPr>
            <a:spLocks noChangeArrowheads="1"/>
          </p:cNvSpPr>
          <p:nvPr/>
        </p:nvSpPr>
        <p:spPr bwMode="auto">
          <a:xfrm>
            <a:off x="5330489" y="1771650"/>
            <a:ext cx="602730" cy="3667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US" altLang="es-CL" b="1">
                <a:latin typeface="Garamond" panose="02020404030301010803" pitchFamily="18" charset="0"/>
              </a:rPr>
              <a:t>$/Q</a:t>
            </a:r>
          </a:p>
        </p:txBody>
      </p:sp>
      <p:sp>
        <p:nvSpPr>
          <p:cNvPr id="8" name="Rectangle 12">
            <a:extLst>
              <a:ext uri="{FF2B5EF4-FFF2-40B4-BE49-F238E27FC236}">
                <a16:creationId xmlns:a16="http://schemas.microsoft.com/office/drawing/2014/main" id="{86E53F8F-ABE1-63EC-332A-FA98245E310B}"/>
              </a:ext>
            </a:extLst>
          </p:cNvPr>
          <p:cNvSpPr>
            <a:spLocks noChangeArrowheads="1"/>
          </p:cNvSpPr>
          <p:nvPr/>
        </p:nvSpPr>
        <p:spPr bwMode="auto">
          <a:xfrm>
            <a:off x="8879917" y="2528888"/>
            <a:ext cx="2238819" cy="951543"/>
          </a:xfrm>
          <a:prstGeom prst="rect">
            <a:avLst/>
          </a:prstGeom>
          <a:solidFill>
            <a:schemeClr val="bg1"/>
          </a:solidFill>
          <a:ln w="12700">
            <a:solidFill>
              <a:schemeClr val="tx1"/>
            </a:solidFill>
            <a:miter lim="800000"/>
            <a:headEnd/>
            <a:tailEnd/>
          </a:ln>
        </p:spPr>
        <p:txBody>
          <a:bodyPr wrap="none" lIns="90488" tIns="44450" rIns="90488" bIns="44450">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en-US" altLang="es-CL" sz="1400" dirty="0" err="1">
                <a:latin typeface="Garamond" panose="02020404030301010803" pitchFamily="18" charset="0"/>
              </a:rPr>
              <a:t>Pasado</a:t>
            </a:r>
            <a:r>
              <a:rPr lang="en-US" altLang="es-CL" sz="1400" dirty="0">
                <a:latin typeface="Garamond" panose="02020404030301010803" pitchFamily="18" charset="0"/>
              </a:rPr>
              <a:t> </a:t>
            </a:r>
            <a:r>
              <a:rPr lang="en-US" altLang="es-CL" sz="1400" dirty="0" err="1">
                <a:latin typeface="Garamond" panose="02020404030301010803" pitchFamily="18" charset="0"/>
              </a:rPr>
              <a:t>el</a:t>
            </a:r>
            <a:r>
              <a:rPr lang="en-US" altLang="es-CL" sz="1400" dirty="0">
                <a:latin typeface="Garamond" panose="02020404030301010803" pitchFamily="18" charset="0"/>
              </a:rPr>
              <a:t> </a:t>
            </a:r>
            <a:r>
              <a:rPr lang="en-US" altLang="es-CL" sz="1400" dirty="0" err="1">
                <a:latin typeface="Garamond" panose="02020404030301010803" pitchFamily="18" charset="0"/>
              </a:rPr>
              <a:t>tiempo</a:t>
            </a:r>
            <a:r>
              <a:rPr lang="en-US" altLang="es-CL" sz="1400" dirty="0">
                <a:latin typeface="Garamond" panose="02020404030301010803" pitchFamily="18" charset="0"/>
              </a:rPr>
              <a:t>, la </a:t>
            </a:r>
            <a:r>
              <a:rPr lang="en-US" altLang="es-CL" sz="1400" dirty="0" err="1">
                <a:latin typeface="Garamond" panose="02020404030301010803" pitchFamily="18" charset="0"/>
              </a:rPr>
              <a:t>demanda</a:t>
            </a:r>
            <a:endParaRPr lang="en-US" altLang="es-CL" sz="1400" dirty="0">
              <a:latin typeface="Garamond" panose="02020404030301010803" pitchFamily="18" charset="0"/>
            </a:endParaRPr>
          </a:p>
          <a:p>
            <a:pPr algn="ctr"/>
            <a:r>
              <a:rPr lang="en-US" altLang="es-CL" sz="1400" dirty="0">
                <a:latin typeface="Garamond" panose="02020404030301010803" pitchFamily="18" charset="0"/>
              </a:rPr>
              <a:t> se </a:t>
            </a:r>
            <a:r>
              <a:rPr lang="en-US" altLang="es-CL" sz="1400" dirty="0" err="1">
                <a:latin typeface="Garamond" panose="02020404030301010803" pitchFamily="18" charset="0"/>
              </a:rPr>
              <a:t>vuelve</a:t>
            </a:r>
            <a:r>
              <a:rPr lang="en-US" altLang="es-CL" sz="1400" dirty="0">
                <a:latin typeface="Garamond" panose="02020404030301010803" pitchFamily="18" charset="0"/>
              </a:rPr>
              <a:t> </a:t>
            </a:r>
            <a:r>
              <a:rPr lang="en-US" altLang="es-CL" sz="1400" dirty="0" err="1">
                <a:latin typeface="Garamond" panose="02020404030301010803" pitchFamily="18" charset="0"/>
              </a:rPr>
              <a:t>más</a:t>
            </a:r>
            <a:r>
              <a:rPr lang="en-US" altLang="es-CL" sz="1400" dirty="0">
                <a:latin typeface="Garamond" panose="02020404030301010803" pitchFamily="18" charset="0"/>
              </a:rPr>
              <a:t> </a:t>
            </a:r>
            <a:r>
              <a:rPr lang="en-US" altLang="es-CL" sz="1400" dirty="0" err="1">
                <a:latin typeface="Garamond" panose="02020404030301010803" pitchFamily="18" charset="0"/>
              </a:rPr>
              <a:t>elastica</a:t>
            </a:r>
            <a:r>
              <a:rPr lang="en-US" altLang="es-CL" sz="1400" dirty="0">
                <a:latin typeface="Garamond" panose="02020404030301010803" pitchFamily="18" charset="0"/>
              </a:rPr>
              <a:t> y </a:t>
            </a:r>
            <a:r>
              <a:rPr lang="en-US" altLang="es-CL" sz="1400" dirty="0" err="1">
                <a:latin typeface="Garamond" panose="02020404030301010803" pitchFamily="18" charset="0"/>
              </a:rPr>
              <a:t>el</a:t>
            </a:r>
            <a:r>
              <a:rPr lang="en-US" altLang="es-CL" sz="1400" dirty="0">
                <a:latin typeface="Garamond" panose="02020404030301010803" pitchFamily="18" charset="0"/>
              </a:rPr>
              <a:t> </a:t>
            </a:r>
          </a:p>
          <a:p>
            <a:pPr algn="ctr"/>
            <a:r>
              <a:rPr lang="en-US" altLang="es-CL" sz="1400" dirty="0" err="1">
                <a:latin typeface="Garamond" panose="02020404030301010803" pitchFamily="18" charset="0"/>
              </a:rPr>
              <a:t>precio</a:t>
            </a:r>
            <a:r>
              <a:rPr lang="en-US" altLang="es-CL" sz="1400" dirty="0">
                <a:latin typeface="Garamond" panose="02020404030301010803" pitchFamily="18" charset="0"/>
              </a:rPr>
              <a:t> se reduce para </a:t>
            </a:r>
            <a:r>
              <a:rPr lang="en-US" altLang="es-CL" sz="1400" dirty="0" err="1">
                <a:latin typeface="Garamond" panose="02020404030301010803" pitchFamily="18" charset="0"/>
              </a:rPr>
              <a:t>atraer</a:t>
            </a:r>
            <a:r>
              <a:rPr lang="en-US" altLang="es-CL" sz="1400" dirty="0">
                <a:latin typeface="Garamond" panose="02020404030301010803" pitchFamily="18" charset="0"/>
              </a:rPr>
              <a:t> </a:t>
            </a:r>
          </a:p>
          <a:p>
            <a:pPr algn="ctr"/>
            <a:r>
              <a:rPr lang="en-US" altLang="es-CL" sz="1400" dirty="0">
                <a:latin typeface="Garamond" panose="02020404030301010803" pitchFamily="18" charset="0"/>
              </a:rPr>
              <a:t>a la masa del mercado.</a:t>
            </a:r>
          </a:p>
        </p:txBody>
      </p:sp>
      <p:sp>
        <p:nvSpPr>
          <p:cNvPr id="9" name="Line 27">
            <a:extLst>
              <a:ext uri="{FF2B5EF4-FFF2-40B4-BE49-F238E27FC236}">
                <a16:creationId xmlns:a16="http://schemas.microsoft.com/office/drawing/2014/main" id="{1D8ACA44-C206-5FF0-1F89-536637495F40}"/>
              </a:ext>
            </a:extLst>
          </p:cNvPr>
          <p:cNvSpPr>
            <a:spLocks noChangeShapeType="1"/>
          </p:cNvSpPr>
          <p:nvPr/>
        </p:nvSpPr>
        <p:spPr bwMode="auto">
          <a:xfrm flipV="1">
            <a:off x="9121439" y="3727450"/>
            <a:ext cx="0" cy="2697163"/>
          </a:xfrm>
          <a:prstGeom prst="line">
            <a:avLst/>
          </a:prstGeom>
          <a:noFill/>
          <a:ln w="25400">
            <a:solidFill>
              <a:schemeClr val="tx1"/>
            </a:solidFill>
            <a:prstDash val="dash"/>
            <a:round/>
            <a:headEnd/>
            <a:tailEnd/>
          </a:ln>
          <a:extLst>
            <a:ext uri="{909E8E84-426E-40DD-AFC4-6F175D3DCCD1}">
              <a14:hiddenFill xmlns:a14="http://schemas.microsoft.com/office/drawing/2010/main">
                <a:noFill/>
              </a14:hiddenFill>
            </a:ext>
          </a:extLst>
        </p:spPr>
        <p:txBody>
          <a:bodyPr wrap="none" anchor="ctr"/>
          <a:lstStyle/>
          <a:p>
            <a:endParaRPr lang="es-CL">
              <a:latin typeface="Garamond" panose="02020404030301010803" pitchFamily="18" charset="0"/>
            </a:endParaRPr>
          </a:p>
        </p:txBody>
      </p:sp>
      <p:sp>
        <p:nvSpPr>
          <p:cNvPr id="11" name="Rectangle 28">
            <a:extLst>
              <a:ext uri="{FF2B5EF4-FFF2-40B4-BE49-F238E27FC236}">
                <a16:creationId xmlns:a16="http://schemas.microsoft.com/office/drawing/2014/main" id="{45444A27-BAB9-BA5D-88BA-FBF185D58905}"/>
              </a:ext>
            </a:extLst>
          </p:cNvPr>
          <p:cNvSpPr>
            <a:spLocks noChangeArrowheads="1"/>
          </p:cNvSpPr>
          <p:nvPr/>
        </p:nvSpPr>
        <p:spPr bwMode="auto">
          <a:xfrm>
            <a:off x="8888077" y="6430963"/>
            <a:ext cx="399149" cy="3359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US" altLang="es-CL" sz="1600" b="1" i="1">
                <a:latin typeface="Garamond" panose="02020404030301010803" pitchFamily="18" charset="0"/>
              </a:rPr>
              <a:t>Q</a:t>
            </a:r>
            <a:r>
              <a:rPr lang="en-US" altLang="es-CL" sz="1600" b="1" i="1" baseline="-25000">
                <a:latin typeface="Garamond" panose="02020404030301010803" pitchFamily="18" charset="0"/>
              </a:rPr>
              <a:t>2</a:t>
            </a:r>
          </a:p>
        </p:txBody>
      </p:sp>
      <p:sp>
        <p:nvSpPr>
          <p:cNvPr id="12" name="Line 20">
            <a:extLst>
              <a:ext uri="{FF2B5EF4-FFF2-40B4-BE49-F238E27FC236}">
                <a16:creationId xmlns:a16="http://schemas.microsoft.com/office/drawing/2014/main" id="{4718CB12-2AED-4354-78EF-E083EF184B72}"/>
              </a:ext>
            </a:extLst>
          </p:cNvPr>
          <p:cNvSpPr>
            <a:spLocks noChangeShapeType="1"/>
          </p:cNvSpPr>
          <p:nvPr/>
        </p:nvSpPr>
        <p:spPr bwMode="auto">
          <a:xfrm>
            <a:off x="7472027" y="3238500"/>
            <a:ext cx="3757612" cy="938213"/>
          </a:xfrm>
          <a:prstGeom prst="line">
            <a:avLst/>
          </a:prstGeom>
          <a:noFill/>
          <a:ln w="50800">
            <a:solidFill>
              <a:srgbClr val="99CCFF"/>
            </a:solidFill>
            <a:round/>
            <a:headEnd/>
            <a:tailEnd/>
          </a:ln>
          <a:extLst>
            <a:ext uri="{909E8E84-426E-40DD-AFC4-6F175D3DCCD1}">
              <a14:hiddenFill xmlns:a14="http://schemas.microsoft.com/office/drawing/2010/main">
                <a:noFill/>
              </a14:hiddenFill>
            </a:ext>
          </a:extLst>
        </p:spPr>
        <p:txBody>
          <a:bodyPr wrap="none" anchor="ctr"/>
          <a:lstStyle/>
          <a:p>
            <a:endParaRPr lang="es-CL">
              <a:latin typeface="Garamond" panose="02020404030301010803" pitchFamily="18" charset="0"/>
            </a:endParaRPr>
          </a:p>
        </p:txBody>
      </p:sp>
      <p:sp>
        <p:nvSpPr>
          <p:cNvPr id="13" name="Line 21">
            <a:extLst>
              <a:ext uri="{FF2B5EF4-FFF2-40B4-BE49-F238E27FC236}">
                <a16:creationId xmlns:a16="http://schemas.microsoft.com/office/drawing/2014/main" id="{96330959-6EBB-7499-CB52-D0D2DB43013A}"/>
              </a:ext>
            </a:extLst>
          </p:cNvPr>
          <p:cNvSpPr>
            <a:spLocks noChangeShapeType="1"/>
          </p:cNvSpPr>
          <p:nvPr/>
        </p:nvSpPr>
        <p:spPr bwMode="auto">
          <a:xfrm>
            <a:off x="7395827" y="3771900"/>
            <a:ext cx="3148012" cy="1624013"/>
          </a:xfrm>
          <a:prstGeom prst="line">
            <a:avLst/>
          </a:prstGeom>
          <a:noFill/>
          <a:ln w="50800">
            <a:solidFill>
              <a:srgbClr val="0033CC"/>
            </a:solidFill>
            <a:round/>
            <a:headEnd/>
            <a:tailEnd/>
          </a:ln>
          <a:extLst>
            <a:ext uri="{909E8E84-426E-40DD-AFC4-6F175D3DCCD1}">
              <a14:hiddenFill xmlns:a14="http://schemas.microsoft.com/office/drawing/2010/main">
                <a:noFill/>
              </a14:hiddenFill>
            </a:ext>
          </a:extLst>
        </p:spPr>
        <p:txBody>
          <a:bodyPr wrap="none" anchor="ctr"/>
          <a:lstStyle/>
          <a:p>
            <a:endParaRPr lang="es-CL">
              <a:latin typeface="Garamond" panose="02020404030301010803" pitchFamily="18" charset="0"/>
            </a:endParaRPr>
          </a:p>
        </p:txBody>
      </p:sp>
      <p:sp>
        <p:nvSpPr>
          <p:cNvPr id="14" name="Rectangle 22">
            <a:extLst>
              <a:ext uri="{FF2B5EF4-FFF2-40B4-BE49-F238E27FC236}">
                <a16:creationId xmlns:a16="http://schemas.microsoft.com/office/drawing/2014/main" id="{8FFD4957-4305-36A7-7A4C-15E1B7F1969E}"/>
              </a:ext>
            </a:extLst>
          </p:cNvPr>
          <p:cNvSpPr>
            <a:spLocks noChangeArrowheads="1"/>
          </p:cNvSpPr>
          <p:nvPr/>
        </p:nvSpPr>
        <p:spPr bwMode="auto">
          <a:xfrm>
            <a:off x="10259677" y="5492750"/>
            <a:ext cx="542778" cy="3667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US" altLang="es-CL" b="1" i="1">
                <a:latin typeface="Garamond" panose="02020404030301010803" pitchFamily="18" charset="0"/>
              </a:rPr>
              <a:t>IM</a:t>
            </a:r>
            <a:r>
              <a:rPr lang="en-US" altLang="es-CL" b="1" i="1" baseline="-25000">
                <a:latin typeface="Garamond" panose="02020404030301010803" pitchFamily="18" charset="0"/>
              </a:rPr>
              <a:t>2</a:t>
            </a:r>
          </a:p>
        </p:txBody>
      </p:sp>
      <p:sp>
        <p:nvSpPr>
          <p:cNvPr id="15" name="Rectangle 23">
            <a:extLst>
              <a:ext uri="{FF2B5EF4-FFF2-40B4-BE49-F238E27FC236}">
                <a16:creationId xmlns:a16="http://schemas.microsoft.com/office/drawing/2014/main" id="{FFC322F2-BE54-784C-C576-E175EBB54CA9}"/>
              </a:ext>
            </a:extLst>
          </p:cNvPr>
          <p:cNvSpPr>
            <a:spLocks noChangeArrowheads="1"/>
          </p:cNvSpPr>
          <p:nvPr/>
        </p:nvSpPr>
        <p:spPr bwMode="auto">
          <a:xfrm>
            <a:off x="10205702" y="3608388"/>
            <a:ext cx="1155700" cy="363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US" altLang="es-CL" b="1" i="1">
                <a:latin typeface="Garamond" panose="02020404030301010803" pitchFamily="18" charset="0"/>
              </a:rPr>
              <a:t>D</a:t>
            </a:r>
            <a:r>
              <a:rPr lang="en-US" altLang="es-CL" b="1" i="1" baseline="-25000">
                <a:latin typeface="Garamond" panose="02020404030301010803" pitchFamily="18" charset="0"/>
              </a:rPr>
              <a:t>2</a:t>
            </a:r>
            <a:r>
              <a:rPr lang="en-US" altLang="es-CL" b="1" i="1">
                <a:latin typeface="Garamond" panose="02020404030301010803" pitchFamily="18" charset="0"/>
              </a:rPr>
              <a:t> = IMe</a:t>
            </a:r>
            <a:r>
              <a:rPr lang="en-US" altLang="es-CL" b="1" i="1" baseline="-25000">
                <a:latin typeface="Garamond" panose="02020404030301010803" pitchFamily="18" charset="0"/>
              </a:rPr>
              <a:t>2</a:t>
            </a:r>
          </a:p>
        </p:txBody>
      </p:sp>
      <p:sp>
        <p:nvSpPr>
          <p:cNvPr id="16" name="Oval 26">
            <a:extLst>
              <a:ext uri="{FF2B5EF4-FFF2-40B4-BE49-F238E27FC236}">
                <a16:creationId xmlns:a16="http://schemas.microsoft.com/office/drawing/2014/main" id="{BE92DF44-A764-C85D-F78D-806E41E2565D}"/>
              </a:ext>
            </a:extLst>
          </p:cNvPr>
          <p:cNvSpPr>
            <a:spLocks noChangeArrowheads="1"/>
          </p:cNvSpPr>
          <p:nvPr/>
        </p:nvSpPr>
        <p:spPr bwMode="auto">
          <a:xfrm>
            <a:off x="9045239" y="4583113"/>
            <a:ext cx="152400" cy="152400"/>
          </a:xfrm>
          <a:prstGeom prst="ellipse">
            <a:avLst/>
          </a:prstGeom>
          <a:solidFill>
            <a:schemeClr val="tx1"/>
          </a:solidFill>
          <a:ln w="12700">
            <a:solidFill>
              <a:schemeClr val="tx1"/>
            </a:solidFill>
            <a:round/>
            <a:headEnd/>
            <a:tailEnd/>
          </a:ln>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endParaRPr lang="es-CL" altLang="es-CL">
              <a:latin typeface="Garamond" panose="02020404030301010803" pitchFamily="18" charset="0"/>
            </a:endParaRPr>
          </a:p>
        </p:txBody>
      </p:sp>
      <p:sp>
        <p:nvSpPr>
          <p:cNvPr id="17" name="Oval 29">
            <a:extLst>
              <a:ext uri="{FF2B5EF4-FFF2-40B4-BE49-F238E27FC236}">
                <a16:creationId xmlns:a16="http://schemas.microsoft.com/office/drawing/2014/main" id="{A98AD3D3-E1AE-0E35-0215-87F90F3D6E26}"/>
              </a:ext>
            </a:extLst>
          </p:cNvPr>
          <p:cNvSpPr>
            <a:spLocks noChangeArrowheads="1"/>
          </p:cNvSpPr>
          <p:nvPr/>
        </p:nvSpPr>
        <p:spPr bwMode="auto">
          <a:xfrm>
            <a:off x="9045239" y="3592513"/>
            <a:ext cx="152400" cy="152400"/>
          </a:xfrm>
          <a:prstGeom prst="ellipse">
            <a:avLst/>
          </a:prstGeom>
          <a:solidFill>
            <a:schemeClr val="tx1"/>
          </a:solidFill>
          <a:ln w="12700">
            <a:solidFill>
              <a:schemeClr val="tx1"/>
            </a:solidFill>
            <a:round/>
            <a:headEnd/>
            <a:tailEnd/>
          </a:ln>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endParaRPr lang="es-CL" altLang="es-CL">
              <a:latin typeface="Garamond" panose="02020404030301010803" pitchFamily="18" charset="0"/>
            </a:endParaRPr>
          </a:p>
        </p:txBody>
      </p:sp>
      <p:sp>
        <p:nvSpPr>
          <p:cNvPr id="18" name="Line 30">
            <a:extLst>
              <a:ext uri="{FF2B5EF4-FFF2-40B4-BE49-F238E27FC236}">
                <a16:creationId xmlns:a16="http://schemas.microsoft.com/office/drawing/2014/main" id="{7A389A32-CDF5-7EF5-1FC7-04CCE519C2DA}"/>
              </a:ext>
            </a:extLst>
          </p:cNvPr>
          <p:cNvSpPr>
            <a:spLocks noChangeShapeType="1"/>
          </p:cNvSpPr>
          <p:nvPr/>
        </p:nvSpPr>
        <p:spPr bwMode="auto">
          <a:xfrm flipH="1">
            <a:off x="5605127" y="3668713"/>
            <a:ext cx="3376612" cy="0"/>
          </a:xfrm>
          <a:prstGeom prst="line">
            <a:avLst/>
          </a:prstGeom>
          <a:noFill/>
          <a:ln w="25400">
            <a:solidFill>
              <a:schemeClr val="tx1"/>
            </a:solidFill>
            <a:prstDash val="dash"/>
            <a:round/>
            <a:headEnd/>
            <a:tailEnd/>
          </a:ln>
          <a:extLst>
            <a:ext uri="{909E8E84-426E-40DD-AFC4-6F175D3DCCD1}">
              <a14:hiddenFill xmlns:a14="http://schemas.microsoft.com/office/drawing/2010/main">
                <a:noFill/>
              </a14:hiddenFill>
            </a:ext>
          </a:extLst>
        </p:spPr>
        <p:txBody>
          <a:bodyPr wrap="none" anchor="ctr"/>
          <a:lstStyle/>
          <a:p>
            <a:endParaRPr lang="es-CL">
              <a:latin typeface="Garamond" panose="02020404030301010803" pitchFamily="18" charset="0"/>
            </a:endParaRPr>
          </a:p>
        </p:txBody>
      </p:sp>
      <p:sp>
        <p:nvSpPr>
          <p:cNvPr id="19" name="Rectangle 31">
            <a:extLst>
              <a:ext uri="{FF2B5EF4-FFF2-40B4-BE49-F238E27FC236}">
                <a16:creationId xmlns:a16="http://schemas.microsoft.com/office/drawing/2014/main" id="{73885329-83AC-851E-2DA0-CAB6E95E0758}"/>
              </a:ext>
            </a:extLst>
          </p:cNvPr>
          <p:cNvSpPr>
            <a:spLocks noChangeArrowheads="1"/>
          </p:cNvSpPr>
          <p:nvPr/>
        </p:nvSpPr>
        <p:spPr bwMode="auto">
          <a:xfrm>
            <a:off x="5154277" y="3435350"/>
            <a:ext cx="394340" cy="3667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US" altLang="es-CL" b="1" i="1">
                <a:latin typeface="Garamond" panose="02020404030301010803" pitchFamily="18" charset="0"/>
              </a:rPr>
              <a:t>P</a:t>
            </a:r>
            <a:r>
              <a:rPr lang="en-US" altLang="es-CL" b="1" i="1" baseline="-25000">
                <a:latin typeface="Garamond" panose="02020404030301010803" pitchFamily="18" charset="0"/>
              </a:rPr>
              <a:t>2</a:t>
            </a:r>
          </a:p>
        </p:txBody>
      </p:sp>
      <p:grpSp>
        <p:nvGrpSpPr>
          <p:cNvPr id="20" name="Group 38">
            <a:extLst>
              <a:ext uri="{FF2B5EF4-FFF2-40B4-BE49-F238E27FC236}">
                <a16:creationId xmlns:a16="http://schemas.microsoft.com/office/drawing/2014/main" id="{539C71B1-6123-F3F4-6A7A-F31C9930E09F}"/>
              </a:ext>
            </a:extLst>
          </p:cNvPr>
          <p:cNvGrpSpPr>
            <a:grpSpLocks/>
          </p:cNvGrpSpPr>
          <p:nvPr/>
        </p:nvGrpSpPr>
        <p:grpSpPr bwMode="auto">
          <a:xfrm>
            <a:off x="6205202" y="2324100"/>
            <a:ext cx="2771775" cy="3763963"/>
            <a:chOff x="1763" y="1169"/>
            <a:chExt cx="1746" cy="2371"/>
          </a:xfrm>
        </p:grpSpPr>
        <p:sp>
          <p:nvSpPr>
            <p:cNvPr id="21" name="Line 8">
              <a:extLst>
                <a:ext uri="{FF2B5EF4-FFF2-40B4-BE49-F238E27FC236}">
                  <a16:creationId xmlns:a16="http://schemas.microsoft.com/office/drawing/2014/main" id="{5D4C5189-1EEC-21E2-FA52-ED546B57854B}"/>
                </a:ext>
              </a:extLst>
            </p:cNvPr>
            <p:cNvSpPr>
              <a:spLocks noChangeShapeType="1"/>
            </p:cNvSpPr>
            <p:nvPr/>
          </p:nvSpPr>
          <p:spPr bwMode="auto">
            <a:xfrm>
              <a:off x="2129" y="1169"/>
              <a:ext cx="1167" cy="2079"/>
            </a:xfrm>
            <a:prstGeom prst="line">
              <a:avLst/>
            </a:prstGeom>
            <a:noFill/>
            <a:ln w="50800">
              <a:solidFill>
                <a:srgbClr val="99CCFF"/>
              </a:solidFill>
              <a:round/>
              <a:headEnd/>
              <a:tailEnd/>
            </a:ln>
            <a:extLst>
              <a:ext uri="{909E8E84-426E-40DD-AFC4-6F175D3DCCD1}">
                <a14:hiddenFill xmlns:a14="http://schemas.microsoft.com/office/drawing/2010/main">
                  <a:noFill/>
                </a14:hiddenFill>
              </a:ext>
            </a:extLst>
          </p:spPr>
          <p:txBody>
            <a:bodyPr wrap="none" anchor="ctr"/>
            <a:lstStyle/>
            <a:p>
              <a:endParaRPr lang="es-CL">
                <a:latin typeface="Garamond" panose="02020404030301010803" pitchFamily="18" charset="0"/>
              </a:endParaRPr>
            </a:p>
          </p:txBody>
        </p:sp>
        <p:sp>
          <p:nvSpPr>
            <p:cNvPr id="22" name="Line 9">
              <a:extLst>
                <a:ext uri="{FF2B5EF4-FFF2-40B4-BE49-F238E27FC236}">
                  <a16:creationId xmlns:a16="http://schemas.microsoft.com/office/drawing/2014/main" id="{AA472FDC-0336-0674-A4BB-F2BEA0753BC7}"/>
                </a:ext>
              </a:extLst>
            </p:cNvPr>
            <p:cNvSpPr>
              <a:spLocks noChangeShapeType="1"/>
            </p:cNvSpPr>
            <p:nvPr/>
          </p:nvSpPr>
          <p:spPr bwMode="auto">
            <a:xfrm>
              <a:off x="1763" y="1217"/>
              <a:ext cx="621" cy="2031"/>
            </a:xfrm>
            <a:prstGeom prst="line">
              <a:avLst/>
            </a:prstGeom>
            <a:noFill/>
            <a:ln w="50800">
              <a:solidFill>
                <a:srgbClr val="0033CC"/>
              </a:solidFill>
              <a:round/>
              <a:headEnd/>
              <a:tailEnd/>
            </a:ln>
            <a:extLst>
              <a:ext uri="{909E8E84-426E-40DD-AFC4-6F175D3DCCD1}">
                <a14:hiddenFill xmlns:a14="http://schemas.microsoft.com/office/drawing/2010/main">
                  <a:noFill/>
                </a14:hiddenFill>
              </a:ext>
            </a:extLst>
          </p:spPr>
          <p:txBody>
            <a:bodyPr wrap="none" anchor="ctr"/>
            <a:lstStyle/>
            <a:p>
              <a:endParaRPr lang="es-CL">
                <a:latin typeface="Garamond" panose="02020404030301010803" pitchFamily="18" charset="0"/>
              </a:endParaRPr>
            </a:p>
          </p:txBody>
        </p:sp>
        <p:sp>
          <p:nvSpPr>
            <p:cNvPr id="23" name="Rectangle 10">
              <a:extLst>
                <a:ext uri="{FF2B5EF4-FFF2-40B4-BE49-F238E27FC236}">
                  <a16:creationId xmlns:a16="http://schemas.microsoft.com/office/drawing/2014/main" id="{C33F600D-7F30-4A50-7A19-0C614DE2BB97}"/>
                </a:ext>
              </a:extLst>
            </p:cNvPr>
            <p:cNvSpPr>
              <a:spLocks noChangeArrowheads="1"/>
            </p:cNvSpPr>
            <p:nvPr/>
          </p:nvSpPr>
          <p:spPr bwMode="auto">
            <a:xfrm>
              <a:off x="2781" y="3309"/>
              <a:ext cx="728" cy="2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US" altLang="es-CL" b="1" i="1">
                  <a:latin typeface="Garamond" panose="02020404030301010803" pitchFamily="18" charset="0"/>
                </a:rPr>
                <a:t>D</a:t>
              </a:r>
              <a:r>
                <a:rPr lang="en-US" altLang="es-CL" b="1" i="1" baseline="-25000">
                  <a:latin typeface="Garamond" panose="02020404030301010803" pitchFamily="18" charset="0"/>
                </a:rPr>
                <a:t>1</a:t>
              </a:r>
              <a:r>
                <a:rPr lang="en-US" altLang="es-CL" b="1" i="1">
                  <a:latin typeface="Garamond" panose="02020404030301010803" pitchFamily="18" charset="0"/>
                </a:rPr>
                <a:t> = IMe</a:t>
              </a:r>
              <a:r>
                <a:rPr lang="en-US" altLang="es-CL" b="1" i="1" baseline="-25000">
                  <a:latin typeface="Garamond" panose="02020404030301010803" pitchFamily="18" charset="0"/>
                </a:rPr>
                <a:t>1</a:t>
              </a:r>
            </a:p>
          </p:txBody>
        </p:sp>
        <p:sp>
          <p:nvSpPr>
            <p:cNvPr id="24" name="Rectangle 11">
              <a:extLst>
                <a:ext uri="{FF2B5EF4-FFF2-40B4-BE49-F238E27FC236}">
                  <a16:creationId xmlns:a16="http://schemas.microsoft.com/office/drawing/2014/main" id="{CCFE15CB-F78D-85F6-A523-6B09BB1A2138}"/>
                </a:ext>
              </a:extLst>
            </p:cNvPr>
            <p:cNvSpPr>
              <a:spLocks noChangeArrowheads="1"/>
            </p:cNvSpPr>
            <p:nvPr/>
          </p:nvSpPr>
          <p:spPr bwMode="auto">
            <a:xfrm>
              <a:off x="2205" y="3309"/>
              <a:ext cx="342"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US" altLang="es-CL" b="1" i="1">
                  <a:latin typeface="Garamond" panose="02020404030301010803" pitchFamily="18" charset="0"/>
                </a:rPr>
                <a:t>IM</a:t>
              </a:r>
              <a:r>
                <a:rPr lang="en-US" altLang="es-CL" b="1" i="1" baseline="-25000">
                  <a:latin typeface="Garamond" panose="02020404030301010803" pitchFamily="18" charset="0"/>
                </a:rPr>
                <a:t>1</a:t>
              </a:r>
            </a:p>
          </p:txBody>
        </p:sp>
      </p:grpSp>
      <p:sp>
        <p:nvSpPr>
          <p:cNvPr id="25" name="Line 15">
            <a:extLst>
              <a:ext uri="{FF2B5EF4-FFF2-40B4-BE49-F238E27FC236}">
                <a16:creationId xmlns:a16="http://schemas.microsoft.com/office/drawing/2014/main" id="{5590351E-6501-4E70-E446-252FDE078962}"/>
              </a:ext>
            </a:extLst>
          </p:cNvPr>
          <p:cNvSpPr>
            <a:spLocks noChangeShapeType="1"/>
          </p:cNvSpPr>
          <p:nvPr/>
        </p:nvSpPr>
        <p:spPr bwMode="auto">
          <a:xfrm flipV="1">
            <a:off x="6911639" y="2619375"/>
            <a:ext cx="0" cy="3805238"/>
          </a:xfrm>
          <a:prstGeom prst="line">
            <a:avLst/>
          </a:prstGeom>
          <a:noFill/>
          <a:ln w="25400">
            <a:solidFill>
              <a:schemeClr val="tx1"/>
            </a:solidFill>
            <a:prstDash val="dash"/>
            <a:round/>
            <a:headEnd/>
            <a:tailEnd/>
          </a:ln>
          <a:extLst>
            <a:ext uri="{909E8E84-426E-40DD-AFC4-6F175D3DCCD1}">
              <a14:hiddenFill xmlns:a14="http://schemas.microsoft.com/office/drawing/2010/main">
                <a:noFill/>
              </a14:hiddenFill>
            </a:ext>
          </a:extLst>
        </p:spPr>
        <p:txBody>
          <a:bodyPr wrap="none" anchor="ctr"/>
          <a:lstStyle/>
          <a:p>
            <a:endParaRPr lang="es-CL">
              <a:latin typeface="Garamond" panose="02020404030301010803" pitchFamily="18" charset="0"/>
            </a:endParaRPr>
          </a:p>
        </p:txBody>
      </p:sp>
      <p:sp>
        <p:nvSpPr>
          <p:cNvPr id="26" name="Oval 16">
            <a:extLst>
              <a:ext uri="{FF2B5EF4-FFF2-40B4-BE49-F238E27FC236}">
                <a16:creationId xmlns:a16="http://schemas.microsoft.com/office/drawing/2014/main" id="{A8BAB8CA-4624-6514-A996-157F79D24056}"/>
              </a:ext>
            </a:extLst>
          </p:cNvPr>
          <p:cNvSpPr>
            <a:spLocks noChangeArrowheads="1"/>
          </p:cNvSpPr>
          <p:nvPr/>
        </p:nvSpPr>
        <p:spPr bwMode="auto">
          <a:xfrm>
            <a:off x="6835439" y="4583113"/>
            <a:ext cx="152400" cy="152400"/>
          </a:xfrm>
          <a:prstGeom prst="ellipse">
            <a:avLst/>
          </a:prstGeom>
          <a:solidFill>
            <a:schemeClr val="tx1"/>
          </a:solidFill>
          <a:ln w="12700">
            <a:solidFill>
              <a:schemeClr val="tx1"/>
            </a:solidFill>
            <a:round/>
            <a:headEnd/>
            <a:tailEnd/>
          </a:ln>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endParaRPr lang="es-CL" altLang="es-CL">
              <a:latin typeface="Garamond" panose="02020404030301010803" pitchFamily="18" charset="0"/>
            </a:endParaRPr>
          </a:p>
        </p:txBody>
      </p:sp>
      <p:sp>
        <p:nvSpPr>
          <p:cNvPr id="27" name="Oval 17">
            <a:extLst>
              <a:ext uri="{FF2B5EF4-FFF2-40B4-BE49-F238E27FC236}">
                <a16:creationId xmlns:a16="http://schemas.microsoft.com/office/drawing/2014/main" id="{F1FAF25D-77EA-E5D0-BDAD-65240CF86085}"/>
              </a:ext>
            </a:extLst>
          </p:cNvPr>
          <p:cNvSpPr>
            <a:spLocks noChangeArrowheads="1"/>
          </p:cNvSpPr>
          <p:nvPr/>
        </p:nvSpPr>
        <p:spPr bwMode="auto">
          <a:xfrm>
            <a:off x="6835439" y="2449513"/>
            <a:ext cx="152400" cy="152400"/>
          </a:xfrm>
          <a:prstGeom prst="ellipse">
            <a:avLst/>
          </a:prstGeom>
          <a:solidFill>
            <a:schemeClr val="tx1"/>
          </a:solidFill>
          <a:ln w="12700">
            <a:solidFill>
              <a:schemeClr val="tx1"/>
            </a:solidFill>
            <a:round/>
            <a:headEnd/>
            <a:tailEnd/>
          </a:ln>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endParaRPr lang="es-CL" altLang="es-CL">
              <a:latin typeface="Garamond" panose="02020404030301010803" pitchFamily="18" charset="0"/>
            </a:endParaRPr>
          </a:p>
        </p:txBody>
      </p:sp>
      <p:sp>
        <p:nvSpPr>
          <p:cNvPr id="28" name="Line 18">
            <a:extLst>
              <a:ext uri="{FF2B5EF4-FFF2-40B4-BE49-F238E27FC236}">
                <a16:creationId xmlns:a16="http://schemas.microsoft.com/office/drawing/2014/main" id="{72338604-9C1A-CDAB-8486-B14331F1B7C3}"/>
              </a:ext>
            </a:extLst>
          </p:cNvPr>
          <p:cNvSpPr>
            <a:spLocks noChangeShapeType="1"/>
          </p:cNvSpPr>
          <p:nvPr/>
        </p:nvSpPr>
        <p:spPr bwMode="auto">
          <a:xfrm flipH="1">
            <a:off x="5605127" y="2525713"/>
            <a:ext cx="1243012" cy="0"/>
          </a:xfrm>
          <a:prstGeom prst="line">
            <a:avLst/>
          </a:prstGeom>
          <a:noFill/>
          <a:ln w="25400">
            <a:solidFill>
              <a:schemeClr val="tx1"/>
            </a:solidFill>
            <a:prstDash val="dash"/>
            <a:round/>
            <a:headEnd/>
            <a:tailEnd/>
          </a:ln>
          <a:extLst>
            <a:ext uri="{909E8E84-426E-40DD-AFC4-6F175D3DCCD1}">
              <a14:hiddenFill xmlns:a14="http://schemas.microsoft.com/office/drawing/2010/main">
                <a:noFill/>
              </a14:hiddenFill>
            </a:ext>
          </a:extLst>
        </p:spPr>
        <p:txBody>
          <a:bodyPr wrap="none" anchor="ctr"/>
          <a:lstStyle/>
          <a:p>
            <a:endParaRPr lang="es-CL">
              <a:latin typeface="Garamond" panose="02020404030301010803" pitchFamily="18" charset="0"/>
            </a:endParaRPr>
          </a:p>
        </p:txBody>
      </p:sp>
      <p:sp>
        <p:nvSpPr>
          <p:cNvPr id="29" name="Rectangle 24">
            <a:extLst>
              <a:ext uri="{FF2B5EF4-FFF2-40B4-BE49-F238E27FC236}">
                <a16:creationId xmlns:a16="http://schemas.microsoft.com/office/drawing/2014/main" id="{0EA0DC7C-4EA3-14C8-2DCD-5CB74A5569F4}"/>
              </a:ext>
            </a:extLst>
          </p:cNvPr>
          <p:cNvSpPr>
            <a:spLocks noChangeArrowheads="1"/>
          </p:cNvSpPr>
          <p:nvPr/>
        </p:nvSpPr>
        <p:spPr bwMode="auto">
          <a:xfrm>
            <a:off x="5154277" y="2292350"/>
            <a:ext cx="394340" cy="3667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US" altLang="es-CL" b="1" i="1">
                <a:latin typeface="Garamond" panose="02020404030301010803" pitchFamily="18" charset="0"/>
              </a:rPr>
              <a:t>P</a:t>
            </a:r>
            <a:r>
              <a:rPr lang="en-US" altLang="es-CL" b="1" i="1" baseline="-25000">
                <a:latin typeface="Garamond" panose="02020404030301010803" pitchFamily="18" charset="0"/>
              </a:rPr>
              <a:t>1</a:t>
            </a:r>
          </a:p>
        </p:txBody>
      </p:sp>
      <p:sp>
        <p:nvSpPr>
          <p:cNvPr id="30" name="Rectangle 25">
            <a:extLst>
              <a:ext uri="{FF2B5EF4-FFF2-40B4-BE49-F238E27FC236}">
                <a16:creationId xmlns:a16="http://schemas.microsoft.com/office/drawing/2014/main" id="{8E9221CF-CC6C-7384-C8BC-189A5DCEAE47}"/>
              </a:ext>
            </a:extLst>
          </p:cNvPr>
          <p:cNvSpPr>
            <a:spLocks noChangeArrowheads="1"/>
          </p:cNvSpPr>
          <p:nvPr/>
        </p:nvSpPr>
        <p:spPr bwMode="auto">
          <a:xfrm>
            <a:off x="6678277" y="6430963"/>
            <a:ext cx="399149" cy="3359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US" altLang="es-CL" sz="1600" b="1" i="1">
                <a:latin typeface="Garamond" panose="02020404030301010803" pitchFamily="18" charset="0"/>
              </a:rPr>
              <a:t>Q</a:t>
            </a:r>
            <a:r>
              <a:rPr lang="en-US" altLang="es-CL" sz="1600" b="1" i="1" baseline="-25000">
                <a:latin typeface="Garamond" panose="02020404030301010803" pitchFamily="18" charset="0"/>
              </a:rPr>
              <a:t>1</a:t>
            </a:r>
          </a:p>
        </p:txBody>
      </p:sp>
      <p:sp>
        <p:nvSpPr>
          <p:cNvPr id="31" name="Rectangle 32">
            <a:extLst>
              <a:ext uri="{FF2B5EF4-FFF2-40B4-BE49-F238E27FC236}">
                <a16:creationId xmlns:a16="http://schemas.microsoft.com/office/drawing/2014/main" id="{FC25764F-BAF6-3D73-A5BE-8AB90DE6940E}"/>
              </a:ext>
            </a:extLst>
          </p:cNvPr>
          <p:cNvSpPr>
            <a:spLocks noChangeArrowheads="1"/>
          </p:cNvSpPr>
          <p:nvPr/>
        </p:nvSpPr>
        <p:spPr bwMode="auto">
          <a:xfrm>
            <a:off x="7367150" y="1372557"/>
            <a:ext cx="3647301" cy="951543"/>
          </a:xfrm>
          <a:prstGeom prst="rect">
            <a:avLst/>
          </a:prstGeom>
          <a:noFill/>
          <a:ln w="12700">
            <a:solidFill>
              <a:schemeClr val="tx1"/>
            </a:solidFill>
            <a:miter lim="800000"/>
            <a:headEnd/>
            <a:tailEnd/>
          </a:ln>
        </p:spPr>
        <p:txBody>
          <a:bodyPr wrap="square" lIns="90488" tIns="44450" rIns="90488" bIns="44450">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en-US" altLang="es-CL" sz="1400" dirty="0">
                <a:latin typeface="Garamond" panose="02020404030301010803" pitchFamily="18" charset="0"/>
              </a:rPr>
              <a:t>Los </a:t>
            </a:r>
            <a:r>
              <a:rPr lang="en-US" altLang="es-CL" sz="1400" dirty="0" err="1">
                <a:latin typeface="Garamond" panose="02020404030301010803" pitchFamily="18" charset="0"/>
              </a:rPr>
              <a:t>consumidores</a:t>
            </a:r>
            <a:r>
              <a:rPr lang="en-US" altLang="es-CL" sz="1400" dirty="0">
                <a:latin typeface="Garamond" panose="02020404030301010803" pitchFamily="18" charset="0"/>
              </a:rPr>
              <a:t> se </a:t>
            </a:r>
            <a:r>
              <a:rPr lang="en-US" altLang="es-CL" sz="1400" dirty="0" err="1">
                <a:latin typeface="Garamond" panose="02020404030301010803" pitchFamily="18" charset="0"/>
              </a:rPr>
              <a:t>dividen</a:t>
            </a:r>
            <a:r>
              <a:rPr lang="en-US" altLang="es-CL" sz="1400" dirty="0">
                <a:latin typeface="Garamond" panose="02020404030301010803" pitchFamily="18" charset="0"/>
              </a:rPr>
              <a:t> </a:t>
            </a:r>
            <a:r>
              <a:rPr lang="en-US" altLang="es-CL" sz="1400" dirty="0" err="1">
                <a:latin typeface="Garamond" panose="02020404030301010803" pitchFamily="18" charset="0"/>
              </a:rPr>
              <a:t>en</a:t>
            </a:r>
            <a:r>
              <a:rPr lang="en-US" altLang="es-CL" sz="1400" dirty="0">
                <a:latin typeface="Garamond" panose="02020404030301010803" pitchFamily="18" charset="0"/>
              </a:rPr>
              <a:t> </a:t>
            </a:r>
            <a:r>
              <a:rPr lang="en-US" altLang="es-CL" sz="1400" dirty="0" err="1">
                <a:latin typeface="Garamond" panose="02020404030301010803" pitchFamily="18" charset="0"/>
              </a:rPr>
              <a:t>grupos</a:t>
            </a:r>
            <a:r>
              <a:rPr lang="en-US" altLang="es-CL" sz="1400" dirty="0">
                <a:latin typeface="Garamond" panose="02020404030301010803" pitchFamily="18" charset="0"/>
              </a:rPr>
              <a:t> con </a:t>
            </a:r>
            <a:r>
              <a:rPr lang="en-US" altLang="es-CL" sz="1400" dirty="0" err="1">
                <a:latin typeface="Garamond" panose="02020404030301010803" pitchFamily="18" charset="0"/>
              </a:rPr>
              <a:t>el</a:t>
            </a:r>
            <a:r>
              <a:rPr lang="en-US" altLang="es-CL" sz="1400" dirty="0">
                <a:latin typeface="Garamond" panose="02020404030301010803" pitchFamily="18" charset="0"/>
              </a:rPr>
              <a:t> paso del </a:t>
            </a:r>
            <a:r>
              <a:rPr lang="en-US" altLang="es-CL" sz="1400" dirty="0" err="1">
                <a:latin typeface="Garamond" panose="02020404030301010803" pitchFamily="18" charset="0"/>
              </a:rPr>
              <a:t>tiempo.Inicialmente</a:t>
            </a:r>
            <a:r>
              <a:rPr lang="en-US" altLang="es-CL" sz="1400" dirty="0">
                <a:latin typeface="Garamond" panose="02020404030301010803" pitchFamily="18" charset="0"/>
              </a:rPr>
              <a:t>, la </a:t>
            </a:r>
            <a:r>
              <a:rPr lang="en-US" altLang="es-CL" sz="1400" dirty="0" err="1">
                <a:latin typeface="Garamond" panose="02020404030301010803" pitchFamily="18" charset="0"/>
              </a:rPr>
              <a:t>demanda</a:t>
            </a:r>
            <a:r>
              <a:rPr lang="en-US" altLang="es-CL" sz="1400" dirty="0">
                <a:latin typeface="Garamond" panose="02020404030301010803" pitchFamily="18" charset="0"/>
              </a:rPr>
              <a:t> es </a:t>
            </a:r>
            <a:r>
              <a:rPr lang="en-US" altLang="es-CL" sz="1400" dirty="0" err="1">
                <a:latin typeface="Garamond" panose="02020404030301010803" pitchFamily="18" charset="0"/>
              </a:rPr>
              <a:t>menos</a:t>
            </a:r>
            <a:r>
              <a:rPr lang="en-US" altLang="es-CL" sz="1400" dirty="0">
                <a:latin typeface="Garamond" panose="02020404030301010803" pitchFamily="18" charset="0"/>
              </a:rPr>
              <a:t> </a:t>
            </a:r>
            <a:r>
              <a:rPr lang="en-US" altLang="es-CL" sz="1400" dirty="0" err="1">
                <a:latin typeface="Garamond" panose="02020404030301010803" pitchFamily="18" charset="0"/>
              </a:rPr>
              <a:t>elástica</a:t>
            </a:r>
            <a:r>
              <a:rPr lang="en-US" altLang="es-CL" sz="1400" dirty="0">
                <a:latin typeface="Garamond" panose="02020404030301010803" pitchFamily="18" charset="0"/>
              </a:rPr>
              <a:t>, </a:t>
            </a:r>
            <a:r>
              <a:rPr lang="en-US" altLang="es-CL" sz="1400" dirty="0" err="1">
                <a:latin typeface="Garamond" panose="02020404030301010803" pitchFamily="18" charset="0"/>
              </a:rPr>
              <a:t>dando</a:t>
            </a:r>
            <a:r>
              <a:rPr lang="en-US" altLang="es-CL" sz="1400" dirty="0">
                <a:latin typeface="Garamond" panose="02020404030301010803" pitchFamily="18" charset="0"/>
              </a:rPr>
              <a:t> </a:t>
            </a:r>
            <a:r>
              <a:rPr lang="en-US" altLang="es-CL" sz="1400" dirty="0" err="1">
                <a:latin typeface="Garamond" panose="02020404030301010803" pitchFamily="18" charset="0"/>
              </a:rPr>
              <a:t>como</a:t>
            </a:r>
            <a:r>
              <a:rPr lang="en-US" altLang="es-CL" sz="1400" dirty="0">
                <a:latin typeface="Garamond" panose="02020404030301010803" pitchFamily="18" charset="0"/>
              </a:rPr>
              <a:t> </a:t>
            </a:r>
            <a:r>
              <a:rPr lang="en-US" altLang="es-CL" sz="1400" dirty="0" err="1">
                <a:latin typeface="Garamond" panose="02020404030301010803" pitchFamily="18" charset="0"/>
              </a:rPr>
              <a:t>resultado</a:t>
            </a:r>
            <a:r>
              <a:rPr lang="en-US" altLang="es-CL" sz="1400" dirty="0">
                <a:latin typeface="Garamond" panose="02020404030301010803" pitchFamily="18" charset="0"/>
              </a:rPr>
              <a:t> un </a:t>
            </a:r>
            <a:r>
              <a:rPr lang="en-US" altLang="es-CL" sz="1400" dirty="0" err="1">
                <a:latin typeface="Garamond" panose="02020404030301010803" pitchFamily="18" charset="0"/>
              </a:rPr>
              <a:t>precio</a:t>
            </a:r>
            <a:r>
              <a:rPr lang="en-US" altLang="es-CL" sz="1400" dirty="0">
                <a:latin typeface="Garamond" panose="02020404030301010803" pitchFamily="18" charset="0"/>
              </a:rPr>
              <a:t> </a:t>
            </a:r>
            <a:r>
              <a:rPr lang="en-US" altLang="es-CL" sz="1400" i="1" dirty="0">
                <a:latin typeface="Garamond" panose="02020404030301010803" pitchFamily="18" charset="0"/>
              </a:rPr>
              <a:t>P</a:t>
            </a:r>
            <a:r>
              <a:rPr lang="en-US" altLang="es-CL" sz="1400" i="1" baseline="-25000" dirty="0">
                <a:latin typeface="Garamond" panose="02020404030301010803" pitchFamily="18" charset="0"/>
              </a:rPr>
              <a:t>1 </a:t>
            </a:r>
            <a:r>
              <a:rPr lang="en-US" altLang="es-CL" sz="1400" i="1" dirty="0">
                <a:latin typeface="Garamond" panose="02020404030301010803" pitchFamily="18" charset="0"/>
              </a:rPr>
              <a:t>.</a:t>
            </a:r>
          </a:p>
        </p:txBody>
      </p:sp>
      <p:pic>
        <p:nvPicPr>
          <p:cNvPr id="32" name="Imagen 31">
            <a:extLst>
              <a:ext uri="{FF2B5EF4-FFF2-40B4-BE49-F238E27FC236}">
                <a16:creationId xmlns:a16="http://schemas.microsoft.com/office/drawing/2014/main" id="{691C6772-0B68-1F68-59AA-AEF7E1DF7F9A}"/>
              </a:ext>
            </a:extLst>
          </p:cNvPr>
          <p:cNvPicPr>
            <a:picLocks noChangeAspect="1"/>
          </p:cNvPicPr>
          <p:nvPr/>
        </p:nvPicPr>
        <p:blipFill>
          <a:blip r:embed="rId2"/>
          <a:stretch>
            <a:fillRect/>
          </a:stretch>
        </p:blipFill>
        <p:spPr>
          <a:xfrm rot="5400000">
            <a:off x="-3372431" y="3349108"/>
            <a:ext cx="6876000" cy="152385"/>
          </a:xfrm>
          <a:prstGeom prst="rect">
            <a:avLst/>
          </a:prstGeom>
        </p:spPr>
      </p:pic>
      <p:pic>
        <p:nvPicPr>
          <p:cNvPr id="33" name="Imagen 32">
            <a:extLst>
              <a:ext uri="{FF2B5EF4-FFF2-40B4-BE49-F238E27FC236}">
                <a16:creationId xmlns:a16="http://schemas.microsoft.com/office/drawing/2014/main" id="{98ACD347-6FD4-D7BB-EC16-D7EB454755B5}"/>
              </a:ext>
            </a:extLst>
          </p:cNvPr>
          <p:cNvPicPr>
            <a:picLocks noChangeAspect="1"/>
          </p:cNvPicPr>
          <p:nvPr/>
        </p:nvPicPr>
        <p:blipFill>
          <a:blip r:embed="rId2"/>
          <a:stretch>
            <a:fillRect/>
          </a:stretch>
        </p:blipFill>
        <p:spPr>
          <a:xfrm rot="16200000">
            <a:off x="-3220046" y="3352275"/>
            <a:ext cx="6876000" cy="152384"/>
          </a:xfrm>
          <a:prstGeom prst="rect">
            <a:avLst/>
          </a:prstGeom>
        </p:spPr>
      </p:pic>
    </p:spTree>
    <p:extLst>
      <p:ext uri="{BB962C8B-B14F-4D97-AF65-F5344CB8AC3E}">
        <p14:creationId xmlns:p14="http://schemas.microsoft.com/office/powerpoint/2010/main" val="28074760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left)">
                                      <p:cBhvr>
                                        <p:cTn id="7"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19B0366-B745-7E4D-A3D2-002BE73A3CB4}"/>
              </a:ext>
            </a:extLst>
          </p:cNvPr>
          <p:cNvSpPr>
            <a:spLocks noGrp="1"/>
          </p:cNvSpPr>
          <p:nvPr>
            <p:ph type="title"/>
          </p:nvPr>
        </p:nvSpPr>
        <p:spPr/>
        <p:txBody>
          <a:bodyPr/>
          <a:lstStyle/>
          <a:p>
            <a:r>
              <a:rPr lang="es-ES_tradnl" b="1" dirty="0">
                <a:solidFill>
                  <a:srgbClr val="002060"/>
                </a:solidFill>
                <a:latin typeface="Garamond" panose="02020404030301010803" pitchFamily="18" charset="0"/>
                <a:cs typeface="Arial" panose="020B0604020202020204" pitchFamily="34" charset="0"/>
              </a:rPr>
              <a:t>Evaluaciones</a:t>
            </a:r>
          </a:p>
        </p:txBody>
      </p:sp>
      <p:sp>
        <p:nvSpPr>
          <p:cNvPr id="3" name="Marcador de contenido 2">
            <a:extLst>
              <a:ext uri="{FF2B5EF4-FFF2-40B4-BE49-F238E27FC236}">
                <a16:creationId xmlns:a16="http://schemas.microsoft.com/office/drawing/2014/main" id="{264627A0-887F-4F4E-B28B-BEBC1EA66964}"/>
              </a:ext>
            </a:extLst>
          </p:cNvPr>
          <p:cNvSpPr>
            <a:spLocks noGrp="1"/>
          </p:cNvSpPr>
          <p:nvPr>
            <p:ph idx="1"/>
          </p:nvPr>
        </p:nvSpPr>
        <p:spPr>
          <a:xfrm>
            <a:off x="838200" y="1838325"/>
            <a:ext cx="10515600" cy="4351338"/>
          </a:xfrm>
        </p:spPr>
        <p:txBody>
          <a:bodyPr>
            <a:normAutofit/>
          </a:bodyPr>
          <a:lstStyle/>
          <a:p>
            <a:pPr marL="0" indent="0" algn="just">
              <a:buClr>
                <a:srgbClr val="0070C0"/>
              </a:buClr>
              <a:buSzPct val="150000"/>
              <a:buNone/>
            </a:pPr>
            <a:r>
              <a:rPr lang="es-CL" dirty="0">
                <a:effectLst/>
                <a:latin typeface="Garamond" panose="02020404030301010803" pitchFamily="18" charset="0"/>
                <a:ea typeface="Calibri" panose="020F0502020204030204" pitchFamily="34" charset="0"/>
                <a:cs typeface="Times New Roman" panose="02020603050405020304" pitchFamily="18" charset="0"/>
              </a:rPr>
              <a:t>La Unidad III del curso de Organización Industrial tiene una ponderación del 20% del curso, lo cual se encuentra distribuido como:</a:t>
            </a:r>
          </a:p>
          <a:p>
            <a:pPr lvl="1" algn="just">
              <a:buClr>
                <a:srgbClr val="00B0F0"/>
              </a:buClr>
              <a:buSzPct val="90000"/>
              <a:buFont typeface="Wingdings" pitchFamily="2" charset="2"/>
              <a:buChar char="§"/>
            </a:pPr>
            <a:r>
              <a:rPr lang="es-CL" sz="2800" dirty="0">
                <a:latin typeface="Garamond" panose="02020404030301010803" pitchFamily="18" charset="0"/>
                <a:cs typeface="Times New Roman" panose="02020603050405020304" pitchFamily="18" charset="0"/>
              </a:rPr>
              <a:t>Presentación Fiscalía Nacional Económica: </a:t>
            </a:r>
            <a:r>
              <a:rPr lang="es-CL" sz="2800" b="1" dirty="0">
                <a:latin typeface="Garamond" panose="02020404030301010803" pitchFamily="18" charset="0"/>
                <a:cs typeface="Times New Roman" panose="02020603050405020304" pitchFamily="18" charset="0"/>
              </a:rPr>
              <a:t>12-11-2024</a:t>
            </a:r>
          </a:p>
          <a:p>
            <a:pPr lvl="1" algn="just">
              <a:buClr>
                <a:srgbClr val="00B0F0"/>
              </a:buClr>
              <a:buSzPct val="90000"/>
              <a:buFont typeface="Wingdings" pitchFamily="2" charset="2"/>
              <a:buChar char="§"/>
            </a:pPr>
            <a:r>
              <a:rPr lang="es-CL" sz="2800" dirty="0">
                <a:effectLst/>
                <a:latin typeface="Garamond" panose="02020404030301010803" pitchFamily="18" charset="0"/>
                <a:ea typeface="Calibri" panose="020F0502020204030204" pitchFamily="34" charset="0"/>
                <a:cs typeface="Times New Roman" panose="02020603050405020304" pitchFamily="18" charset="0"/>
              </a:rPr>
              <a:t>Taller (5%): </a:t>
            </a:r>
            <a:r>
              <a:rPr lang="es-CL" sz="2800" b="1" dirty="0">
                <a:latin typeface="Garamond" panose="02020404030301010803" pitchFamily="18" charset="0"/>
                <a:ea typeface="Calibri" panose="020F0502020204030204" pitchFamily="34" charset="0"/>
                <a:cs typeface="Times New Roman" panose="02020603050405020304" pitchFamily="18" charset="0"/>
              </a:rPr>
              <a:t>19</a:t>
            </a:r>
            <a:r>
              <a:rPr lang="es-CL" sz="2800" b="1" dirty="0">
                <a:effectLst/>
                <a:latin typeface="Garamond" panose="02020404030301010803" pitchFamily="18" charset="0"/>
                <a:ea typeface="Calibri" panose="020F0502020204030204" pitchFamily="34" charset="0"/>
                <a:cs typeface="Times New Roman" panose="02020603050405020304" pitchFamily="18" charset="0"/>
              </a:rPr>
              <a:t>-11-2024</a:t>
            </a:r>
          </a:p>
          <a:p>
            <a:pPr lvl="1" algn="just">
              <a:buClr>
                <a:srgbClr val="00B0F0"/>
              </a:buClr>
              <a:buSzPct val="90000"/>
              <a:buFont typeface="Wingdings" pitchFamily="2" charset="2"/>
              <a:buChar char="§"/>
            </a:pPr>
            <a:r>
              <a:rPr lang="es-CL" sz="2800" dirty="0">
                <a:latin typeface="Garamond" panose="02020404030301010803" pitchFamily="18" charset="0"/>
                <a:ea typeface="Calibri" panose="020F0502020204030204" pitchFamily="34" charset="0"/>
                <a:cs typeface="Times New Roman" panose="02020603050405020304" pitchFamily="18" charset="0"/>
              </a:rPr>
              <a:t>Prueba Escrita Individual (15%): </a:t>
            </a:r>
            <a:r>
              <a:rPr lang="es-CL" sz="2800" b="1" dirty="0">
                <a:latin typeface="Garamond" panose="02020404030301010803" pitchFamily="18" charset="0"/>
                <a:ea typeface="Calibri" panose="020F0502020204030204" pitchFamily="34" charset="0"/>
                <a:cs typeface="Times New Roman" panose="02020603050405020304" pitchFamily="18" charset="0"/>
              </a:rPr>
              <a:t>26</a:t>
            </a:r>
            <a:r>
              <a:rPr lang="es-CL" sz="2800" b="1" dirty="0">
                <a:effectLst/>
                <a:latin typeface="Garamond" panose="02020404030301010803" pitchFamily="18" charset="0"/>
                <a:ea typeface="Calibri" panose="020F0502020204030204" pitchFamily="34" charset="0"/>
                <a:cs typeface="Times New Roman" panose="02020603050405020304" pitchFamily="18" charset="0"/>
              </a:rPr>
              <a:t>-11-2024</a:t>
            </a:r>
            <a:r>
              <a:rPr lang="es-ES_tradnl" sz="2800" dirty="0">
                <a:latin typeface="Garamond" panose="02020404030301010803" pitchFamily="18" charset="0"/>
                <a:cs typeface="Arial" panose="020B0604020202020204" pitchFamily="34" charset="0"/>
              </a:rPr>
              <a:t> </a:t>
            </a:r>
          </a:p>
          <a:p>
            <a:pPr lvl="1" algn="just">
              <a:buClr>
                <a:srgbClr val="00B0F0"/>
              </a:buClr>
              <a:buSzPct val="90000"/>
              <a:buFont typeface="Wingdings" pitchFamily="2" charset="2"/>
              <a:buChar char="§"/>
            </a:pPr>
            <a:r>
              <a:rPr lang="es-ES_tradnl" sz="2800" dirty="0">
                <a:latin typeface="Garamond" panose="02020404030301010803" pitchFamily="18" charset="0"/>
                <a:cs typeface="Arial" panose="020B0604020202020204" pitchFamily="34" charset="0"/>
              </a:rPr>
              <a:t>Pruebas Recuperativas: </a:t>
            </a:r>
            <a:r>
              <a:rPr lang="es-ES_tradnl" sz="2800" b="1" dirty="0">
                <a:latin typeface="Garamond" panose="02020404030301010803" pitchFamily="18" charset="0"/>
                <a:cs typeface="Arial" panose="020B0604020202020204" pitchFamily="34" charset="0"/>
              </a:rPr>
              <a:t>03-12-2024</a:t>
            </a:r>
          </a:p>
          <a:p>
            <a:pPr marL="0" indent="0" algn="just">
              <a:buClr>
                <a:srgbClr val="00B0F0"/>
              </a:buClr>
              <a:buSzPct val="90000"/>
              <a:buNone/>
            </a:pPr>
            <a:r>
              <a:rPr lang="es-ES_tradnl" sz="3200" dirty="0" err="1">
                <a:latin typeface="Garamond" panose="02020404030301010803" pitchFamily="18" charset="0"/>
                <a:cs typeface="Arial" panose="020B0604020202020204" pitchFamily="34" charset="0"/>
              </a:rPr>
              <a:t>Tarzijan</a:t>
            </a:r>
            <a:r>
              <a:rPr lang="es-ES_tradnl" sz="3200" dirty="0">
                <a:latin typeface="Garamond" panose="02020404030301010803" pitchFamily="18" charset="0"/>
                <a:cs typeface="Arial" panose="020B0604020202020204" pitchFamily="34" charset="0"/>
              </a:rPr>
              <a:t>, J., Paredes, R. (2012). Organización Industrial para la estrategia empresarial, 3d. Pearson Educción de Chile. </a:t>
            </a:r>
            <a:r>
              <a:rPr lang="es-ES_tradnl" sz="3200" b="1" dirty="0">
                <a:latin typeface="Garamond" panose="02020404030301010803" pitchFamily="18" charset="0"/>
                <a:cs typeface="Arial" panose="020B0604020202020204" pitchFamily="34" charset="0"/>
              </a:rPr>
              <a:t>Para la prueba deben leer el capítulo Nº21 y 22.</a:t>
            </a:r>
            <a:endParaRPr lang="es-ES_tradnl" sz="2800" b="1" dirty="0">
              <a:latin typeface="Garamond" panose="02020404030301010803" pitchFamily="18" charset="0"/>
              <a:cs typeface="Arial" panose="020B0604020202020204" pitchFamily="34" charset="0"/>
            </a:endParaRPr>
          </a:p>
        </p:txBody>
      </p:sp>
      <p:pic>
        <p:nvPicPr>
          <p:cNvPr id="6" name="Imagen 5">
            <a:extLst>
              <a:ext uri="{FF2B5EF4-FFF2-40B4-BE49-F238E27FC236}">
                <a16:creationId xmlns:a16="http://schemas.microsoft.com/office/drawing/2014/main" id="{DB63B06A-0FB0-5E0C-6261-A2268698BE22}"/>
              </a:ext>
            </a:extLst>
          </p:cNvPr>
          <p:cNvPicPr>
            <a:picLocks noChangeAspect="1"/>
          </p:cNvPicPr>
          <p:nvPr/>
        </p:nvPicPr>
        <p:blipFill>
          <a:blip r:embed="rId2"/>
          <a:stretch>
            <a:fillRect/>
          </a:stretch>
        </p:blipFill>
        <p:spPr>
          <a:xfrm rot="5400000">
            <a:off x="-3372431" y="3349108"/>
            <a:ext cx="6876000" cy="152385"/>
          </a:xfrm>
          <a:prstGeom prst="rect">
            <a:avLst/>
          </a:prstGeom>
        </p:spPr>
      </p:pic>
      <p:pic>
        <p:nvPicPr>
          <p:cNvPr id="7" name="Imagen 6">
            <a:extLst>
              <a:ext uri="{FF2B5EF4-FFF2-40B4-BE49-F238E27FC236}">
                <a16:creationId xmlns:a16="http://schemas.microsoft.com/office/drawing/2014/main" id="{94237E22-1A30-E33B-597B-78F68B182B74}"/>
              </a:ext>
            </a:extLst>
          </p:cNvPr>
          <p:cNvPicPr>
            <a:picLocks noChangeAspect="1"/>
          </p:cNvPicPr>
          <p:nvPr/>
        </p:nvPicPr>
        <p:blipFill>
          <a:blip r:embed="rId2"/>
          <a:stretch>
            <a:fillRect/>
          </a:stretch>
        </p:blipFill>
        <p:spPr>
          <a:xfrm rot="16200000">
            <a:off x="-3220046" y="3352275"/>
            <a:ext cx="6876000" cy="152384"/>
          </a:xfrm>
          <a:prstGeom prst="rect">
            <a:avLst/>
          </a:prstGeom>
        </p:spPr>
      </p:pic>
    </p:spTree>
    <p:extLst>
      <p:ext uri="{BB962C8B-B14F-4D97-AF65-F5344CB8AC3E}">
        <p14:creationId xmlns:p14="http://schemas.microsoft.com/office/powerpoint/2010/main" val="182746153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Marcador de contenido 2">
            <a:extLst>
              <a:ext uri="{FF2B5EF4-FFF2-40B4-BE49-F238E27FC236}">
                <a16:creationId xmlns:a16="http://schemas.microsoft.com/office/drawing/2014/main" id="{01619F3C-05A7-C2B2-E01C-7EB74CF94FD7}"/>
              </a:ext>
            </a:extLst>
          </p:cNvPr>
          <p:cNvSpPr>
            <a:spLocks noGrp="1"/>
          </p:cNvSpPr>
          <p:nvPr>
            <p:ph idx="1"/>
          </p:nvPr>
        </p:nvSpPr>
        <p:spPr>
          <a:xfrm>
            <a:off x="838200" y="1825625"/>
            <a:ext cx="10515600" cy="4351338"/>
          </a:xfrm>
        </p:spPr>
        <p:txBody>
          <a:bodyPr>
            <a:normAutofit fontScale="92500" lnSpcReduction="10000"/>
          </a:bodyPr>
          <a:lstStyle/>
          <a:p>
            <a:pPr marL="0" indent="0" algn="just">
              <a:spcBef>
                <a:spcPct val="70000"/>
              </a:spcBef>
              <a:buNone/>
            </a:pPr>
            <a:r>
              <a:rPr lang="es-ES_tradnl" altLang="es-CL" dirty="0">
                <a:latin typeface="Garamond" panose="02020404030301010803" pitchFamily="18" charset="0"/>
              </a:rPr>
              <a:t>La demanda de algunos productos puede alcanzar un máximo en determinados momentos</a:t>
            </a:r>
          </a:p>
          <a:p>
            <a:pPr algn="just">
              <a:spcBef>
                <a:spcPts val="816"/>
              </a:spcBef>
              <a:buClr>
                <a:srgbClr val="00B0F0"/>
              </a:buClr>
              <a:buSzPct val="90000"/>
              <a:buFont typeface="Wingdings" pitchFamily="2" charset="2"/>
              <a:buChar char="§"/>
            </a:pPr>
            <a:r>
              <a:rPr lang="es-ES_tradnl" altLang="es-CL" sz="2600" dirty="0">
                <a:latin typeface="Garamond" panose="02020404030301010803" pitchFamily="18" charset="0"/>
              </a:rPr>
              <a:t>El tráfico, durante las horas punta.</a:t>
            </a:r>
          </a:p>
          <a:p>
            <a:pPr algn="just">
              <a:spcBef>
                <a:spcPts val="816"/>
              </a:spcBef>
              <a:buClr>
                <a:srgbClr val="00B0F0"/>
              </a:buClr>
              <a:buSzPct val="90000"/>
              <a:buFont typeface="Wingdings" pitchFamily="2" charset="2"/>
              <a:buChar char="§"/>
            </a:pPr>
            <a:r>
              <a:rPr lang="es-ES_tradnl" altLang="es-CL" sz="2600" dirty="0">
                <a:latin typeface="Garamond" panose="02020404030301010803" pitchFamily="18" charset="0"/>
              </a:rPr>
              <a:t>La electricidad, durante las tardes del final del verano.</a:t>
            </a:r>
          </a:p>
          <a:p>
            <a:pPr algn="just">
              <a:spcBef>
                <a:spcPts val="816"/>
              </a:spcBef>
              <a:buClr>
                <a:srgbClr val="00B0F0"/>
              </a:buClr>
              <a:buSzPct val="90000"/>
              <a:buFont typeface="Wingdings" pitchFamily="2" charset="2"/>
              <a:buChar char="§"/>
            </a:pPr>
            <a:r>
              <a:rPr lang="es-ES_tradnl" altLang="es-CL" sz="2600" dirty="0">
                <a:latin typeface="Garamond" panose="02020404030301010803" pitchFamily="18" charset="0"/>
              </a:rPr>
              <a:t>Las pistas de esquí, durante los fines de semana.</a:t>
            </a:r>
          </a:p>
          <a:p>
            <a:pPr marL="0" indent="0" algn="just">
              <a:spcBef>
                <a:spcPct val="70000"/>
              </a:spcBef>
              <a:buNone/>
            </a:pPr>
            <a:r>
              <a:rPr lang="es-ES_tradnl" altLang="es-CL" dirty="0">
                <a:latin typeface="Garamond" panose="02020404030301010803" pitchFamily="18" charset="0"/>
              </a:rPr>
              <a:t>Las limitaciones de capacidad hacen que el coste marginal también sea alto.</a:t>
            </a:r>
          </a:p>
          <a:p>
            <a:pPr marL="0" indent="0" algn="just">
              <a:spcBef>
                <a:spcPct val="70000"/>
              </a:spcBef>
              <a:buNone/>
            </a:pPr>
            <a:r>
              <a:rPr lang="es-ES_tradnl" altLang="es-CL" dirty="0">
                <a:latin typeface="Garamond" panose="02020404030301010803" pitchFamily="18" charset="0"/>
              </a:rPr>
              <a:t>El aumento del ingreso marginal y del coste medio indica que los precios deben ser más altos.</a:t>
            </a:r>
          </a:p>
          <a:p>
            <a:pPr marL="0" indent="0" algn="just">
              <a:spcBef>
                <a:spcPct val="70000"/>
              </a:spcBef>
              <a:buNone/>
            </a:pPr>
            <a:r>
              <a:rPr lang="es-ES_tradnl" altLang="es-CL" dirty="0">
                <a:latin typeface="Garamond" panose="02020404030301010803" pitchFamily="18" charset="0"/>
              </a:rPr>
              <a:t>El ingreso marginal no es igual para todos los mercados debido a que un mercado no influye en el otro.</a:t>
            </a:r>
          </a:p>
        </p:txBody>
      </p:sp>
      <p:sp>
        <p:nvSpPr>
          <p:cNvPr id="2" name="Título 1">
            <a:extLst>
              <a:ext uri="{FF2B5EF4-FFF2-40B4-BE49-F238E27FC236}">
                <a16:creationId xmlns:a16="http://schemas.microsoft.com/office/drawing/2014/main" id="{E19B0366-B745-7E4D-A3D2-002BE73A3CB4}"/>
              </a:ext>
            </a:extLst>
          </p:cNvPr>
          <p:cNvSpPr>
            <a:spLocks noGrp="1"/>
          </p:cNvSpPr>
          <p:nvPr>
            <p:ph type="title"/>
          </p:nvPr>
        </p:nvSpPr>
        <p:spPr/>
        <p:txBody>
          <a:bodyPr>
            <a:normAutofit/>
          </a:bodyPr>
          <a:lstStyle/>
          <a:p>
            <a:r>
              <a:rPr lang="es-ES_tradnl" sz="3600" b="1" dirty="0">
                <a:solidFill>
                  <a:srgbClr val="002060"/>
                </a:solidFill>
                <a:latin typeface="Garamond" panose="02020404030301010803" pitchFamily="18" charset="0"/>
                <a:cs typeface="Arial" panose="020B0604020202020204" pitchFamily="34" charset="0"/>
              </a:rPr>
              <a:t>Fijación de Precios según la intensidad de uso</a:t>
            </a:r>
          </a:p>
        </p:txBody>
      </p:sp>
      <p:pic>
        <p:nvPicPr>
          <p:cNvPr id="3" name="Imagen 2">
            <a:extLst>
              <a:ext uri="{FF2B5EF4-FFF2-40B4-BE49-F238E27FC236}">
                <a16:creationId xmlns:a16="http://schemas.microsoft.com/office/drawing/2014/main" id="{9168AB36-93CE-2D7D-8B0C-3D832853F0E2}"/>
              </a:ext>
            </a:extLst>
          </p:cNvPr>
          <p:cNvPicPr>
            <a:picLocks noChangeAspect="1"/>
          </p:cNvPicPr>
          <p:nvPr/>
        </p:nvPicPr>
        <p:blipFill>
          <a:blip r:embed="rId2"/>
          <a:stretch>
            <a:fillRect/>
          </a:stretch>
        </p:blipFill>
        <p:spPr>
          <a:xfrm rot="5400000">
            <a:off x="-3372431" y="3349108"/>
            <a:ext cx="6876000" cy="152385"/>
          </a:xfrm>
          <a:prstGeom prst="rect">
            <a:avLst/>
          </a:prstGeom>
        </p:spPr>
      </p:pic>
      <p:pic>
        <p:nvPicPr>
          <p:cNvPr id="5" name="Imagen 4">
            <a:extLst>
              <a:ext uri="{FF2B5EF4-FFF2-40B4-BE49-F238E27FC236}">
                <a16:creationId xmlns:a16="http://schemas.microsoft.com/office/drawing/2014/main" id="{4ED119C2-C7AF-06D5-78BD-7E4E7F4D9197}"/>
              </a:ext>
            </a:extLst>
          </p:cNvPr>
          <p:cNvPicPr>
            <a:picLocks noChangeAspect="1"/>
          </p:cNvPicPr>
          <p:nvPr/>
        </p:nvPicPr>
        <p:blipFill>
          <a:blip r:embed="rId2"/>
          <a:stretch>
            <a:fillRect/>
          </a:stretch>
        </p:blipFill>
        <p:spPr>
          <a:xfrm rot="16200000">
            <a:off x="-3220046" y="3352275"/>
            <a:ext cx="6876000" cy="152384"/>
          </a:xfrm>
          <a:prstGeom prst="rect">
            <a:avLst/>
          </a:prstGeom>
        </p:spPr>
      </p:pic>
    </p:spTree>
    <p:extLst>
      <p:ext uri="{BB962C8B-B14F-4D97-AF65-F5344CB8AC3E}">
        <p14:creationId xmlns:p14="http://schemas.microsoft.com/office/powerpoint/2010/main" val="13871703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19B0366-B745-7E4D-A3D2-002BE73A3CB4}"/>
              </a:ext>
            </a:extLst>
          </p:cNvPr>
          <p:cNvSpPr>
            <a:spLocks noGrp="1"/>
          </p:cNvSpPr>
          <p:nvPr>
            <p:ph type="title"/>
          </p:nvPr>
        </p:nvSpPr>
        <p:spPr/>
        <p:txBody>
          <a:bodyPr>
            <a:normAutofit/>
          </a:bodyPr>
          <a:lstStyle/>
          <a:p>
            <a:r>
              <a:rPr lang="es-ES_tradnl" sz="3600" b="1" dirty="0">
                <a:solidFill>
                  <a:srgbClr val="002060"/>
                </a:solidFill>
                <a:latin typeface="Garamond" panose="02020404030301010803" pitchFamily="18" charset="0"/>
                <a:cs typeface="Arial" panose="020B0604020202020204" pitchFamily="34" charset="0"/>
              </a:rPr>
              <a:t>Fijación de Precios según la intensidad de uso</a:t>
            </a:r>
          </a:p>
        </p:txBody>
      </p:sp>
      <p:grpSp>
        <p:nvGrpSpPr>
          <p:cNvPr id="6" name="Group 33">
            <a:extLst>
              <a:ext uri="{FF2B5EF4-FFF2-40B4-BE49-F238E27FC236}">
                <a16:creationId xmlns:a16="http://schemas.microsoft.com/office/drawing/2014/main" id="{EEDC5FC8-5520-00B8-1ECE-C22F8AD4BAE7}"/>
              </a:ext>
            </a:extLst>
          </p:cNvPr>
          <p:cNvGrpSpPr>
            <a:grpSpLocks/>
          </p:cNvGrpSpPr>
          <p:nvPr/>
        </p:nvGrpSpPr>
        <p:grpSpPr bwMode="auto">
          <a:xfrm>
            <a:off x="4487782" y="1979358"/>
            <a:ext cx="4933950" cy="3230562"/>
            <a:chOff x="2321" y="1169"/>
            <a:chExt cx="3108" cy="2035"/>
          </a:xfrm>
        </p:grpSpPr>
        <p:sp>
          <p:nvSpPr>
            <p:cNvPr id="7" name="Line 9">
              <a:extLst>
                <a:ext uri="{FF2B5EF4-FFF2-40B4-BE49-F238E27FC236}">
                  <a16:creationId xmlns:a16="http://schemas.microsoft.com/office/drawing/2014/main" id="{5F1269BA-2D91-C9C7-260E-30EB9BE592B0}"/>
                </a:ext>
              </a:extLst>
            </p:cNvPr>
            <p:cNvSpPr>
              <a:spLocks noChangeShapeType="1"/>
            </p:cNvSpPr>
            <p:nvPr/>
          </p:nvSpPr>
          <p:spPr bwMode="auto">
            <a:xfrm>
              <a:off x="2849" y="1169"/>
              <a:ext cx="2175" cy="975"/>
            </a:xfrm>
            <a:prstGeom prst="line">
              <a:avLst/>
            </a:prstGeom>
            <a:noFill/>
            <a:ln w="50800">
              <a:solidFill>
                <a:srgbClr val="99CCFF"/>
              </a:solidFill>
              <a:round/>
              <a:headEnd/>
              <a:tailEnd/>
            </a:ln>
            <a:extLst>
              <a:ext uri="{909E8E84-426E-40DD-AFC4-6F175D3DCCD1}">
                <a14:hiddenFill xmlns:a14="http://schemas.microsoft.com/office/drawing/2010/main">
                  <a:noFill/>
                </a14:hiddenFill>
              </a:ext>
            </a:extLst>
          </p:spPr>
          <p:txBody>
            <a:bodyPr wrap="none" anchor="ctr"/>
            <a:lstStyle/>
            <a:p>
              <a:endParaRPr lang="es-CL">
                <a:latin typeface="Garamond" panose="02020404030301010803" pitchFamily="18" charset="0"/>
              </a:endParaRPr>
            </a:p>
          </p:txBody>
        </p:sp>
        <p:sp>
          <p:nvSpPr>
            <p:cNvPr id="8" name="Line 10">
              <a:extLst>
                <a:ext uri="{FF2B5EF4-FFF2-40B4-BE49-F238E27FC236}">
                  <a16:creationId xmlns:a16="http://schemas.microsoft.com/office/drawing/2014/main" id="{A4F726C6-2FEF-5204-95B3-3C52FAA9E115}"/>
                </a:ext>
              </a:extLst>
            </p:cNvPr>
            <p:cNvSpPr>
              <a:spLocks noChangeShapeType="1"/>
            </p:cNvSpPr>
            <p:nvPr/>
          </p:nvSpPr>
          <p:spPr bwMode="auto">
            <a:xfrm>
              <a:off x="2321" y="1409"/>
              <a:ext cx="1839" cy="1551"/>
            </a:xfrm>
            <a:prstGeom prst="line">
              <a:avLst/>
            </a:prstGeom>
            <a:noFill/>
            <a:ln w="50800">
              <a:solidFill>
                <a:srgbClr val="0033CC"/>
              </a:solidFill>
              <a:round/>
              <a:headEnd/>
              <a:tailEnd/>
            </a:ln>
            <a:extLst>
              <a:ext uri="{909E8E84-426E-40DD-AFC4-6F175D3DCCD1}">
                <a14:hiddenFill xmlns:a14="http://schemas.microsoft.com/office/drawing/2010/main">
                  <a:noFill/>
                </a14:hiddenFill>
              </a:ext>
            </a:extLst>
          </p:spPr>
          <p:txBody>
            <a:bodyPr wrap="none" anchor="ctr"/>
            <a:lstStyle/>
            <a:p>
              <a:endParaRPr lang="es-CL">
                <a:latin typeface="Garamond" panose="02020404030301010803" pitchFamily="18" charset="0"/>
              </a:endParaRPr>
            </a:p>
          </p:txBody>
        </p:sp>
        <p:sp>
          <p:nvSpPr>
            <p:cNvPr id="9" name="Rectangle 11">
              <a:extLst>
                <a:ext uri="{FF2B5EF4-FFF2-40B4-BE49-F238E27FC236}">
                  <a16:creationId xmlns:a16="http://schemas.microsoft.com/office/drawing/2014/main" id="{2A205A16-B323-09C3-7577-078A60778F12}"/>
                </a:ext>
              </a:extLst>
            </p:cNvPr>
            <p:cNvSpPr>
              <a:spLocks noChangeArrowheads="1"/>
            </p:cNvSpPr>
            <p:nvPr/>
          </p:nvSpPr>
          <p:spPr bwMode="auto">
            <a:xfrm>
              <a:off x="4029" y="2973"/>
              <a:ext cx="342"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US" altLang="es-CL" b="1" i="1">
                  <a:latin typeface="Garamond" panose="02020404030301010803" pitchFamily="18" charset="0"/>
                </a:rPr>
                <a:t>IM</a:t>
              </a:r>
              <a:r>
                <a:rPr lang="en-US" altLang="es-CL" b="1" i="1" baseline="-25000">
                  <a:latin typeface="Garamond" panose="02020404030301010803" pitchFamily="18" charset="0"/>
                </a:rPr>
                <a:t>1</a:t>
              </a:r>
            </a:p>
          </p:txBody>
        </p:sp>
        <p:sp>
          <p:nvSpPr>
            <p:cNvPr id="11" name="Rectangle 12">
              <a:extLst>
                <a:ext uri="{FF2B5EF4-FFF2-40B4-BE49-F238E27FC236}">
                  <a16:creationId xmlns:a16="http://schemas.microsoft.com/office/drawing/2014/main" id="{EC985DE8-6C8E-9718-00D1-1F62C9A4EE9D}"/>
                </a:ext>
              </a:extLst>
            </p:cNvPr>
            <p:cNvSpPr>
              <a:spLocks noChangeArrowheads="1"/>
            </p:cNvSpPr>
            <p:nvPr/>
          </p:nvSpPr>
          <p:spPr bwMode="auto">
            <a:xfrm>
              <a:off x="4701" y="2157"/>
              <a:ext cx="728" cy="2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US" altLang="es-CL" b="1" i="1">
                  <a:latin typeface="Garamond" panose="02020404030301010803" pitchFamily="18" charset="0"/>
                </a:rPr>
                <a:t>D</a:t>
              </a:r>
              <a:r>
                <a:rPr lang="en-US" altLang="es-CL" b="1" i="1" baseline="-25000">
                  <a:latin typeface="Garamond" panose="02020404030301010803" pitchFamily="18" charset="0"/>
                </a:rPr>
                <a:t>1</a:t>
              </a:r>
              <a:r>
                <a:rPr lang="en-US" altLang="es-CL" b="1" i="1">
                  <a:latin typeface="Garamond" panose="02020404030301010803" pitchFamily="18" charset="0"/>
                </a:rPr>
                <a:t> = IMe</a:t>
              </a:r>
              <a:r>
                <a:rPr lang="en-US" altLang="es-CL" b="1" i="1" baseline="-25000">
                  <a:latin typeface="Garamond" panose="02020404030301010803" pitchFamily="18" charset="0"/>
                </a:rPr>
                <a:t>1</a:t>
              </a:r>
            </a:p>
          </p:txBody>
        </p:sp>
      </p:grpSp>
      <p:sp>
        <p:nvSpPr>
          <p:cNvPr id="12" name="Freeform 13">
            <a:extLst>
              <a:ext uri="{FF2B5EF4-FFF2-40B4-BE49-F238E27FC236}">
                <a16:creationId xmlns:a16="http://schemas.microsoft.com/office/drawing/2014/main" id="{CAFD635B-4A41-29C0-39EA-B0BF98CC3ECB}"/>
              </a:ext>
            </a:extLst>
          </p:cNvPr>
          <p:cNvSpPr>
            <a:spLocks/>
          </p:cNvSpPr>
          <p:nvPr/>
        </p:nvSpPr>
        <p:spPr bwMode="auto">
          <a:xfrm>
            <a:off x="3011407" y="2184145"/>
            <a:ext cx="4032250" cy="3352800"/>
          </a:xfrm>
          <a:custGeom>
            <a:avLst/>
            <a:gdLst>
              <a:gd name="T0" fmla="*/ 0 w 2546"/>
              <a:gd name="T1" fmla="*/ 2147483647 h 2112"/>
              <a:gd name="T2" fmla="*/ 95315346 w 2546"/>
              <a:gd name="T3" fmla="*/ 2147483647 h 2112"/>
              <a:gd name="T4" fmla="*/ 205679563 w 2546"/>
              <a:gd name="T5" fmla="*/ 2147483647 h 2112"/>
              <a:gd name="T6" fmla="*/ 348651803 w 2546"/>
              <a:gd name="T7" fmla="*/ 2147483647 h 2112"/>
              <a:gd name="T8" fmla="*/ 506674547 w 2546"/>
              <a:gd name="T9" fmla="*/ 2147483647 h 2112"/>
              <a:gd name="T10" fmla="*/ 837768906 w 2546"/>
              <a:gd name="T11" fmla="*/ 2147483647 h 2112"/>
              <a:gd name="T12" fmla="*/ 1231571973 w 2546"/>
              <a:gd name="T13" fmla="*/ 2147483647 h 2112"/>
              <a:gd name="T14" fmla="*/ 1627880546 w 2546"/>
              <a:gd name="T15" fmla="*/ 2147483647 h 2112"/>
              <a:gd name="T16" fmla="*/ 2006633555 w 2546"/>
              <a:gd name="T17" fmla="*/ 2147483647 h 2112"/>
              <a:gd name="T18" fmla="*/ 2147483647 w 2546"/>
              <a:gd name="T19" fmla="*/ 2147483647 h 2112"/>
              <a:gd name="T20" fmla="*/ 2147483647 w 2546"/>
              <a:gd name="T21" fmla="*/ 2147483647 h 2112"/>
              <a:gd name="T22" fmla="*/ 2147483647 w 2546"/>
              <a:gd name="T23" fmla="*/ 2147483647 h 2112"/>
              <a:gd name="T24" fmla="*/ 2147483647 w 2546"/>
              <a:gd name="T25" fmla="*/ 2147483647 h 2112"/>
              <a:gd name="T26" fmla="*/ 2147483647 w 2546"/>
              <a:gd name="T27" fmla="*/ 2147483647 h 2112"/>
              <a:gd name="T28" fmla="*/ 2147483647 w 2546"/>
              <a:gd name="T29" fmla="*/ 2147483647 h 2112"/>
              <a:gd name="T30" fmla="*/ 2147483647 w 2546"/>
              <a:gd name="T31" fmla="*/ 2147483647 h 2112"/>
              <a:gd name="T32" fmla="*/ 2147483647 w 2546"/>
              <a:gd name="T33" fmla="*/ 2147483647 h 2112"/>
              <a:gd name="T34" fmla="*/ 2147483647 w 2546"/>
              <a:gd name="T35" fmla="*/ 2147483647 h 2112"/>
              <a:gd name="T36" fmla="*/ 2147483647 w 2546"/>
              <a:gd name="T37" fmla="*/ 2147483647 h 2112"/>
              <a:gd name="T38" fmla="*/ 2147483647 w 2546"/>
              <a:gd name="T39" fmla="*/ 2147483647 h 2112"/>
              <a:gd name="T40" fmla="*/ 2147483647 w 2546"/>
              <a:gd name="T41" fmla="*/ 2147483647 h 2112"/>
              <a:gd name="T42" fmla="*/ 2147483647 w 2546"/>
              <a:gd name="T43" fmla="*/ 2147483647 h 2112"/>
              <a:gd name="T44" fmla="*/ 2147483647 w 2546"/>
              <a:gd name="T45" fmla="*/ 2147483647 h 2112"/>
              <a:gd name="T46" fmla="*/ 2147483647 w 2546"/>
              <a:gd name="T47" fmla="*/ 2147483647 h 2112"/>
              <a:gd name="T48" fmla="*/ 2147483647 w 2546"/>
              <a:gd name="T49" fmla="*/ 2147483647 h 2112"/>
              <a:gd name="T50" fmla="*/ 2147483647 w 2546"/>
              <a:gd name="T51" fmla="*/ 2116931065 h 2112"/>
              <a:gd name="T52" fmla="*/ 2147483647 w 2546"/>
              <a:gd name="T53" fmla="*/ 1897678366 h 2112"/>
              <a:gd name="T54" fmla="*/ 2147483647 w 2546"/>
              <a:gd name="T55" fmla="*/ 1703625631 h 2112"/>
              <a:gd name="T56" fmla="*/ 2147483647 w 2546"/>
              <a:gd name="T57" fmla="*/ 1527214378 h 2112"/>
              <a:gd name="T58" fmla="*/ 2147483647 w 2546"/>
              <a:gd name="T59" fmla="*/ 1376005073 h 2112"/>
              <a:gd name="T60" fmla="*/ 2147483647 w 2546"/>
              <a:gd name="T61" fmla="*/ 1237397337 h 2112"/>
              <a:gd name="T62" fmla="*/ 2147483647 w 2546"/>
              <a:gd name="T63" fmla="*/ 975301208 h 2112"/>
              <a:gd name="T64" fmla="*/ 2147483647 w 2546"/>
              <a:gd name="T65" fmla="*/ 743446742 h 2112"/>
              <a:gd name="T66" fmla="*/ 2147483647 w 2546"/>
              <a:gd name="T67" fmla="*/ 509071526 h 2112"/>
              <a:gd name="T68" fmla="*/ 2147483647 w 2546"/>
              <a:gd name="T69" fmla="*/ 317539640 h 2112"/>
              <a:gd name="T70" fmla="*/ 2147483647 w 2546"/>
              <a:gd name="T71" fmla="*/ 138609373 h 2112"/>
              <a:gd name="T72" fmla="*/ 2147483647 w 2546"/>
              <a:gd name="T73" fmla="*/ 0 h 2112"/>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2546"/>
              <a:gd name="T112" fmla="*/ 0 h 2112"/>
              <a:gd name="T113" fmla="*/ 2546 w 2546"/>
              <a:gd name="T114" fmla="*/ 2112 h 2112"/>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2546" h="2112">
                <a:moveTo>
                  <a:pt x="0" y="2111"/>
                </a:moveTo>
                <a:lnTo>
                  <a:pt x="38" y="2106"/>
                </a:lnTo>
                <a:lnTo>
                  <a:pt x="82" y="2106"/>
                </a:lnTo>
                <a:lnTo>
                  <a:pt x="139" y="2100"/>
                </a:lnTo>
                <a:lnTo>
                  <a:pt x="202" y="2095"/>
                </a:lnTo>
                <a:lnTo>
                  <a:pt x="334" y="2089"/>
                </a:lnTo>
                <a:lnTo>
                  <a:pt x="491" y="2078"/>
                </a:lnTo>
                <a:lnTo>
                  <a:pt x="649" y="2062"/>
                </a:lnTo>
                <a:lnTo>
                  <a:pt x="800" y="2046"/>
                </a:lnTo>
                <a:lnTo>
                  <a:pt x="945" y="2018"/>
                </a:lnTo>
                <a:lnTo>
                  <a:pt x="1014" y="2007"/>
                </a:lnTo>
                <a:lnTo>
                  <a:pt x="1071" y="1991"/>
                </a:lnTo>
                <a:lnTo>
                  <a:pt x="1178" y="1953"/>
                </a:lnTo>
                <a:lnTo>
                  <a:pt x="1285" y="1915"/>
                </a:lnTo>
                <a:lnTo>
                  <a:pt x="1474" y="1827"/>
                </a:lnTo>
                <a:lnTo>
                  <a:pt x="1562" y="1773"/>
                </a:lnTo>
                <a:lnTo>
                  <a:pt x="1651" y="1718"/>
                </a:lnTo>
                <a:lnTo>
                  <a:pt x="1726" y="1653"/>
                </a:lnTo>
                <a:lnTo>
                  <a:pt x="1808" y="1576"/>
                </a:lnTo>
                <a:lnTo>
                  <a:pt x="1884" y="1489"/>
                </a:lnTo>
                <a:lnTo>
                  <a:pt x="1959" y="1391"/>
                </a:lnTo>
                <a:lnTo>
                  <a:pt x="2028" y="1282"/>
                </a:lnTo>
                <a:lnTo>
                  <a:pt x="2098" y="1167"/>
                </a:lnTo>
                <a:lnTo>
                  <a:pt x="2161" y="1053"/>
                </a:lnTo>
                <a:lnTo>
                  <a:pt x="2217" y="944"/>
                </a:lnTo>
                <a:lnTo>
                  <a:pt x="2268" y="840"/>
                </a:lnTo>
                <a:lnTo>
                  <a:pt x="2312" y="753"/>
                </a:lnTo>
                <a:lnTo>
                  <a:pt x="2350" y="676"/>
                </a:lnTo>
                <a:lnTo>
                  <a:pt x="2381" y="606"/>
                </a:lnTo>
                <a:lnTo>
                  <a:pt x="2400" y="546"/>
                </a:lnTo>
                <a:lnTo>
                  <a:pt x="2425" y="491"/>
                </a:lnTo>
                <a:lnTo>
                  <a:pt x="2457" y="387"/>
                </a:lnTo>
                <a:lnTo>
                  <a:pt x="2482" y="295"/>
                </a:lnTo>
                <a:lnTo>
                  <a:pt x="2507" y="202"/>
                </a:lnTo>
                <a:lnTo>
                  <a:pt x="2526" y="126"/>
                </a:lnTo>
                <a:lnTo>
                  <a:pt x="2532" y="55"/>
                </a:lnTo>
                <a:lnTo>
                  <a:pt x="2545" y="0"/>
                </a:lnTo>
              </a:path>
            </a:pathLst>
          </a:custGeom>
          <a:noFill/>
          <a:ln w="50800" cap="rnd" cmpd="sng">
            <a:solidFill>
              <a:srgbClr val="CC66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es-CL">
              <a:latin typeface="Garamond" panose="02020404030301010803" pitchFamily="18" charset="0"/>
            </a:endParaRPr>
          </a:p>
        </p:txBody>
      </p:sp>
      <p:sp>
        <p:nvSpPr>
          <p:cNvPr id="13" name="Rectangle 14">
            <a:extLst>
              <a:ext uri="{FF2B5EF4-FFF2-40B4-BE49-F238E27FC236}">
                <a16:creationId xmlns:a16="http://schemas.microsoft.com/office/drawing/2014/main" id="{9107D1B8-E685-7F31-81FD-E5B3846E43E3}"/>
              </a:ext>
            </a:extLst>
          </p:cNvPr>
          <p:cNvSpPr>
            <a:spLocks noChangeArrowheads="1"/>
          </p:cNvSpPr>
          <p:nvPr/>
        </p:nvSpPr>
        <p:spPr bwMode="auto">
          <a:xfrm>
            <a:off x="6654719" y="1642808"/>
            <a:ext cx="551434" cy="3667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US" altLang="es-CL" b="1">
                <a:latin typeface="Garamond" panose="02020404030301010803" pitchFamily="18" charset="0"/>
              </a:rPr>
              <a:t>CM</a:t>
            </a:r>
          </a:p>
        </p:txBody>
      </p:sp>
      <p:sp>
        <p:nvSpPr>
          <p:cNvPr id="14" name="Line 15">
            <a:extLst>
              <a:ext uri="{FF2B5EF4-FFF2-40B4-BE49-F238E27FC236}">
                <a16:creationId xmlns:a16="http://schemas.microsoft.com/office/drawing/2014/main" id="{A3D40465-B6EF-F0CD-E2E7-16A608FC79EA}"/>
              </a:ext>
            </a:extLst>
          </p:cNvPr>
          <p:cNvSpPr>
            <a:spLocks noChangeShapeType="1"/>
          </p:cNvSpPr>
          <p:nvPr/>
        </p:nvSpPr>
        <p:spPr bwMode="auto">
          <a:xfrm flipV="1">
            <a:off x="6356269" y="2439733"/>
            <a:ext cx="0" cy="3627437"/>
          </a:xfrm>
          <a:prstGeom prst="line">
            <a:avLst/>
          </a:prstGeom>
          <a:noFill/>
          <a:ln w="25400">
            <a:solidFill>
              <a:schemeClr val="tx1"/>
            </a:solidFill>
            <a:prstDash val="dash"/>
            <a:round/>
            <a:headEnd/>
            <a:tailEnd/>
          </a:ln>
          <a:extLst>
            <a:ext uri="{909E8E84-426E-40DD-AFC4-6F175D3DCCD1}">
              <a14:hiddenFill xmlns:a14="http://schemas.microsoft.com/office/drawing/2010/main">
                <a:noFill/>
              </a14:hiddenFill>
            </a:ext>
          </a:extLst>
        </p:spPr>
        <p:txBody>
          <a:bodyPr wrap="none" anchor="ctr"/>
          <a:lstStyle/>
          <a:p>
            <a:endParaRPr lang="es-CL">
              <a:latin typeface="Garamond" panose="02020404030301010803" pitchFamily="18" charset="0"/>
            </a:endParaRPr>
          </a:p>
        </p:txBody>
      </p:sp>
      <p:sp>
        <p:nvSpPr>
          <p:cNvPr id="15" name="Oval 16">
            <a:extLst>
              <a:ext uri="{FF2B5EF4-FFF2-40B4-BE49-F238E27FC236}">
                <a16:creationId xmlns:a16="http://schemas.microsoft.com/office/drawing/2014/main" id="{DAD2F547-980B-1F65-BCB7-05550BAED739}"/>
              </a:ext>
            </a:extLst>
          </p:cNvPr>
          <p:cNvSpPr>
            <a:spLocks noChangeArrowheads="1"/>
          </p:cNvSpPr>
          <p:nvPr/>
        </p:nvSpPr>
        <p:spPr bwMode="auto">
          <a:xfrm>
            <a:off x="6280069" y="3857370"/>
            <a:ext cx="152400" cy="152400"/>
          </a:xfrm>
          <a:prstGeom prst="ellipse">
            <a:avLst/>
          </a:prstGeom>
          <a:solidFill>
            <a:schemeClr val="tx1"/>
          </a:solidFill>
          <a:ln w="12700">
            <a:solidFill>
              <a:schemeClr val="tx1"/>
            </a:solidFill>
            <a:round/>
            <a:headEnd/>
            <a:tailEnd/>
          </a:ln>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endParaRPr lang="es-CL" altLang="es-CL">
              <a:latin typeface="Garamond" panose="02020404030301010803" pitchFamily="18" charset="0"/>
            </a:endParaRPr>
          </a:p>
        </p:txBody>
      </p:sp>
      <p:sp>
        <p:nvSpPr>
          <p:cNvPr id="16" name="Oval 17">
            <a:extLst>
              <a:ext uri="{FF2B5EF4-FFF2-40B4-BE49-F238E27FC236}">
                <a16:creationId xmlns:a16="http://schemas.microsoft.com/office/drawing/2014/main" id="{9D7608EC-658D-D560-497B-BDF02AC85E3F}"/>
              </a:ext>
            </a:extLst>
          </p:cNvPr>
          <p:cNvSpPr>
            <a:spLocks noChangeArrowheads="1"/>
          </p:cNvSpPr>
          <p:nvPr/>
        </p:nvSpPr>
        <p:spPr bwMode="auto">
          <a:xfrm>
            <a:off x="6280069" y="2333370"/>
            <a:ext cx="152400" cy="152400"/>
          </a:xfrm>
          <a:prstGeom prst="ellipse">
            <a:avLst/>
          </a:prstGeom>
          <a:solidFill>
            <a:schemeClr val="tx1"/>
          </a:solidFill>
          <a:ln w="12700">
            <a:solidFill>
              <a:schemeClr val="tx1"/>
            </a:solidFill>
            <a:round/>
            <a:headEnd/>
            <a:tailEnd/>
          </a:ln>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endParaRPr lang="es-CL" altLang="es-CL">
              <a:latin typeface="Garamond" panose="02020404030301010803" pitchFamily="18" charset="0"/>
            </a:endParaRPr>
          </a:p>
        </p:txBody>
      </p:sp>
      <p:sp>
        <p:nvSpPr>
          <p:cNvPr id="17" name="Line 18">
            <a:extLst>
              <a:ext uri="{FF2B5EF4-FFF2-40B4-BE49-F238E27FC236}">
                <a16:creationId xmlns:a16="http://schemas.microsoft.com/office/drawing/2014/main" id="{022B97EF-11EF-EDBB-B13E-D686D9F98178}"/>
              </a:ext>
            </a:extLst>
          </p:cNvPr>
          <p:cNvSpPr>
            <a:spLocks noChangeShapeType="1"/>
          </p:cNvSpPr>
          <p:nvPr/>
        </p:nvSpPr>
        <p:spPr bwMode="auto">
          <a:xfrm flipH="1">
            <a:off x="3000294" y="2409570"/>
            <a:ext cx="3292475" cy="0"/>
          </a:xfrm>
          <a:prstGeom prst="line">
            <a:avLst/>
          </a:prstGeom>
          <a:noFill/>
          <a:ln w="25400">
            <a:solidFill>
              <a:schemeClr val="tx1"/>
            </a:solidFill>
            <a:prstDash val="dash"/>
            <a:round/>
            <a:headEnd/>
            <a:tailEnd/>
          </a:ln>
          <a:extLst>
            <a:ext uri="{909E8E84-426E-40DD-AFC4-6F175D3DCCD1}">
              <a14:hiddenFill xmlns:a14="http://schemas.microsoft.com/office/drawing/2010/main">
                <a:noFill/>
              </a14:hiddenFill>
            </a:ext>
          </a:extLst>
        </p:spPr>
        <p:txBody>
          <a:bodyPr wrap="none" anchor="ctr"/>
          <a:lstStyle/>
          <a:p>
            <a:endParaRPr lang="es-CL">
              <a:latin typeface="Garamond" panose="02020404030301010803" pitchFamily="18" charset="0"/>
            </a:endParaRPr>
          </a:p>
        </p:txBody>
      </p:sp>
      <p:sp>
        <p:nvSpPr>
          <p:cNvPr id="18" name="Rectangle 19">
            <a:extLst>
              <a:ext uri="{FF2B5EF4-FFF2-40B4-BE49-F238E27FC236}">
                <a16:creationId xmlns:a16="http://schemas.microsoft.com/office/drawing/2014/main" id="{E4EBBF94-71E3-9D20-5449-517ECB30C3FD}"/>
              </a:ext>
            </a:extLst>
          </p:cNvPr>
          <p:cNvSpPr>
            <a:spLocks noChangeArrowheads="1"/>
          </p:cNvSpPr>
          <p:nvPr/>
        </p:nvSpPr>
        <p:spPr bwMode="auto">
          <a:xfrm>
            <a:off x="2611357" y="2217483"/>
            <a:ext cx="394340" cy="3667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US" altLang="es-CL" b="1" i="1">
                <a:latin typeface="Garamond" panose="02020404030301010803" pitchFamily="18" charset="0"/>
              </a:rPr>
              <a:t>P</a:t>
            </a:r>
            <a:r>
              <a:rPr lang="en-US" altLang="es-CL" b="1" i="1" baseline="-25000">
                <a:latin typeface="Garamond" panose="02020404030301010803" pitchFamily="18" charset="0"/>
              </a:rPr>
              <a:t>1</a:t>
            </a:r>
          </a:p>
        </p:txBody>
      </p:sp>
      <p:sp>
        <p:nvSpPr>
          <p:cNvPr id="19" name="Rectangle 20">
            <a:extLst>
              <a:ext uri="{FF2B5EF4-FFF2-40B4-BE49-F238E27FC236}">
                <a16:creationId xmlns:a16="http://schemas.microsoft.com/office/drawing/2014/main" id="{D385DADC-0E14-9B8E-3763-1F878DA20517}"/>
              </a:ext>
            </a:extLst>
          </p:cNvPr>
          <p:cNvSpPr>
            <a:spLocks noChangeArrowheads="1"/>
          </p:cNvSpPr>
          <p:nvPr/>
        </p:nvSpPr>
        <p:spPr bwMode="auto">
          <a:xfrm>
            <a:off x="6122907" y="6086220"/>
            <a:ext cx="399149" cy="3359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US" altLang="es-CL" sz="1600" b="1" i="1">
                <a:latin typeface="Garamond" panose="02020404030301010803" pitchFamily="18" charset="0"/>
              </a:rPr>
              <a:t>Q</a:t>
            </a:r>
            <a:r>
              <a:rPr lang="en-US" altLang="es-CL" sz="1600" b="1" i="1" baseline="-25000">
                <a:latin typeface="Garamond" panose="02020404030301010803" pitchFamily="18" charset="0"/>
              </a:rPr>
              <a:t>1</a:t>
            </a:r>
          </a:p>
        </p:txBody>
      </p:sp>
      <p:sp>
        <p:nvSpPr>
          <p:cNvPr id="20" name="Rectangle 32">
            <a:extLst>
              <a:ext uri="{FF2B5EF4-FFF2-40B4-BE49-F238E27FC236}">
                <a16:creationId xmlns:a16="http://schemas.microsoft.com/office/drawing/2014/main" id="{80E2324B-1BF1-15A0-36F6-7FD0984F2D0B}"/>
              </a:ext>
            </a:extLst>
          </p:cNvPr>
          <p:cNvSpPr>
            <a:spLocks noChangeArrowheads="1"/>
          </p:cNvSpPr>
          <p:nvPr/>
        </p:nvSpPr>
        <p:spPr bwMode="auto">
          <a:xfrm>
            <a:off x="7449036" y="2152395"/>
            <a:ext cx="2016579" cy="582211"/>
          </a:xfrm>
          <a:prstGeom prst="rect">
            <a:avLst/>
          </a:prstGeom>
          <a:ln>
            <a:headEnd/>
            <a:tailEnd/>
          </a:ln>
        </p:spPr>
        <p:style>
          <a:lnRef idx="2">
            <a:schemeClr val="accent2"/>
          </a:lnRef>
          <a:fillRef idx="1">
            <a:schemeClr val="lt1"/>
          </a:fillRef>
          <a:effectRef idx="0">
            <a:schemeClr val="accent2"/>
          </a:effectRef>
          <a:fontRef idx="minor">
            <a:schemeClr val="dk1"/>
          </a:fontRef>
        </p:style>
        <p:txBody>
          <a:bodyPr wrap="none" lIns="90488" tIns="44450" rIns="90488" bIns="44450">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en-US" altLang="es-CL" sz="1600" b="1">
                <a:latin typeface="Garamond" panose="02020404030301010803" pitchFamily="18" charset="0"/>
              </a:rPr>
              <a:t>Precio en </a:t>
            </a:r>
          </a:p>
          <a:p>
            <a:pPr algn="ctr"/>
            <a:r>
              <a:rPr lang="en-US" altLang="es-CL" sz="1600" b="1">
                <a:latin typeface="Garamond" panose="02020404030301010803" pitchFamily="18" charset="0"/>
              </a:rPr>
              <a:t>periodos punta = </a:t>
            </a:r>
            <a:r>
              <a:rPr lang="en-US" altLang="es-CL" sz="1600" b="1" i="1">
                <a:latin typeface="Garamond" panose="02020404030301010803" pitchFamily="18" charset="0"/>
              </a:rPr>
              <a:t>P</a:t>
            </a:r>
            <a:r>
              <a:rPr lang="en-US" altLang="es-CL" sz="1600" b="1" i="1" baseline="-25000">
                <a:latin typeface="Garamond" panose="02020404030301010803" pitchFamily="18" charset="0"/>
              </a:rPr>
              <a:t>1</a:t>
            </a:r>
            <a:r>
              <a:rPr lang="en-US" altLang="es-CL" sz="1600" b="1" i="1">
                <a:latin typeface="Garamond" panose="02020404030301010803" pitchFamily="18" charset="0"/>
              </a:rPr>
              <a:t> .</a:t>
            </a:r>
          </a:p>
        </p:txBody>
      </p:sp>
      <p:sp>
        <p:nvSpPr>
          <p:cNvPr id="23" name="Line 5">
            <a:extLst>
              <a:ext uri="{FF2B5EF4-FFF2-40B4-BE49-F238E27FC236}">
                <a16:creationId xmlns:a16="http://schemas.microsoft.com/office/drawing/2014/main" id="{8F7A62F1-EF7E-1A08-A05F-A6540D86A4A7}"/>
              </a:ext>
            </a:extLst>
          </p:cNvPr>
          <p:cNvSpPr>
            <a:spLocks noChangeShapeType="1"/>
          </p:cNvSpPr>
          <p:nvPr/>
        </p:nvSpPr>
        <p:spPr bwMode="auto">
          <a:xfrm>
            <a:off x="3012994" y="1839658"/>
            <a:ext cx="0" cy="4265612"/>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s-CL">
              <a:latin typeface="Garamond" panose="02020404030301010803" pitchFamily="18" charset="0"/>
            </a:endParaRPr>
          </a:p>
        </p:txBody>
      </p:sp>
      <p:sp>
        <p:nvSpPr>
          <p:cNvPr id="24" name="Line 6">
            <a:extLst>
              <a:ext uri="{FF2B5EF4-FFF2-40B4-BE49-F238E27FC236}">
                <a16:creationId xmlns:a16="http://schemas.microsoft.com/office/drawing/2014/main" id="{2AAAF3C1-0770-838C-75DD-6FEB320981CD}"/>
              </a:ext>
            </a:extLst>
          </p:cNvPr>
          <p:cNvSpPr>
            <a:spLocks noChangeShapeType="1"/>
          </p:cNvSpPr>
          <p:nvPr/>
        </p:nvSpPr>
        <p:spPr bwMode="auto">
          <a:xfrm>
            <a:off x="3006644" y="6095745"/>
            <a:ext cx="5673725" cy="0"/>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s-CL">
              <a:latin typeface="Garamond" panose="02020404030301010803" pitchFamily="18" charset="0"/>
            </a:endParaRPr>
          </a:p>
        </p:txBody>
      </p:sp>
      <p:sp>
        <p:nvSpPr>
          <p:cNvPr id="25" name="Rectangle 7">
            <a:extLst>
              <a:ext uri="{FF2B5EF4-FFF2-40B4-BE49-F238E27FC236}">
                <a16:creationId xmlns:a16="http://schemas.microsoft.com/office/drawing/2014/main" id="{C5127237-DA44-0CE1-9CD7-93FABA730EDC}"/>
              </a:ext>
            </a:extLst>
          </p:cNvPr>
          <p:cNvSpPr>
            <a:spLocks noChangeArrowheads="1"/>
          </p:cNvSpPr>
          <p:nvPr/>
        </p:nvSpPr>
        <p:spPr bwMode="auto">
          <a:xfrm>
            <a:off x="7807244" y="6084633"/>
            <a:ext cx="981039" cy="3359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US" altLang="es-CL" sz="1600" b="1">
                <a:latin typeface="Garamond" panose="02020404030301010803" pitchFamily="18" charset="0"/>
              </a:rPr>
              <a:t>Cantidad</a:t>
            </a:r>
          </a:p>
        </p:txBody>
      </p:sp>
      <p:sp>
        <p:nvSpPr>
          <p:cNvPr id="26" name="Rectangle 8">
            <a:extLst>
              <a:ext uri="{FF2B5EF4-FFF2-40B4-BE49-F238E27FC236}">
                <a16:creationId xmlns:a16="http://schemas.microsoft.com/office/drawing/2014/main" id="{88AFC10B-DFA3-25CC-C05F-1337F1AAB509}"/>
              </a:ext>
            </a:extLst>
          </p:cNvPr>
          <p:cNvSpPr>
            <a:spLocks noChangeArrowheads="1"/>
          </p:cNvSpPr>
          <p:nvPr/>
        </p:nvSpPr>
        <p:spPr bwMode="auto">
          <a:xfrm>
            <a:off x="2322432" y="1566608"/>
            <a:ext cx="602730" cy="3667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US" altLang="es-CL" b="1">
                <a:latin typeface="Garamond" panose="02020404030301010803" pitchFamily="18" charset="0"/>
              </a:rPr>
              <a:t>$/Q</a:t>
            </a:r>
          </a:p>
        </p:txBody>
      </p:sp>
      <p:grpSp>
        <p:nvGrpSpPr>
          <p:cNvPr id="27" name="Group 35">
            <a:extLst>
              <a:ext uri="{FF2B5EF4-FFF2-40B4-BE49-F238E27FC236}">
                <a16:creationId xmlns:a16="http://schemas.microsoft.com/office/drawing/2014/main" id="{91F4EE04-C197-F159-D64C-8FDDD91B8790}"/>
              </a:ext>
            </a:extLst>
          </p:cNvPr>
          <p:cNvGrpSpPr>
            <a:grpSpLocks/>
          </p:cNvGrpSpPr>
          <p:nvPr/>
        </p:nvGrpSpPr>
        <p:grpSpPr bwMode="auto">
          <a:xfrm>
            <a:off x="3039982" y="3731958"/>
            <a:ext cx="4629150" cy="2316162"/>
            <a:chOff x="1409" y="2273"/>
            <a:chExt cx="2916" cy="1459"/>
          </a:xfrm>
        </p:grpSpPr>
        <p:sp>
          <p:nvSpPr>
            <p:cNvPr id="28" name="Line 22">
              <a:extLst>
                <a:ext uri="{FF2B5EF4-FFF2-40B4-BE49-F238E27FC236}">
                  <a16:creationId xmlns:a16="http://schemas.microsoft.com/office/drawing/2014/main" id="{57A72ABF-471D-E036-D8A8-065F227B24F9}"/>
                </a:ext>
              </a:extLst>
            </p:cNvPr>
            <p:cNvSpPr>
              <a:spLocks noChangeShapeType="1"/>
            </p:cNvSpPr>
            <p:nvPr/>
          </p:nvSpPr>
          <p:spPr bwMode="auto">
            <a:xfrm>
              <a:off x="1409" y="2273"/>
              <a:ext cx="1455" cy="1215"/>
            </a:xfrm>
            <a:prstGeom prst="line">
              <a:avLst/>
            </a:prstGeom>
            <a:noFill/>
            <a:ln w="50800">
              <a:solidFill>
                <a:srgbClr val="0033CC"/>
              </a:solidFill>
              <a:round/>
              <a:headEnd/>
              <a:tailEnd/>
            </a:ln>
            <a:extLst>
              <a:ext uri="{909E8E84-426E-40DD-AFC4-6F175D3DCCD1}">
                <a14:hiddenFill xmlns:a14="http://schemas.microsoft.com/office/drawing/2010/main">
                  <a:noFill/>
                </a14:hiddenFill>
              </a:ext>
            </a:extLst>
          </p:spPr>
          <p:txBody>
            <a:bodyPr wrap="none" anchor="ctr"/>
            <a:lstStyle/>
            <a:p>
              <a:endParaRPr lang="es-CL">
                <a:latin typeface="Garamond" panose="02020404030301010803" pitchFamily="18" charset="0"/>
              </a:endParaRPr>
            </a:p>
          </p:txBody>
        </p:sp>
        <p:sp>
          <p:nvSpPr>
            <p:cNvPr id="29" name="Line 23">
              <a:extLst>
                <a:ext uri="{FF2B5EF4-FFF2-40B4-BE49-F238E27FC236}">
                  <a16:creationId xmlns:a16="http://schemas.microsoft.com/office/drawing/2014/main" id="{44B47FB0-3137-E59F-370D-683866DD2123}"/>
                </a:ext>
              </a:extLst>
            </p:cNvPr>
            <p:cNvSpPr>
              <a:spLocks noChangeShapeType="1"/>
            </p:cNvSpPr>
            <p:nvPr/>
          </p:nvSpPr>
          <p:spPr bwMode="auto">
            <a:xfrm>
              <a:off x="1409" y="2273"/>
              <a:ext cx="2319" cy="1041"/>
            </a:xfrm>
            <a:prstGeom prst="line">
              <a:avLst/>
            </a:prstGeom>
            <a:noFill/>
            <a:ln w="50800">
              <a:solidFill>
                <a:srgbClr val="99CCFF"/>
              </a:solidFill>
              <a:round/>
              <a:headEnd/>
              <a:tailEnd/>
            </a:ln>
            <a:extLst>
              <a:ext uri="{909E8E84-426E-40DD-AFC4-6F175D3DCCD1}">
                <a14:hiddenFill xmlns:a14="http://schemas.microsoft.com/office/drawing/2010/main">
                  <a:noFill/>
                </a14:hiddenFill>
              </a:ext>
            </a:extLst>
          </p:spPr>
          <p:txBody>
            <a:bodyPr wrap="none" anchor="ctr"/>
            <a:lstStyle/>
            <a:p>
              <a:endParaRPr lang="es-CL">
                <a:latin typeface="Garamond" panose="02020404030301010803" pitchFamily="18" charset="0"/>
              </a:endParaRPr>
            </a:p>
          </p:txBody>
        </p:sp>
        <p:sp>
          <p:nvSpPr>
            <p:cNvPr id="30" name="Rectangle 24">
              <a:extLst>
                <a:ext uri="{FF2B5EF4-FFF2-40B4-BE49-F238E27FC236}">
                  <a16:creationId xmlns:a16="http://schemas.microsoft.com/office/drawing/2014/main" id="{0B7A6ACA-F601-24C8-4000-F6576F67F597}"/>
                </a:ext>
              </a:extLst>
            </p:cNvPr>
            <p:cNvSpPr>
              <a:spLocks noChangeArrowheads="1"/>
            </p:cNvSpPr>
            <p:nvPr/>
          </p:nvSpPr>
          <p:spPr bwMode="auto">
            <a:xfrm>
              <a:off x="2781" y="3501"/>
              <a:ext cx="342"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US" altLang="es-CL" b="1" i="1">
                  <a:latin typeface="Garamond" panose="02020404030301010803" pitchFamily="18" charset="0"/>
                </a:rPr>
                <a:t>IM</a:t>
              </a:r>
              <a:r>
                <a:rPr lang="en-US" altLang="es-CL" b="1" i="1" baseline="-25000">
                  <a:latin typeface="Garamond" panose="02020404030301010803" pitchFamily="18" charset="0"/>
                </a:rPr>
                <a:t>2</a:t>
              </a:r>
            </a:p>
          </p:txBody>
        </p:sp>
        <p:sp>
          <p:nvSpPr>
            <p:cNvPr id="31" name="Rectangle 25">
              <a:extLst>
                <a:ext uri="{FF2B5EF4-FFF2-40B4-BE49-F238E27FC236}">
                  <a16:creationId xmlns:a16="http://schemas.microsoft.com/office/drawing/2014/main" id="{5599F5BD-6F7C-82CE-FAA7-31E1FE9D3CF1}"/>
                </a:ext>
              </a:extLst>
            </p:cNvPr>
            <p:cNvSpPr>
              <a:spLocks noChangeArrowheads="1"/>
            </p:cNvSpPr>
            <p:nvPr/>
          </p:nvSpPr>
          <p:spPr bwMode="auto">
            <a:xfrm>
              <a:off x="3597" y="3357"/>
              <a:ext cx="728" cy="2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US" altLang="es-CL" b="1" i="1">
                  <a:latin typeface="Garamond" panose="02020404030301010803" pitchFamily="18" charset="0"/>
                </a:rPr>
                <a:t>D</a:t>
              </a:r>
              <a:r>
                <a:rPr lang="en-US" altLang="es-CL" b="1" i="1" baseline="-25000">
                  <a:latin typeface="Garamond" panose="02020404030301010803" pitchFamily="18" charset="0"/>
                </a:rPr>
                <a:t>2</a:t>
              </a:r>
              <a:r>
                <a:rPr lang="en-US" altLang="es-CL" b="1" i="1">
                  <a:latin typeface="Garamond" panose="02020404030301010803" pitchFamily="18" charset="0"/>
                </a:rPr>
                <a:t> = IMe</a:t>
              </a:r>
              <a:r>
                <a:rPr lang="en-US" altLang="es-CL" b="1" i="1" baseline="-25000">
                  <a:latin typeface="Garamond" panose="02020404030301010803" pitchFamily="18" charset="0"/>
                </a:rPr>
                <a:t>2</a:t>
              </a:r>
            </a:p>
          </p:txBody>
        </p:sp>
      </p:grpSp>
      <p:sp>
        <p:nvSpPr>
          <p:cNvPr id="32" name="Rectangle 21">
            <a:extLst>
              <a:ext uri="{FF2B5EF4-FFF2-40B4-BE49-F238E27FC236}">
                <a16:creationId xmlns:a16="http://schemas.microsoft.com/office/drawing/2014/main" id="{CEFA3F39-D498-CE87-91A0-88239801FDDC}"/>
              </a:ext>
            </a:extLst>
          </p:cNvPr>
          <p:cNvSpPr>
            <a:spLocks noChangeArrowheads="1"/>
          </p:cNvSpPr>
          <p:nvPr/>
        </p:nvSpPr>
        <p:spPr bwMode="auto">
          <a:xfrm>
            <a:off x="1323582" y="3762120"/>
            <a:ext cx="1213475" cy="828432"/>
          </a:xfrm>
          <a:prstGeom prst="rect">
            <a:avLst/>
          </a:prstGeom>
          <a:ln>
            <a:headEnd/>
            <a:tailEnd/>
          </a:ln>
        </p:spPr>
        <p:style>
          <a:lnRef idx="2">
            <a:schemeClr val="accent2"/>
          </a:lnRef>
          <a:fillRef idx="1">
            <a:schemeClr val="lt1"/>
          </a:fillRef>
          <a:effectRef idx="0">
            <a:schemeClr val="accent2"/>
          </a:effectRef>
          <a:fontRef idx="minor">
            <a:schemeClr val="dk1"/>
          </a:fontRef>
        </p:style>
        <p:txBody>
          <a:bodyPr wrap="none" lIns="90488" tIns="44450" rIns="90488" bIns="44450">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en-US" altLang="es-CL" sz="1600" b="1">
                <a:latin typeface="Garamond" panose="02020404030301010803" pitchFamily="18" charset="0"/>
              </a:rPr>
              <a:t>Precio en </a:t>
            </a:r>
          </a:p>
          <a:p>
            <a:pPr algn="ctr"/>
            <a:r>
              <a:rPr lang="en-US" altLang="es-CL" sz="1600" b="1">
                <a:latin typeface="Garamond" panose="02020404030301010803" pitchFamily="18" charset="0"/>
              </a:rPr>
              <a:t>periodos no</a:t>
            </a:r>
          </a:p>
          <a:p>
            <a:pPr algn="ctr"/>
            <a:r>
              <a:rPr lang="en-US" altLang="es-CL" sz="1600" b="1">
                <a:latin typeface="Garamond" panose="02020404030301010803" pitchFamily="18" charset="0"/>
              </a:rPr>
              <a:t>punta = </a:t>
            </a:r>
            <a:r>
              <a:rPr lang="en-US" altLang="es-CL" sz="1600" b="1" i="1">
                <a:latin typeface="Garamond" panose="02020404030301010803" pitchFamily="18" charset="0"/>
              </a:rPr>
              <a:t>P</a:t>
            </a:r>
            <a:r>
              <a:rPr lang="en-US" altLang="es-CL" sz="1600" b="1" i="1" baseline="-25000">
                <a:latin typeface="Garamond" panose="02020404030301010803" pitchFamily="18" charset="0"/>
              </a:rPr>
              <a:t>2</a:t>
            </a:r>
            <a:r>
              <a:rPr lang="en-US" altLang="es-CL" sz="1600" b="1" i="1">
                <a:latin typeface="Garamond" panose="02020404030301010803" pitchFamily="18" charset="0"/>
              </a:rPr>
              <a:t> .</a:t>
            </a:r>
          </a:p>
        </p:txBody>
      </p:sp>
      <p:sp>
        <p:nvSpPr>
          <p:cNvPr id="33" name="Oval 26">
            <a:extLst>
              <a:ext uri="{FF2B5EF4-FFF2-40B4-BE49-F238E27FC236}">
                <a16:creationId xmlns:a16="http://schemas.microsoft.com/office/drawing/2014/main" id="{2C4DB7D9-3DA7-506E-D1BB-18F40404E9E3}"/>
              </a:ext>
            </a:extLst>
          </p:cNvPr>
          <p:cNvSpPr>
            <a:spLocks noChangeArrowheads="1"/>
          </p:cNvSpPr>
          <p:nvPr/>
        </p:nvSpPr>
        <p:spPr bwMode="auto">
          <a:xfrm>
            <a:off x="4841794" y="5228970"/>
            <a:ext cx="152400" cy="152400"/>
          </a:xfrm>
          <a:prstGeom prst="ellipse">
            <a:avLst/>
          </a:prstGeom>
          <a:solidFill>
            <a:schemeClr val="tx1"/>
          </a:solidFill>
          <a:ln w="12700">
            <a:solidFill>
              <a:schemeClr val="tx1"/>
            </a:solidFill>
            <a:round/>
            <a:headEnd/>
            <a:tailEnd/>
          </a:ln>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endParaRPr lang="es-CL" altLang="es-CL">
              <a:latin typeface="Garamond" panose="02020404030301010803" pitchFamily="18" charset="0"/>
            </a:endParaRPr>
          </a:p>
        </p:txBody>
      </p:sp>
      <p:sp>
        <p:nvSpPr>
          <p:cNvPr id="34" name="Line 27">
            <a:extLst>
              <a:ext uri="{FF2B5EF4-FFF2-40B4-BE49-F238E27FC236}">
                <a16:creationId xmlns:a16="http://schemas.microsoft.com/office/drawing/2014/main" id="{9B814939-0D49-B066-D53D-F6375A024FAF}"/>
              </a:ext>
            </a:extLst>
          </p:cNvPr>
          <p:cNvSpPr>
            <a:spLocks noChangeShapeType="1"/>
          </p:cNvSpPr>
          <p:nvPr/>
        </p:nvSpPr>
        <p:spPr bwMode="auto">
          <a:xfrm flipV="1">
            <a:off x="4917994" y="4514595"/>
            <a:ext cx="0" cy="1517650"/>
          </a:xfrm>
          <a:prstGeom prst="line">
            <a:avLst/>
          </a:prstGeom>
          <a:noFill/>
          <a:ln w="25400">
            <a:solidFill>
              <a:schemeClr val="tx1"/>
            </a:solidFill>
            <a:prstDash val="dash"/>
            <a:round/>
            <a:headEnd/>
            <a:tailEnd/>
          </a:ln>
          <a:extLst>
            <a:ext uri="{909E8E84-426E-40DD-AFC4-6F175D3DCCD1}">
              <a14:hiddenFill xmlns:a14="http://schemas.microsoft.com/office/drawing/2010/main">
                <a:noFill/>
              </a14:hiddenFill>
            </a:ext>
          </a:extLst>
        </p:spPr>
        <p:txBody>
          <a:bodyPr wrap="none" anchor="ctr"/>
          <a:lstStyle/>
          <a:p>
            <a:endParaRPr lang="es-CL">
              <a:latin typeface="Garamond" panose="02020404030301010803" pitchFamily="18" charset="0"/>
            </a:endParaRPr>
          </a:p>
        </p:txBody>
      </p:sp>
      <p:sp>
        <p:nvSpPr>
          <p:cNvPr id="35" name="Rectangle 28">
            <a:extLst>
              <a:ext uri="{FF2B5EF4-FFF2-40B4-BE49-F238E27FC236}">
                <a16:creationId xmlns:a16="http://schemas.microsoft.com/office/drawing/2014/main" id="{10840367-10F9-218A-8C9C-E6ED5AB16112}"/>
              </a:ext>
            </a:extLst>
          </p:cNvPr>
          <p:cNvSpPr>
            <a:spLocks noChangeArrowheads="1"/>
          </p:cNvSpPr>
          <p:nvPr/>
        </p:nvSpPr>
        <p:spPr bwMode="auto">
          <a:xfrm>
            <a:off x="4684632" y="6086220"/>
            <a:ext cx="399149" cy="3359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US" altLang="es-CL" sz="1600" b="1" i="1">
                <a:latin typeface="Garamond" panose="02020404030301010803" pitchFamily="18" charset="0"/>
              </a:rPr>
              <a:t>Q</a:t>
            </a:r>
            <a:r>
              <a:rPr lang="en-US" altLang="es-CL" sz="1600" b="1" i="1" baseline="-25000">
                <a:latin typeface="Garamond" panose="02020404030301010803" pitchFamily="18" charset="0"/>
              </a:rPr>
              <a:t>2</a:t>
            </a:r>
          </a:p>
        </p:txBody>
      </p:sp>
      <p:sp>
        <p:nvSpPr>
          <p:cNvPr id="36" name="Oval 29">
            <a:extLst>
              <a:ext uri="{FF2B5EF4-FFF2-40B4-BE49-F238E27FC236}">
                <a16:creationId xmlns:a16="http://schemas.microsoft.com/office/drawing/2014/main" id="{FA981003-EA0F-B521-1983-E3C6A2F885C1}"/>
              </a:ext>
            </a:extLst>
          </p:cNvPr>
          <p:cNvSpPr>
            <a:spLocks noChangeArrowheads="1"/>
          </p:cNvSpPr>
          <p:nvPr/>
        </p:nvSpPr>
        <p:spPr bwMode="auto">
          <a:xfrm>
            <a:off x="4841794" y="4466970"/>
            <a:ext cx="152400" cy="152400"/>
          </a:xfrm>
          <a:prstGeom prst="ellipse">
            <a:avLst/>
          </a:prstGeom>
          <a:solidFill>
            <a:schemeClr val="tx1"/>
          </a:solidFill>
          <a:ln w="12700">
            <a:solidFill>
              <a:schemeClr val="tx1"/>
            </a:solidFill>
            <a:round/>
            <a:headEnd/>
            <a:tailEnd/>
          </a:ln>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endParaRPr lang="es-CL" altLang="es-CL">
              <a:latin typeface="Garamond" panose="02020404030301010803" pitchFamily="18" charset="0"/>
            </a:endParaRPr>
          </a:p>
        </p:txBody>
      </p:sp>
      <p:sp>
        <p:nvSpPr>
          <p:cNvPr id="37" name="Line 30">
            <a:extLst>
              <a:ext uri="{FF2B5EF4-FFF2-40B4-BE49-F238E27FC236}">
                <a16:creationId xmlns:a16="http://schemas.microsoft.com/office/drawing/2014/main" id="{9D547E45-4F16-F25F-B3D0-5F4880479B02}"/>
              </a:ext>
            </a:extLst>
          </p:cNvPr>
          <p:cNvSpPr>
            <a:spLocks noChangeShapeType="1"/>
          </p:cNvSpPr>
          <p:nvPr/>
        </p:nvSpPr>
        <p:spPr bwMode="auto">
          <a:xfrm flipH="1">
            <a:off x="3001882" y="4543170"/>
            <a:ext cx="1928812" cy="0"/>
          </a:xfrm>
          <a:prstGeom prst="line">
            <a:avLst/>
          </a:prstGeom>
          <a:noFill/>
          <a:ln w="25400">
            <a:solidFill>
              <a:schemeClr val="tx1"/>
            </a:solidFill>
            <a:prstDash val="dash"/>
            <a:round/>
            <a:headEnd/>
            <a:tailEnd/>
          </a:ln>
          <a:extLst>
            <a:ext uri="{909E8E84-426E-40DD-AFC4-6F175D3DCCD1}">
              <a14:hiddenFill xmlns:a14="http://schemas.microsoft.com/office/drawing/2010/main">
                <a:noFill/>
              </a14:hiddenFill>
            </a:ext>
          </a:extLst>
        </p:spPr>
        <p:txBody>
          <a:bodyPr wrap="none" anchor="ctr"/>
          <a:lstStyle/>
          <a:p>
            <a:endParaRPr lang="es-CL">
              <a:latin typeface="Garamond" panose="02020404030301010803" pitchFamily="18" charset="0"/>
            </a:endParaRPr>
          </a:p>
        </p:txBody>
      </p:sp>
      <p:sp>
        <p:nvSpPr>
          <p:cNvPr id="38" name="Rectangle 31">
            <a:extLst>
              <a:ext uri="{FF2B5EF4-FFF2-40B4-BE49-F238E27FC236}">
                <a16:creationId xmlns:a16="http://schemas.microsoft.com/office/drawing/2014/main" id="{D93A87E5-185A-8EE8-9F44-A529259217B4}"/>
              </a:ext>
            </a:extLst>
          </p:cNvPr>
          <p:cNvSpPr>
            <a:spLocks noChangeArrowheads="1"/>
          </p:cNvSpPr>
          <p:nvPr/>
        </p:nvSpPr>
        <p:spPr bwMode="auto">
          <a:xfrm>
            <a:off x="2611357" y="4386008"/>
            <a:ext cx="394340" cy="3667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US" altLang="es-CL" b="1" i="1">
                <a:latin typeface="Garamond" panose="02020404030301010803" pitchFamily="18" charset="0"/>
              </a:rPr>
              <a:t>P</a:t>
            </a:r>
            <a:r>
              <a:rPr lang="en-US" altLang="es-CL" b="1" i="1" baseline="-25000">
                <a:latin typeface="Garamond" panose="02020404030301010803" pitchFamily="18" charset="0"/>
              </a:rPr>
              <a:t>2</a:t>
            </a:r>
          </a:p>
        </p:txBody>
      </p:sp>
      <p:pic>
        <p:nvPicPr>
          <p:cNvPr id="3" name="Imagen 2">
            <a:extLst>
              <a:ext uri="{FF2B5EF4-FFF2-40B4-BE49-F238E27FC236}">
                <a16:creationId xmlns:a16="http://schemas.microsoft.com/office/drawing/2014/main" id="{1AFE4992-0D87-AEB3-010D-E7A3B751343B}"/>
              </a:ext>
            </a:extLst>
          </p:cNvPr>
          <p:cNvPicPr>
            <a:picLocks noChangeAspect="1"/>
          </p:cNvPicPr>
          <p:nvPr/>
        </p:nvPicPr>
        <p:blipFill>
          <a:blip r:embed="rId2"/>
          <a:stretch>
            <a:fillRect/>
          </a:stretch>
        </p:blipFill>
        <p:spPr>
          <a:xfrm rot="5400000">
            <a:off x="-3372431" y="3349108"/>
            <a:ext cx="6876000" cy="152385"/>
          </a:xfrm>
          <a:prstGeom prst="rect">
            <a:avLst/>
          </a:prstGeom>
        </p:spPr>
      </p:pic>
      <p:pic>
        <p:nvPicPr>
          <p:cNvPr id="5" name="Imagen 4">
            <a:extLst>
              <a:ext uri="{FF2B5EF4-FFF2-40B4-BE49-F238E27FC236}">
                <a16:creationId xmlns:a16="http://schemas.microsoft.com/office/drawing/2014/main" id="{83482DA6-FEC1-E868-74BE-233E14F760B0}"/>
              </a:ext>
            </a:extLst>
          </p:cNvPr>
          <p:cNvPicPr>
            <a:picLocks noChangeAspect="1"/>
          </p:cNvPicPr>
          <p:nvPr/>
        </p:nvPicPr>
        <p:blipFill>
          <a:blip r:embed="rId2"/>
          <a:stretch>
            <a:fillRect/>
          </a:stretch>
        </p:blipFill>
        <p:spPr>
          <a:xfrm rot="16200000">
            <a:off x="-3220046" y="3352275"/>
            <a:ext cx="6876000" cy="152384"/>
          </a:xfrm>
          <a:prstGeom prst="rect">
            <a:avLst/>
          </a:prstGeom>
        </p:spPr>
      </p:pic>
    </p:spTree>
    <p:extLst>
      <p:ext uri="{BB962C8B-B14F-4D97-AF65-F5344CB8AC3E}">
        <p14:creationId xmlns:p14="http://schemas.microsoft.com/office/powerpoint/2010/main" val="14200904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27"/>
                                        </p:tgtEl>
                                        <p:attrNameLst>
                                          <p:attrName>style.visibility</p:attrName>
                                        </p:attrNameLst>
                                      </p:cBhvr>
                                      <p:to>
                                        <p:strVal val="visible"/>
                                      </p:to>
                                    </p:set>
                                    <p:animEffect transition="in" filter="wipe(left)">
                                      <p:cBhvr>
                                        <p:cTn id="12"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19B0366-B745-7E4D-A3D2-002BE73A3CB4}"/>
              </a:ext>
            </a:extLst>
          </p:cNvPr>
          <p:cNvSpPr>
            <a:spLocks noGrp="1"/>
          </p:cNvSpPr>
          <p:nvPr>
            <p:ph type="title"/>
          </p:nvPr>
        </p:nvSpPr>
        <p:spPr>
          <a:xfrm>
            <a:off x="1778696" y="3095889"/>
            <a:ext cx="8567803" cy="666221"/>
          </a:xfrm>
        </p:spPr>
        <p:txBody>
          <a:bodyPr>
            <a:noAutofit/>
          </a:bodyPr>
          <a:lstStyle/>
          <a:p>
            <a:pPr algn="ctr"/>
            <a:r>
              <a:rPr lang="es-ES_tradnl" sz="3200" b="1" dirty="0">
                <a:solidFill>
                  <a:srgbClr val="002060"/>
                </a:solidFill>
                <a:latin typeface="Garamond" panose="02020404030301010803" pitchFamily="18" charset="0"/>
                <a:cs typeface="Arial" panose="020B0604020202020204" pitchFamily="34" charset="0"/>
              </a:rPr>
              <a:t>¿Qué efecto tiene la publicidad en la determinación del precio?</a:t>
            </a:r>
          </a:p>
        </p:txBody>
      </p:sp>
      <p:pic>
        <p:nvPicPr>
          <p:cNvPr id="6" name="Imagen 5">
            <a:extLst>
              <a:ext uri="{FF2B5EF4-FFF2-40B4-BE49-F238E27FC236}">
                <a16:creationId xmlns:a16="http://schemas.microsoft.com/office/drawing/2014/main" id="{A0A6353C-351E-022B-D71B-3200D2A62B35}"/>
              </a:ext>
            </a:extLst>
          </p:cNvPr>
          <p:cNvPicPr>
            <a:picLocks noChangeAspect="1"/>
          </p:cNvPicPr>
          <p:nvPr/>
        </p:nvPicPr>
        <p:blipFill>
          <a:blip r:embed="rId2"/>
          <a:stretch>
            <a:fillRect/>
          </a:stretch>
        </p:blipFill>
        <p:spPr>
          <a:xfrm>
            <a:off x="2136000" y="2761926"/>
            <a:ext cx="7920000" cy="175525"/>
          </a:xfrm>
          <a:prstGeom prst="rect">
            <a:avLst/>
          </a:prstGeom>
        </p:spPr>
      </p:pic>
      <p:pic>
        <p:nvPicPr>
          <p:cNvPr id="4" name="Imagen 3">
            <a:extLst>
              <a:ext uri="{FF2B5EF4-FFF2-40B4-BE49-F238E27FC236}">
                <a16:creationId xmlns:a16="http://schemas.microsoft.com/office/drawing/2014/main" id="{761914AF-353E-DD17-F26B-0A6B912C5FEA}"/>
              </a:ext>
            </a:extLst>
          </p:cNvPr>
          <p:cNvPicPr>
            <a:picLocks noChangeAspect="1"/>
          </p:cNvPicPr>
          <p:nvPr/>
        </p:nvPicPr>
        <p:blipFill>
          <a:blip r:embed="rId2"/>
          <a:stretch>
            <a:fillRect/>
          </a:stretch>
        </p:blipFill>
        <p:spPr>
          <a:xfrm>
            <a:off x="2136000" y="3903461"/>
            <a:ext cx="7920000" cy="175522"/>
          </a:xfrm>
          <a:prstGeom prst="rect">
            <a:avLst/>
          </a:prstGeom>
        </p:spPr>
      </p:pic>
      <p:pic>
        <p:nvPicPr>
          <p:cNvPr id="7" name="Imagen 6">
            <a:extLst>
              <a:ext uri="{FF2B5EF4-FFF2-40B4-BE49-F238E27FC236}">
                <a16:creationId xmlns:a16="http://schemas.microsoft.com/office/drawing/2014/main" id="{9942FBEC-498F-1B83-AEE4-D2B37E9BD6A7}"/>
              </a:ext>
            </a:extLst>
          </p:cNvPr>
          <p:cNvPicPr>
            <a:picLocks noChangeAspect="1"/>
          </p:cNvPicPr>
          <p:nvPr/>
        </p:nvPicPr>
        <p:blipFill>
          <a:blip r:embed="rId2"/>
          <a:stretch>
            <a:fillRect/>
          </a:stretch>
        </p:blipFill>
        <p:spPr>
          <a:xfrm rot="5400000">
            <a:off x="-3372431" y="3349108"/>
            <a:ext cx="6876000" cy="152385"/>
          </a:xfrm>
          <a:prstGeom prst="rect">
            <a:avLst/>
          </a:prstGeom>
        </p:spPr>
      </p:pic>
      <p:pic>
        <p:nvPicPr>
          <p:cNvPr id="8" name="Imagen 7">
            <a:extLst>
              <a:ext uri="{FF2B5EF4-FFF2-40B4-BE49-F238E27FC236}">
                <a16:creationId xmlns:a16="http://schemas.microsoft.com/office/drawing/2014/main" id="{CDD57831-A3A7-E31E-9D7C-398B44B35411}"/>
              </a:ext>
            </a:extLst>
          </p:cNvPr>
          <p:cNvPicPr>
            <a:picLocks noChangeAspect="1"/>
          </p:cNvPicPr>
          <p:nvPr/>
        </p:nvPicPr>
        <p:blipFill>
          <a:blip r:embed="rId2"/>
          <a:stretch>
            <a:fillRect/>
          </a:stretch>
        </p:blipFill>
        <p:spPr>
          <a:xfrm rot="16200000">
            <a:off x="-3220046" y="3352275"/>
            <a:ext cx="6876000" cy="152384"/>
          </a:xfrm>
          <a:prstGeom prst="rect">
            <a:avLst/>
          </a:prstGeom>
        </p:spPr>
      </p:pic>
    </p:spTree>
    <p:extLst>
      <p:ext uri="{BB962C8B-B14F-4D97-AF65-F5344CB8AC3E}">
        <p14:creationId xmlns:p14="http://schemas.microsoft.com/office/powerpoint/2010/main" val="229214182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Marcador de contenido 2">
            <a:extLst>
              <a:ext uri="{FF2B5EF4-FFF2-40B4-BE49-F238E27FC236}">
                <a16:creationId xmlns:a16="http://schemas.microsoft.com/office/drawing/2014/main" id="{01619F3C-05A7-C2B2-E01C-7EB74CF94FD7}"/>
              </a:ext>
            </a:extLst>
          </p:cNvPr>
          <p:cNvSpPr>
            <a:spLocks noGrp="1"/>
          </p:cNvSpPr>
          <p:nvPr>
            <p:ph idx="1"/>
          </p:nvPr>
        </p:nvSpPr>
        <p:spPr>
          <a:xfrm>
            <a:off x="838200" y="1516707"/>
            <a:ext cx="10515600" cy="1794904"/>
          </a:xfrm>
        </p:spPr>
        <p:txBody>
          <a:bodyPr>
            <a:normAutofit fontScale="92500" lnSpcReduction="20000"/>
          </a:bodyPr>
          <a:lstStyle/>
          <a:p>
            <a:pPr marL="0" indent="0" algn="just">
              <a:spcBef>
                <a:spcPct val="70000"/>
              </a:spcBef>
              <a:buNone/>
            </a:pPr>
            <a:r>
              <a:rPr lang="es-ES_tradnl" altLang="es-CL" sz="2900" dirty="0">
                <a:latin typeface="Garamond" panose="02020404030301010803" pitchFamily="18" charset="0"/>
              </a:rPr>
              <a:t>Supongamos que:</a:t>
            </a:r>
          </a:p>
          <a:p>
            <a:pPr algn="just">
              <a:spcBef>
                <a:spcPts val="816"/>
              </a:spcBef>
              <a:buClr>
                <a:srgbClr val="00B0F0"/>
              </a:buClr>
              <a:buSzPct val="90000"/>
              <a:buFont typeface="Wingdings" pitchFamily="2" charset="2"/>
              <a:buChar char="§"/>
            </a:pPr>
            <a:r>
              <a:rPr lang="es-ES_tradnl" altLang="es-CL" sz="2600" dirty="0">
                <a:latin typeface="Garamond" panose="02020404030301010803" pitchFamily="18" charset="0"/>
              </a:rPr>
              <a:t>La compañía establece un solo precio.</a:t>
            </a:r>
          </a:p>
          <a:p>
            <a:pPr algn="just">
              <a:spcBef>
                <a:spcPts val="816"/>
              </a:spcBef>
              <a:buClr>
                <a:srgbClr val="00B0F0"/>
              </a:buClr>
              <a:buSzPct val="90000"/>
              <a:buFont typeface="Wingdings" pitchFamily="2" charset="2"/>
              <a:buChar char="§"/>
            </a:pPr>
            <a:r>
              <a:rPr lang="es-ES_tradnl" altLang="es-CL" sz="2600" dirty="0">
                <a:latin typeface="Garamond" panose="02020404030301010803" pitchFamily="18" charset="0"/>
              </a:rPr>
              <a:t>La compañía conoce Q(P,A).</a:t>
            </a:r>
          </a:p>
          <a:p>
            <a:pPr algn="just">
              <a:spcBef>
                <a:spcPts val="816"/>
              </a:spcBef>
              <a:buClr>
                <a:srgbClr val="00B0F0"/>
              </a:buClr>
              <a:buSzPct val="90000"/>
              <a:buFont typeface="Wingdings" pitchFamily="2" charset="2"/>
              <a:buChar char="§"/>
            </a:pPr>
            <a:r>
              <a:rPr lang="es-ES_tradnl" altLang="es-CL" sz="2600" dirty="0">
                <a:latin typeface="Garamond" panose="02020404030301010803" pitchFamily="18" charset="0"/>
              </a:rPr>
              <a:t>Se sabe en qué medida su cantidad demandada depende tanto de su precio como de sus gastos publicitarios.</a:t>
            </a:r>
          </a:p>
          <a:p>
            <a:pPr marL="0" indent="0" algn="just">
              <a:spcBef>
                <a:spcPts val="816"/>
              </a:spcBef>
              <a:buClr>
                <a:srgbClr val="00B0F0"/>
              </a:buClr>
              <a:buSzPct val="90000"/>
              <a:buNone/>
            </a:pPr>
            <a:endParaRPr lang="es-ES_tradnl" altLang="es-CL" sz="2600" dirty="0">
              <a:latin typeface="Garamond" panose="02020404030301010803" pitchFamily="18" charset="0"/>
            </a:endParaRPr>
          </a:p>
        </p:txBody>
      </p:sp>
      <p:sp>
        <p:nvSpPr>
          <p:cNvPr id="2" name="Título 1">
            <a:extLst>
              <a:ext uri="{FF2B5EF4-FFF2-40B4-BE49-F238E27FC236}">
                <a16:creationId xmlns:a16="http://schemas.microsoft.com/office/drawing/2014/main" id="{E19B0366-B745-7E4D-A3D2-002BE73A3CB4}"/>
              </a:ext>
            </a:extLst>
          </p:cNvPr>
          <p:cNvSpPr>
            <a:spLocks noGrp="1"/>
          </p:cNvSpPr>
          <p:nvPr>
            <p:ph type="title"/>
          </p:nvPr>
        </p:nvSpPr>
        <p:spPr/>
        <p:txBody>
          <a:bodyPr>
            <a:normAutofit/>
          </a:bodyPr>
          <a:lstStyle/>
          <a:p>
            <a:r>
              <a:rPr lang="es-ES_tradnl" sz="3600" b="1" dirty="0">
                <a:solidFill>
                  <a:srgbClr val="002060"/>
                </a:solidFill>
                <a:latin typeface="Garamond" panose="02020404030301010803" pitchFamily="18" charset="0"/>
                <a:cs typeface="Arial" panose="020B0604020202020204" pitchFamily="34" charset="0"/>
              </a:rPr>
              <a:t>Publicidad</a:t>
            </a:r>
          </a:p>
        </p:txBody>
      </p:sp>
      <p:sp>
        <p:nvSpPr>
          <p:cNvPr id="3" name="Marcador de contenido 2">
            <a:extLst>
              <a:ext uri="{FF2B5EF4-FFF2-40B4-BE49-F238E27FC236}">
                <a16:creationId xmlns:a16="http://schemas.microsoft.com/office/drawing/2014/main" id="{7D267B51-85F8-8EA8-01A2-79B8C165FFCA}"/>
              </a:ext>
            </a:extLst>
          </p:cNvPr>
          <p:cNvSpPr txBox="1">
            <a:spLocks/>
          </p:cNvSpPr>
          <p:nvPr/>
        </p:nvSpPr>
        <p:spPr>
          <a:xfrm>
            <a:off x="838200" y="3583461"/>
            <a:ext cx="10515600" cy="706523"/>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spcBef>
                <a:spcPct val="70000"/>
              </a:spcBef>
              <a:buFont typeface="Arial" panose="020B0604020202020204" pitchFamily="34" charset="0"/>
              <a:buNone/>
            </a:pPr>
            <a:r>
              <a:rPr lang="es-ES_tradnl" altLang="es-CL" sz="3100" b="1" dirty="0">
                <a:latin typeface="Garamond" panose="02020404030301010803" pitchFamily="18" charset="0"/>
              </a:rPr>
              <a:t>¿Cómo determinamos el precio y los gastos en la publicidad?</a:t>
            </a:r>
          </a:p>
          <a:p>
            <a:pPr marL="0" indent="0" algn="just">
              <a:spcBef>
                <a:spcPts val="816"/>
              </a:spcBef>
              <a:buClr>
                <a:srgbClr val="00B0F0"/>
              </a:buClr>
              <a:buSzPct val="90000"/>
              <a:buFont typeface="Arial" panose="020B0604020202020204" pitchFamily="34" charset="0"/>
              <a:buNone/>
            </a:pPr>
            <a:endParaRPr lang="es-ES_tradnl" altLang="es-CL" sz="2600" dirty="0">
              <a:latin typeface="Garamond" panose="02020404030301010803" pitchFamily="18" charset="0"/>
            </a:endParaRPr>
          </a:p>
        </p:txBody>
      </p:sp>
      <mc:AlternateContent xmlns:mc="http://schemas.openxmlformats.org/markup-compatibility/2006" xmlns:a14="http://schemas.microsoft.com/office/drawing/2010/main">
        <mc:Choice Requires="a14">
          <p:sp>
            <p:nvSpPr>
              <p:cNvPr id="6" name="CuadroTexto 5">
                <a:extLst>
                  <a:ext uri="{FF2B5EF4-FFF2-40B4-BE49-F238E27FC236}">
                    <a16:creationId xmlns:a16="http://schemas.microsoft.com/office/drawing/2014/main" id="{2D78ABFA-1B0A-AA84-38F8-21CAB1BE5003}"/>
                  </a:ext>
                </a:extLst>
              </p:cNvPr>
              <p:cNvSpPr txBox="1"/>
              <p:nvPr/>
            </p:nvSpPr>
            <p:spPr>
              <a:xfrm>
                <a:off x="1062681" y="4310299"/>
                <a:ext cx="2760949"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s-CL" i="1" smtClean="0">
                          <a:latin typeface="Cambria Math" panose="02040503050406030204" pitchFamily="18" charset="0"/>
                          <a:ea typeface="Cambria Math" panose="02040503050406030204" pitchFamily="18" charset="0"/>
                        </a:rPr>
                        <m:t>𝜋</m:t>
                      </m:r>
                      <m:r>
                        <a:rPr lang="es-ES" b="0" i="1" smtClean="0">
                          <a:latin typeface="Cambria Math" panose="02040503050406030204" pitchFamily="18" charset="0"/>
                          <a:ea typeface="Cambria Math" panose="02040503050406030204" pitchFamily="18" charset="0"/>
                        </a:rPr>
                        <m:t>=</m:t>
                      </m:r>
                      <m:r>
                        <a:rPr lang="es-ES" b="0" i="1" smtClean="0">
                          <a:latin typeface="Cambria Math" panose="02040503050406030204" pitchFamily="18" charset="0"/>
                          <a:ea typeface="Cambria Math" panose="02040503050406030204" pitchFamily="18" charset="0"/>
                        </a:rPr>
                        <m:t>𝑃𝑄</m:t>
                      </m:r>
                      <m:d>
                        <m:dPr>
                          <m:ctrlPr>
                            <a:rPr lang="es-ES" b="0" i="1" smtClean="0">
                              <a:latin typeface="Cambria Math" panose="02040503050406030204" pitchFamily="18" charset="0"/>
                              <a:ea typeface="Cambria Math" panose="02040503050406030204" pitchFamily="18" charset="0"/>
                            </a:rPr>
                          </m:ctrlPr>
                        </m:dPr>
                        <m:e>
                          <m:r>
                            <a:rPr lang="es-ES" b="0" i="1" smtClean="0">
                              <a:latin typeface="Cambria Math" panose="02040503050406030204" pitchFamily="18" charset="0"/>
                              <a:ea typeface="Cambria Math" panose="02040503050406030204" pitchFamily="18" charset="0"/>
                            </a:rPr>
                            <m:t>𝑃</m:t>
                          </m:r>
                          <m:r>
                            <a:rPr lang="es-ES" b="0" i="1" smtClean="0">
                              <a:latin typeface="Cambria Math" panose="02040503050406030204" pitchFamily="18" charset="0"/>
                              <a:ea typeface="Cambria Math" panose="02040503050406030204" pitchFamily="18" charset="0"/>
                            </a:rPr>
                            <m:t>,</m:t>
                          </m:r>
                          <m:r>
                            <a:rPr lang="es-ES" b="0" i="1" smtClean="0">
                              <a:latin typeface="Cambria Math" panose="02040503050406030204" pitchFamily="18" charset="0"/>
                              <a:ea typeface="Cambria Math" panose="02040503050406030204" pitchFamily="18" charset="0"/>
                            </a:rPr>
                            <m:t>𝐴</m:t>
                          </m:r>
                        </m:e>
                      </m:d>
                      <m:r>
                        <a:rPr lang="es-ES" b="0" i="1" smtClean="0">
                          <a:latin typeface="Cambria Math" panose="02040503050406030204" pitchFamily="18" charset="0"/>
                          <a:ea typeface="Cambria Math" panose="02040503050406030204" pitchFamily="18" charset="0"/>
                        </a:rPr>
                        <m:t>−</m:t>
                      </m:r>
                      <m:r>
                        <a:rPr lang="es-ES" b="0" i="1" smtClean="0">
                          <a:latin typeface="Cambria Math" panose="02040503050406030204" pitchFamily="18" charset="0"/>
                          <a:ea typeface="Cambria Math" panose="02040503050406030204" pitchFamily="18" charset="0"/>
                        </a:rPr>
                        <m:t>𝐶</m:t>
                      </m:r>
                      <m:d>
                        <m:dPr>
                          <m:ctrlPr>
                            <a:rPr lang="es-ES" b="0" i="1" smtClean="0">
                              <a:latin typeface="Cambria Math" panose="02040503050406030204" pitchFamily="18" charset="0"/>
                              <a:ea typeface="Cambria Math" panose="02040503050406030204" pitchFamily="18" charset="0"/>
                            </a:rPr>
                          </m:ctrlPr>
                        </m:dPr>
                        <m:e>
                          <m:r>
                            <a:rPr lang="es-ES" b="0" i="1" smtClean="0">
                              <a:latin typeface="Cambria Math" panose="02040503050406030204" pitchFamily="18" charset="0"/>
                              <a:ea typeface="Cambria Math" panose="02040503050406030204" pitchFamily="18" charset="0"/>
                            </a:rPr>
                            <m:t>𝑄</m:t>
                          </m:r>
                        </m:e>
                      </m:d>
                      <m:r>
                        <a:rPr lang="es-ES" b="0" i="1" smtClean="0">
                          <a:latin typeface="Cambria Math" panose="02040503050406030204" pitchFamily="18" charset="0"/>
                          <a:ea typeface="Cambria Math" panose="02040503050406030204" pitchFamily="18" charset="0"/>
                        </a:rPr>
                        <m:t>−</m:t>
                      </m:r>
                      <m:r>
                        <a:rPr lang="es-ES" b="0" i="1" smtClean="0">
                          <a:latin typeface="Cambria Math" panose="02040503050406030204" pitchFamily="18" charset="0"/>
                          <a:ea typeface="Cambria Math" panose="02040503050406030204" pitchFamily="18" charset="0"/>
                        </a:rPr>
                        <m:t>𝐴</m:t>
                      </m:r>
                    </m:oMath>
                  </m:oMathPara>
                </a14:m>
                <a:endParaRPr lang="es-CL" dirty="0"/>
              </a:p>
            </p:txBody>
          </p:sp>
        </mc:Choice>
        <mc:Fallback xmlns="">
          <p:sp>
            <p:nvSpPr>
              <p:cNvPr id="6" name="CuadroTexto 5">
                <a:extLst>
                  <a:ext uri="{FF2B5EF4-FFF2-40B4-BE49-F238E27FC236}">
                    <a16:creationId xmlns:a16="http://schemas.microsoft.com/office/drawing/2014/main" id="{2D78ABFA-1B0A-AA84-38F8-21CAB1BE5003}"/>
                  </a:ext>
                </a:extLst>
              </p:cNvPr>
              <p:cNvSpPr txBox="1">
                <a:spLocks noRot="1" noChangeAspect="1" noMove="1" noResize="1" noEditPoints="1" noAdjustHandles="1" noChangeArrowheads="1" noChangeShapeType="1" noTextEdit="1"/>
              </p:cNvSpPr>
              <p:nvPr/>
            </p:nvSpPr>
            <p:spPr>
              <a:xfrm>
                <a:off x="1062681" y="4310299"/>
                <a:ext cx="2760949" cy="369332"/>
              </a:xfrm>
              <a:prstGeom prst="rect">
                <a:avLst/>
              </a:prstGeom>
              <a:blipFill>
                <a:blip r:embed="rId4"/>
                <a:stretch>
                  <a:fillRect b="-6667"/>
                </a:stretch>
              </a:blipFill>
            </p:spPr>
            <p:txBody>
              <a:bodyPr/>
              <a:lstStyle/>
              <a:p>
                <a:r>
                  <a:rPr lang="es-CL">
                    <a:noFill/>
                  </a:rPr>
                  <a:t> </a:t>
                </a:r>
              </a:p>
            </p:txBody>
          </p:sp>
        </mc:Fallback>
      </mc:AlternateContent>
      <mc:AlternateContent xmlns:mc="http://schemas.openxmlformats.org/markup-compatibility/2006" xmlns:a14="http://schemas.microsoft.com/office/drawing/2010/main">
        <mc:Choice Requires="a14">
          <p:sp>
            <p:nvSpPr>
              <p:cNvPr id="7" name="CuadroTexto 6">
                <a:extLst>
                  <a:ext uri="{FF2B5EF4-FFF2-40B4-BE49-F238E27FC236}">
                    <a16:creationId xmlns:a16="http://schemas.microsoft.com/office/drawing/2014/main" id="{E8EFF014-FF4E-C438-73B8-35C986854208}"/>
                  </a:ext>
                </a:extLst>
              </p:cNvPr>
              <p:cNvSpPr txBox="1"/>
              <p:nvPr/>
            </p:nvSpPr>
            <p:spPr>
              <a:xfrm>
                <a:off x="1041638" y="4819395"/>
                <a:ext cx="3726469" cy="671081"/>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f>
                        <m:fPr>
                          <m:ctrlPr>
                            <a:rPr lang="es-CL" i="1" smtClean="0">
                              <a:latin typeface="Cambria Math" panose="02040503050406030204" pitchFamily="18" charset="0"/>
                            </a:rPr>
                          </m:ctrlPr>
                        </m:fPr>
                        <m:num>
                          <m:r>
                            <a:rPr lang="es-CL" i="1" smtClean="0">
                              <a:latin typeface="Cambria Math" panose="02040503050406030204" pitchFamily="18" charset="0"/>
                            </a:rPr>
                            <m:t>𝜕</m:t>
                          </m:r>
                          <m:r>
                            <a:rPr lang="es-CL" i="1" smtClean="0">
                              <a:latin typeface="Cambria Math" panose="02040503050406030204" pitchFamily="18" charset="0"/>
                              <a:ea typeface="Cambria Math" panose="02040503050406030204" pitchFamily="18" charset="0"/>
                            </a:rPr>
                            <m:t>𝜋</m:t>
                          </m:r>
                        </m:num>
                        <m:den>
                          <m:r>
                            <a:rPr lang="es-CL" i="1" smtClean="0">
                              <a:latin typeface="Cambria Math" panose="02040503050406030204" pitchFamily="18" charset="0"/>
                            </a:rPr>
                            <m:t>𝜕</m:t>
                          </m:r>
                          <m:r>
                            <a:rPr lang="es-ES" b="0" i="1" smtClean="0">
                              <a:latin typeface="Cambria Math" panose="02040503050406030204" pitchFamily="18" charset="0"/>
                            </a:rPr>
                            <m:t>𝐴</m:t>
                          </m:r>
                        </m:den>
                      </m:f>
                      <m:r>
                        <a:rPr lang="es-ES" b="0" i="1" smtClean="0">
                          <a:latin typeface="Cambria Math" panose="02040503050406030204" pitchFamily="18" charset="0"/>
                        </a:rPr>
                        <m:t>=</m:t>
                      </m:r>
                      <m:r>
                        <a:rPr lang="es-ES" b="0" i="1" smtClean="0">
                          <a:latin typeface="Cambria Math" panose="02040503050406030204" pitchFamily="18" charset="0"/>
                        </a:rPr>
                        <m:t>𝑃</m:t>
                      </m:r>
                      <m:f>
                        <m:fPr>
                          <m:ctrlPr>
                            <a:rPr lang="es-ES" b="0" i="1" smtClean="0">
                              <a:latin typeface="Cambria Math" panose="02040503050406030204" pitchFamily="18" charset="0"/>
                            </a:rPr>
                          </m:ctrlPr>
                        </m:fPr>
                        <m:num>
                          <m:r>
                            <a:rPr lang="es-ES" b="0" i="1" smtClean="0">
                              <a:latin typeface="Cambria Math" panose="02040503050406030204" pitchFamily="18" charset="0"/>
                            </a:rPr>
                            <m:t>𝜕</m:t>
                          </m:r>
                          <m:r>
                            <a:rPr lang="es-ES" b="0" i="1" smtClean="0">
                              <a:latin typeface="Cambria Math" panose="02040503050406030204" pitchFamily="18" charset="0"/>
                            </a:rPr>
                            <m:t>𝑄</m:t>
                          </m:r>
                        </m:num>
                        <m:den>
                          <m:r>
                            <a:rPr lang="es-ES" b="0" i="1" smtClean="0">
                              <a:latin typeface="Cambria Math" panose="02040503050406030204" pitchFamily="18" charset="0"/>
                            </a:rPr>
                            <m:t>𝜕</m:t>
                          </m:r>
                          <m:r>
                            <a:rPr lang="es-ES" b="0" i="1" smtClean="0">
                              <a:latin typeface="Cambria Math" panose="02040503050406030204" pitchFamily="18" charset="0"/>
                            </a:rPr>
                            <m:t>𝐴</m:t>
                          </m:r>
                        </m:den>
                      </m:f>
                      <m:r>
                        <a:rPr lang="es-ES" b="0" i="1" smtClean="0">
                          <a:latin typeface="Cambria Math" panose="02040503050406030204" pitchFamily="18" charset="0"/>
                        </a:rPr>
                        <m:t>−</m:t>
                      </m:r>
                      <m:f>
                        <m:fPr>
                          <m:ctrlPr>
                            <a:rPr lang="es-ES" b="0" i="1" smtClean="0">
                              <a:latin typeface="Cambria Math" panose="02040503050406030204" pitchFamily="18" charset="0"/>
                            </a:rPr>
                          </m:ctrlPr>
                        </m:fPr>
                        <m:num>
                          <m:r>
                            <a:rPr lang="es-ES" b="0" i="1" smtClean="0">
                              <a:latin typeface="Cambria Math" panose="02040503050406030204" pitchFamily="18" charset="0"/>
                            </a:rPr>
                            <m:t>𝜕</m:t>
                          </m:r>
                          <m:r>
                            <a:rPr lang="es-ES" b="0" i="1" smtClean="0">
                              <a:latin typeface="Cambria Math" panose="02040503050406030204" pitchFamily="18" charset="0"/>
                            </a:rPr>
                            <m:t>𝐶</m:t>
                          </m:r>
                          <m:d>
                            <m:dPr>
                              <m:ctrlPr>
                                <a:rPr lang="es-ES" b="0" i="1" smtClean="0">
                                  <a:latin typeface="Cambria Math" panose="02040503050406030204" pitchFamily="18" charset="0"/>
                                </a:rPr>
                              </m:ctrlPr>
                            </m:dPr>
                            <m:e>
                              <m:r>
                                <a:rPr lang="es-ES" b="0" i="1" smtClean="0">
                                  <a:latin typeface="Cambria Math" panose="02040503050406030204" pitchFamily="18" charset="0"/>
                                </a:rPr>
                                <m:t>𝑄</m:t>
                              </m:r>
                            </m:e>
                          </m:d>
                        </m:num>
                        <m:den>
                          <m:r>
                            <a:rPr lang="es-ES" b="0" i="1" smtClean="0">
                              <a:latin typeface="Cambria Math" panose="02040503050406030204" pitchFamily="18" charset="0"/>
                            </a:rPr>
                            <m:t>𝜕</m:t>
                          </m:r>
                          <m:r>
                            <a:rPr lang="es-ES" b="0" i="1" smtClean="0">
                              <a:latin typeface="Cambria Math" panose="02040503050406030204" pitchFamily="18" charset="0"/>
                            </a:rPr>
                            <m:t>𝑄</m:t>
                          </m:r>
                          <m:d>
                            <m:dPr>
                              <m:ctrlPr>
                                <a:rPr lang="es-ES" b="0" i="1" smtClean="0">
                                  <a:latin typeface="Cambria Math" panose="02040503050406030204" pitchFamily="18" charset="0"/>
                                </a:rPr>
                              </m:ctrlPr>
                            </m:dPr>
                            <m:e>
                              <m:r>
                                <a:rPr lang="es-ES" b="0" i="1" smtClean="0">
                                  <a:latin typeface="Cambria Math" panose="02040503050406030204" pitchFamily="18" charset="0"/>
                                </a:rPr>
                                <m:t>𝑃</m:t>
                              </m:r>
                              <m:r>
                                <a:rPr lang="es-ES" b="0" i="1" smtClean="0">
                                  <a:latin typeface="Cambria Math" panose="02040503050406030204" pitchFamily="18" charset="0"/>
                                </a:rPr>
                                <m:t>,</m:t>
                              </m:r>
                              <m:r>
                                <a:rPr lang="es-ES" b="0" i="1" smtClean="0">
                                  <a:latin typeface="Cambria Math" panose="02040503050406030204" pitchFamily="18" charset="0"/>
                                </a:rPr>
                                <m:t>𝐴</m:t>
                              </m:r>
                            </m:e>
                          </m:d>
                        </m:den>
                      </m:f>
                      <m:f>
                        <m:fPr>
                          <m:ctrlPr>
                            <a:rPr lang="es-ES" b="0" i="1" smtClean="0">
                              <a:latin typeface="Cambria Math" panose="02040503050406030204" pitchFamily="18" charset="0"/>
                            </a:rPr>
                          </m:ctrlPr>
                        </m:fPr>
                        <m:num>
                          <m:r>
                            <a:rPr lang="es-ES" b="0" i="1" smtClean="0">
                              <a:latin typeface="Cambria Math" panose="02040503050406030204" pitchFamily="18" charset="0"/>
                            </a:rPr>
                            <m:t>𝜕</m:t>
                          </m:r>
                          <m:r>
                            <a:rPr lang="es-ES" b="0" i="1" smtClean="0">
                              <a:latin typeface="Cambria Math" panose="02040503050406030204" pitchFamily="18" charset="0"/>
                            </a:rPr>
                            <m:t>𝑄</m:t>
                          </m:r>
                          <m:d>
                            <m:dPr>
                              <m:ctrlPr>
                                <a:rPr lang="es-ES" b="0" i="1" smtClean="0">
                                  <a:latin typeface="Cambria Math" panose="02040503050406030204" pitchFamily="18" charset="0"/>
                                </a:rPr>
                              </m:ctrlPr>
                            </m:dPr>
                            <m:e>
                              <m:r>
                                <a:rPr lang="es-ES" b="0" i="1" smtClean="0">
                                  <a:latin typeface="Cambria Math" panose="02040503050406030204" pitchFamily="18" charset="0"/>
                                </a:rPr>
                                <m:t>𝑃</m:t>
                              </m:r>
                              <m:r>
                                <a:rPr lang="es-ES" b="0" i="1" smtClean="0">
                                  <a:latin typeface="Cambria Math" panose="02040503050406030204" pitchFamily="18" charset="0"/>
                                </a:rPr>
                                <m:t>,</m:t>
                              </m:r>
                              <m:r>
                                <a:rPr lang="es-ES" b="0" i="1" smtClean="0">
                                  <a:latin typeface="Cambria Math" panose="02040503050406030204" pitchFamily="18" charset="0"/>
                                </a:rPr>
                                <m:t>𝐴</m:t>
                              </m:r>
                            </m:e>
                          </m:d>
                        </m:num>
                        <m:den>
                          <m:r>
                            <a:rPr lang="es-ES" b="0" i="1" smtClean="0">
                              <a:latin typeface="Cambria Math" panose="02040503050406030204" pitchFamily="18" charset="0"/>
                            </a:rPr>
                            <m:t>𝜕</m:t>
                          </m:r>
                          <m:r>
                            <a:rPr lang="es-ES" b="0" i="1" smtClean="0">
                              <a:latin typeface="Cambria Math" panose="02040503050406030204" pitchFamily="18" charset="0"/>
                            </a:rPr>
                            <m:t>𝐴</m:t>
                          </m:r>
                        </m:den>
                      </m:f>
                      <m:r>
                        <a:rPr lang="es-ES" b="0" i="1" smtClean="0">
                          <a:latin typeface="Cambria Math" panose="02040503050406030204" pitchFamily="18" charset="0"/>
                        </a:rPr>
                        <m:t>−1</m:t>
                      </m:r>
                    </m:oMath>
                  </m:oMathPara>
                </a14:m>
                <a:endParaRPr lang="es-CL" dirty="0"/>
              </a:p>
            </p:txBody>
          </p:sp>
        </mc:Choice>
        <mc:Fallback xmlns="">
          <p:sp>
            <p:nvSpPr>
              <p:cNvPr id="7" name="CuadroTexto 6">
                <a:extLst>
                  <a:ext uri="{FF2B5EF4-FFF2-40B4-BE49-F238E27FC236}">
                    <a16:creationId xmlns:a16="http://schemas.microsoft.com/office/drawing/2014/main" id="{E8EFF014-FF4E-C438-73B8-35C986854208}"/>
                  </a:ext>
                </a:extLst>
              </p:cNvPr>
              <p:cNvSpPr txBox="1">
                <a:spLocks noRot="1" noChangeAspect="1" noMove="1" noResize="1" noEditPoints="1" noAdjustHandles="1" noChangeArrowheads="1" noChangeShapeType="1" noTextEdit="1"/>
              </p:cNvSpPr>
              <p:nvPr/>
            </p:nvSpPr>
            <p:spPr>
              <a:xfrm>
                <a:off x="1041638" y="4819395"/>
                <a:ext cx="3726469" cy="671081"/>
              </a:xfrm>
              <a:prstGeom prst="rect">
                <a:avLst/>
              </a:prstGeom>
              <a:blipFill>
                <a:blip r:embed="rId5"/>
                <a:stretch>
                  <a:fillRect b="-7407"/>
                </a:stretch>
              </a:blipFill>
            </p:spPr>
            <p:txBody>
              <a:bodyPr/>
              <a:lstStyle/>
              <a:p>
                <a:r>
                  <a:rPr lang="es-CL">
                    <a:noFill/>
                  </a:rPr>
                  <a:t> </a:t>
                </a:r>
              </a:p>
            </p:txBody>
          </p:sp>
        </mc:Fallback>
      </mc:AlternateContent>
      <mc:AlternateContent xmlns:mc="http://schemas.openxmlformats.org/markup-compatibility/2006" xmlns:a14="http://schemas.microsoft.com/office/drawing/2010/main">
        <mc:Choice Requires="a14">
          <p:sp>
            <p:nvSpPr>
              <p:cNvPr id="8" name="CuadroTexto 7">
                <a:extLst>
                  <a:ext uri="{FF2B5EF4-FFF2-40B4-BE49-F238E27FC236}">
                    <a16:creationId xmlns:a16="http://schemas.microsoft.com/office/drawing/2014/main" id="{C3D20D44-4EA5-B639-600B-08DEADE5CEE1}"/>
                  </a:ext>
                </a:extLst>
              </p:cNvPr>
              <p:cNvSpPr txBox="1"/>
              <p:nvPr/>
            </p:nvSpPr>
            <p:spPr>
              <a:xfrm>
                <a:off x="8022597" y="4145131"/>
                <a:ext cx="3840892" cy="584775"/>
              </a:xfrm>
              <a:prstGeom prst="rect">
                <a:avLst/>
              </a:prstGeom>
              <a:noFill/>
            </p:spPr>
            <p:txBody>
              <a:bodyPr wrap="square" rtlCol="0">
                <a:spAutoFit/>
              </a:bodyPr>
              <a:lstStyle/>
              <a:p>
                <a:r>
                  <a:rPr lang="es-CL" sz="1600" dirty="0">
                    <a:latin typeface="Garamond" panose="02020404030301010803" pitchFamily="18" charset="0"/>
                  </a:rPr>
                  <a:t>Recordemos que </a:t>
                </a:r>
                <a14:m>
                  <m:oMath xmlns:m="http://schemas.openxmlformats.org/officeDocument/2006/math">
                    <m:r>
                      <a:rPr lang="es-ES" sz="1600" b="0" i="1" smtClean="0">
                        <a:latin typeface="Cambria Math" panose="02040503050406030204" pitchFamily="18" charset="0"/>
                      </a:rPr>
                      <m:t>𝑄</m:t>
                    </m:r>
                    <m:r>
                      <a:rPr lang="es-ES" sz="1600" b="0" i="1" smtClean="0">
                        <a:latin typeface="Cambria Math" panose="02040503050406030204" pitchFamily="18" charset="0"/>
                      </a:rPr>
                      <m:t>(</m:t>
                    </m:r>
                    <m:r>
                      <a:rPr lang="es-ES" sz="1600" b="0" i="1" smtClean="0">
                        <a:latin typeface="Cambria Math" panose="02040503050406030204" pitchFamily="18" charset="0"/>
                      </a:rPr>
                      <m:t>𝑃</m:t>
                    </m:r>
                    <m:r>
                      <a:rPr lang="es-ES" sz="1600" b="0" i="1" smtClean="0">
                        <a:latin typeface="Cambria Math" panose="02040503050406030204" pitchFamily="18" charset="0"/>
                      </a:rPr>
                      <m:t>,</m:t>
                    </m:r>
                    <m:r>
                      <a:rPr lang="es-ES" sz="1600" b="0" i="1" smtClean="0">
                        <a:latin typeface="Cambria Math" panose="02040503050406030204" pitchFamily="18" charset="0"/>
                      </a:rPr>
                      <m:t>𝐴</m:t>
                    </m:r>
                    <m:r>
                      <a:rPr lang="es-ES" sz="1600" b="0" i="1" smtClean="0">
                        <a:latin typeface="Cambria Math" panose="02040503050406030204" pitchFamily="18" charset="0"/>
                      </a:rPr>
                      <m:t>)</m:t>
                    </m:r>
                  </m:oMath>
                </a14:m>
                <a:r>
                  <a:rPr lang="es-CL" sz="1600" dirty="0">
                    <a:latin typeface="Garamond" panose="02020404030301010803" pitchFamily="18" charset="0"/>
                  </a:rPr>
                  <a:t>, esto también influye en la función de costo</a:t>
                </a:r>
              </a:p>
            </p:txBody>
          </p:sp>
        </mc:Choice>
        <mc:Fallback xmlns="">
          <p:sp>
            <p:nvSpPr>
              <p:cNvPr id="8" name="CuadroTexto 7">
                <a:extLst>
                  <a:ext uri="{FF2B5EF4-FFF2-40B4-BE49-F238E27FC236}">
                    <a16:creationId xmlns:a16="http://schemas.microsoft.com/office/drawing/2014/main" id="{C3D20D44-4EA5-B639-600B-08DEADE5CEE1}"/>
                  </a:ext>
                </a:extLst>
              </p:cNvPr>
              <p:cNvSpPr txBox="1">
                <a:spLocks noRot="1" noChangeAspect="1" noMove="1" noResize="1" noEditPoints="1" noAdjustHandles="1" noChangeArrowheads="1" noChangeShapeType="1" noTextEdit="1"/>
              </p:cNvSpPr>
              <p:nvPr/>
            </p:nvSpPr>
            <p:spPr>
              <a:xfrm>
                <a:off x="8022597" y="4145131"/>
                <a:ext cx="3840892" cy="584775"/>
              </a:xfrm>
              <a:prstGeom prst="rect">
                <a:avLst/>
              </a:prstGeom>
              <a:blipFill>
                <a:blip r:embed="rId6"/>
                <a:stretch>
                  <a:fillRect l="-658" t="-4255" b="-10638"/>
                </a:stretch>
              </a:blipFill>
            </p:spPr>
            <p:txBody>
              <a:bodyPr/>
              <a:lstStyle/>
              <a:p>
                <a:r>
                  <a:rPr lang="es-CL">
                    <a:noFill/>
                  </a:rPr>
                  <a:t> </a:t>
                </a:r>
              </a:p>
            </p:txBody>
          </p:sp>
        </mc:Fallback>
      </mc:AlternateContent>
      <mc:AlternateContent xmlns:mc="http://schemas.openxmlformats.org/markup-compatibility/2006" xmlns:a14="http://schemas.microsoft.com/office/drawing/2010/main">
        <mc:Choice Requires="a14">
          <p:sp>
            <p:nvSpPr>
              <p:cNvPr id="9" name="CuadroTexto 8">
                <a:extLst>
                  <a:ext uri="{FF2B5EF4-FFF2-40B4-BE49-F238E27FC236}">
                    <a16:creationId xmlns:a16="http://schemas.microsoft.com/office/drawing/2014/main" id="{B0962833-9650-5224-D0E9-9D3C5000DE94}"/>
                  </a:ext>
                </a:extLst>
              </p:cNvPr>
              <p:cNvSpPr txBox="1"/>
              <p:nvPr/>
            </p:nvSpPr>
            <p:spPr>
              <a:xfrm>
                <a:off x="4953344" y="4819395"/>
                <a:ext cx="3592650" cy="671081"/>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s-ES" b="0" i="1" smtClean="0">
                          <a:latin typeface="Cambria Math" panose="02040503050406030204" pitchFamily="18" charset="0"/>
                        </a:rPr>
                        <m:t>𝑃</m:t>
                      </m:r>
                      <m:f>
                        <m:fPr>
                          <m:ctrlPr>
                            <a:rPr lang="es-ES" b="0" i="1" smtClean="0">
                              <a:latin typeface="Cambria Math" panose="02040503050406030204" pitchFamily="18" charset="0"/>
                            </a:rPr>
                          </m:ctrlPr>
                        </m:fPr>
                        <m:num>
                          <m:r>
                            <a:rPr lang="es-ES" b="0" i="1" smtClean="0">
                              <a:latin typeface="Cambria Math" panose="02040503050406030204" pitchFamily="18" charset="0"/>
                            </a:rPr>
                            <m:t>𝜕</m:t>
                          </m:r>
                          <m:r>
                            <a:rPr lang="es-ES" b="0" i="1" smtClean="0">
                              <a:latin typeface="Cambria Math" panose="02040503050406030204" pitchFamily="18" charset="0"/>
                            </a:rPr>
                            <m:t>𝑄</m:t>
                          </m:r>
                        </m:num>
                        <m:den>
                          <m:r>
                            <a:rPr lang="es-ES" b="0" i="1" smtClean="0">
                              <a:latin typeface="Cambria Math" panose="02040503050406030204" pitchFamily="18" charset="0"/>
                            </a:rPr>
                            <m:t>𝜕</m:t>
                          </m:r>
                          <m:r>
                            <a:rPr lang="es-ES" b="0" i="1" smtClean="0">
                              <a:latin typeface="Cambria Math" panose="02040503050406030204" pitchFamily="18" charset="0"/>
                            </a:rPr>
                            <m:t>𝐴</m:t>
                          </m:r>
                        </m:den>
                      </m:f>
                      <m:r>
                        <a:rPr lang="es-ES" b="0" i="1" smtClean="0">
                          <a:latin typeface="Cambria Math" panose="02040503050406030204" pitchFamily="18" charset="0"/>
                        </a:rPr>
                        <m:t>−</m:t>
                      </m:r>
                      <m:f>
                        <m:fPr>
                          <m:ctrlPr>
                            <a:rPr lang="es-ES" b="0" i="1" smtClean="0">
                              <a:latin typeface="Cambria Math" panose="02040503050406030204" pitchFamily="18" charset="0"/>
                            </a:rPr>
                          </m:ctrlPr>
                        </m:fPr>
                        <m:num>
                          <m:r>
                            <a:rPr lang="es-ES" b="0" i="1" smtClean="0">
                              <a:latin typeface="Cambria Math" panose="02040503050406030204" pitchFamily="18" charset="0"/>
                            </a:rPr>
                            <m:t>𝜕</m:t>
                          </m:r>
                          <m:r>
                            <a:rPr lang="es-ES" b="0" i="1" smtClean="0">
                              <a:latin typeface="Cambria Math" panose="02040503050406030204" pitchFamily="18" charset="0"/>
                            </a:rPr>
                            <m:t>𝐶</m:t>
                          </m:r>
                          <m:d>
                            <m:dPr>
                              <m:ctrlPr>
                                <a:rPr lang="es-ES" b="0" i="1" smtClean="0">
                                  <a:latin typeface="Cambria Math" panose="02040503050406030204" pitchFamily="18" charset="0"/>
                                </a:rPr>
                              </m:ctrlPr>
                            </m:dPr>
                            <m:e>
                              <m:r>
                                <a:rPr lang="es-ES" b="0" i="1" smtClean="0">
                                  <a:latin typeface="Cambria Math" panose="02040503050406030204" pitchFamily="18" charset="0"/>
                                </a:rPr>
                                <m:t>𝑄</m:t>
                              </m:r>
                            </m:e>
                          </m:d>
                        </m:num>
                        <m:den>
                          <m:r>
                            <a:rPr lang="es-ES" b="0" i="1" smtClean="0">
                              <a:latin typeface="Cambria Math" panose="02040503050406030204" pitchFamily="18" charset="0"/>
                            </a:rPr>
                            <m:t>𝜕</m:t>
                          </m:r>
                          <m:r>
                            <a:rPr lang="es-ES" b="0" i="1" smtClean="0">
                              <a:latin typeface="Cambria Math" panose="02040503050406030204" pitchFamily="18" charset="0"/>
                            </a:rPr>
                            <m:t>𝑄</m:t>
                          </m:r>
                          <m:d>
                            <m:dPr>
                              <m:ctrlPr>
                                <a:rPr lang="es-ES" b="0" i="1" smtClean="0">
                                  <a:latin typeface="Cambria Math" panose="02040503050406030204" pitchFamily="18" charset="0"/>
                                </a:rPr>
                              </m:ctrlPr>
                            </m:dPr>
                            <m:e>
                              <m:r>
                                <a:rPr lang="es-ES" b="0" i="1" smtClean="0">
                                  <a:latin typeface="Cambria Math" panose="02040503050406030204" pitchFamily="18" charset="0"/>
                                </a:rPr>
                                <m:t>𝑃</m:t>
                              </m:r>
                              <m:r>
                                <a:rPr lang="es-ES" b="0" i="1" smtClean="0">
                                  <a:latin typeface="Cambria Math" panose="02040503050406030204" pitchFamily="18" charset="0"/>
                                </a:rPr>
                                <m:t>,</m:t>
                              </m:r>
                              <m:r>
                                <a:rPr lang="es-ES" b="0" i="1" smtClean="0">
                                  <a:latin typeface="Cambria Math" panose="02040503050406030204" pitchFamily="18" charset="0"/>
                                </a:rPr>
                                <m:t>𝐴</m:t>
                              </m:r>
                            </m:e>
                          </m:d>
                        </m:den>
                      </m:f>
                      <m:f>
                        <m:fPr>
                          <m:ctrlPr>
                            <a:rPr lang="es-ES" b="0" i="1" smtClean="0">
                              <a:latin typeface="Cambria Math" panose="02040503050406030204" pitchFamily="18" charset="0"/>
                            </a:rPr>
                          </m:ctrlPr>
                        </m:fPr>
                        <m:num>
                          <m:r>
                            <a:rPr lang="es-ES" b="0" i="1" smtClean="0">
                              <a:latin typeface="Cambria Math" panose="02040503050406030204" pitchFamily="18" charset="0"/>
                            </a:rPr>
                            <m:t>𝜕</m:t>
                          </m:r>
                          <m:r>
                            <a:rPr lang="es-ES" b="0" i="1" smtClean="0">
                              <a:latin typeface="Cambria Math" panose="02040503050406030204" pitchFamily="18" charset="0"/>
                            </a:rPr>
                            <m:t>𝑄</m:t>
                          </m:r>
                          <m:d>
                            <m:dPr>
                              <m:ctrlPr>
                                <a:rPr lang="es-ES" b="0" i="1" smtClean="0">
                                  <a:latin typeface="Cambria Math" panose="02040503050406030204" pitchFamily="18" charset="0"/>
                                </a:rPr>
                              </m:ctrlPr>
                            </m:dPr>
                            <m:e>
                              <m:r>
                                <a:rPr lang="es-ES" b="0" i="1" smtClean="0">
                                  <a:latin typeface="Cambria Math" panose="02040503050406030204" pitchFamily="18" charset="0"/>
                                </a:rPr>
                                <m:t>𝑃</m:t>
                              </m:r>
                              <m:r>
                                <a:rPr lang="es-ES" b="0" i="1" smtClean="0">
                                  <a:latin typeface="Cambria Math" panose="02040503050406030204" pitchFamily="18" charset="0"/>
                                </a:rPr>
                                <m:t>,</m:t>
                              </m:r>
                              <m:r>
                                <a:rPr lang="es-ES" b="0" i="1" smtClean="0">
                                  <a:latin typeface="Cambria Math" panose="02040503050406030204" pitchFamily="18" charset="0"/>
                                </a:rPr>
                                <m:t>𝐴</m:t>
                              </m:r>
                            </m:e>
                          </m:d>
                        </m:num>
                        <m:den>
                          <m:r>
                            <a:rPr lang="es-ES" b="0" i="1" smtClean="0">
                              <a:latin typeface="Cambria Math" panose="02040503050406030204" pitchFamily="18" charset="0"/>
                            </a:rPr>
                            <m:t>𝜕</m:t>
                          </m:r>
                          <m:r>
                            <a:rPr lang="es-ES" b="0" i="1" smtClean="0">
                              <a:latin typeface="Cambria Math" panose="02040503050406030204" pitchFamily="18" charset="0"/>
                            </a:rPr>
                            <m:t>𝐴</m:t>
                          </m:r>
                        </m:den>
                      </m:f>
                      <m:r>
                        <a:rPr lang="es-ES" b="0" i="1" smtClean="0">
                          <a:latin typeface="Cambria Math" panose="02040503050406030204" pitchFamily="18" charset="0"/>
                        </a:rPr>
                        <m:t>−1=0</m:t>
                      </m:r>
                    </m:oMath>
                  </m:oMathPara>
                </a14:m>
                <a:endParaRPr lang="es-CL" dirty="0"/>
              </a:p>
            </p:txBody>
          </p:sp>
        </mc:Choice>
        <mc:Fallback xmlns="">
          <p:sp>
            <p:nvSpPr>
              <p:cNvPr id="9" name="CuadroTexto 8">
                <a:extLst>
                  <a:ext uri="{FF2B5EF4-FFF2-40B4-BE49-F238E27FC236}">
                    <a16:creationId xmlns:a16="http://schemas.microsoft.com/office/drawing/2014/main" id="{B0962833-9650-5224-D0E9-9D3C5000DE94}"/>
                  </a:ext>
                </a:extLst>
              </p:cNvPr>
              <p:cNvSpPr txBox="1">
                <a:spLocks noRot="1" noChangeAspect="1" noMove="1" noResize="1" noEditPoints="1" noAdjustHandles="1" noChangeArrowheads="1" noChangeShapeType="1" noTextEdit="1"/>
              </p:cNvSpPr>
              <p:nvPr/>
            </p:nvSpPr>
            <p:spPr>
              <a:xfrm>
                <a:off x="4953344" y="4819395"/>
                <a:ext cx="3592650" cy="671081"/>
              </a:xfrm>
              <a:prstGeom prst="rect">
                <a:avLst/>
              </a:prstGeom>
              <a:blipFill>
                <a:blip r:embed="rId7"/>
                <a:stretch>
                  <a:fillRect b="-7407"/>
                </a:stretch>
              </a:blipFill>
            </p:spPr>
            <p:txBody>
              <a:bodyPr/>
              <a:lstStyle/>
              <a:p>
                <a:r>
                  <a:rPr lang="es-CL">
                    <a:noFill/>
                  </a:rPr>
                  <a:t> </a:t>
                </a:r>
              </a:p>
            </p:txBody>
          </p:sp>
        </mc:Fallback>
      </mc:AlternateContent>
      <mc:AlternateContent xmlns:mc="http://schemas.openxmlformats.org/markup-compatibility/2006" xmlns:a14="http://schemas.microsoft.com/office/drawing/2010/main">
        <mc:Choice Requires="a14">
          <p:sp>
            <p:nvSpPr>
              <p:cNvPr id="11" name="CuadroTexto 10">
                <a:extLst>
                  <a:ext uri="{FF2B5EF4-FFF2-40B4-BE49-F238E27FC236}">
                    <a16:creationId xmlns:a16="http://schemas.microsoft.com/office/drawing/2014/main" id="{D06F1824-6F59-E78C-5A1E-A2D0F50D54CF}"/>
                  </a:ext>
                </a:extLst>
              </p:cNvPr>
              <p:cNvSpPr txBox="1"/>
              <p:nvPr/>
            </p:nvSpPr>
            <p:spPr>
              <a:xfrm>
                <a:off x="1062681" y="5684346"/>
                <a:ext cx="3188693" cy="671081"/>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s-ES" b="0" i="1" smtClean="0">
                          <a:latin typeface="Cambria Math" panose="02040503050406030204" pitchFamily="18" charset="0"/>
                        </a:rPr>
                        <m:t>𝑃</m:t>
                      </m:r>
                      <m:f>
                        <m:fPr>
                          <m:ctrlPr>
                            <a:rPr lang="es-ES" b="0" i="1" smtClean="0">
                              <a:latin typeface="Cambria Math" panose="02040503050406030204" pitchFamily="18" charset="0"/>
                            </a:rPr>
                          </m:ctrlPr>
                        </m:fPr>
                        <m:num>
                          <m:r>
                            <a:rPr lang="es-ES" b="0" i="1" smtClean="0">
                              <a:latin typeface="Cambria Math" panose="02040503050406030204" pitchFamily="18" charset="0"/>
                            </a:rPr>
                            <m:t>𝜕</m:t>
                          </m:r>
                          <m:r>
                            <a:rPr lang="es-ES" b="0" i="1" smtClean="0">
                              <a:latin typeface="Cambria Math" panose="02040503050406030204" pitchFamily="18" charset="0"/>
                            </a:rPr>
                            <m:t>𝑄</m:t>
                          </m:r>
                        </m:num>
                        <m:den>
                          <m:r>
                            <a:rPr lang="es-ES" b="0" i="1" smtClean="0">
                              <a:latin typeface="Cambria Math" panose="02040503050406030204" pitchFamily="18" charset="0"/>
                            </a:rPr>
                            <m:t>𝜕</m:t>
                          </m:r>
                          <m:r>
                            <a:rPr lang="es-ES" b="0" i="1" smtClean="0">
                              <a:latin typeface="Cambria Math" panose="02040503050406030204" pitchFamily="18" charset="0"/>
                            </a:rPr>
                            <m:t>𝐴</m:t>
                          </m:r>
                        </m:den>
                      </m:f>
                      <m:r>
                        <a:rPr lang="es-ES" b="0" i="1" smtClean="0">
                          <a:latin typeface="Cambria Math" panose="02040503050406030204" pitchFamily="18" charset="0"/>
                        </a:rPr>
                        <m:t>=</m:t>
                      </m:r>
                      <m:f>
                        <m:fPr>
                          <m:ctrlPr>
                            <a:rPr lang="es-ES" b="0" i="1" smtClean="0">
                              <a:latin typeface="Cambria Math" panose="02040503050406030204" pitchFamily="18" charset="0"/>
                            </a:rPr>
                          </m:ctrlPr>
                        </m:fPr>
                        <m:num>
                          <m:r>
                            <a:rPr lang="es-ES" b="0" i="1" smtClean="0">
                              <a:latin typeface="Cambria Math" panose="02040503050406030204" pitchFamily="18" charset="0"/>
                            </a:rPr>
                            <m:t>𝜕</m:t>
                          </m:r>
                          <m:r>
                            <a:rPr lang="es-ES" b="0" i="1" smtClean="0">
                              <a:latin typeface="Cambria Math" panose="02040503050406030204" pitchFamily="18" charset="0"/>
                            </a:rPr>
                            <m:t>𝐶</m:t>
                          </m:r>
                          <m:d>
                            <m:dPr>
                              <m:ctrlPr>
                                <a:rPr lang="es-ES" b="0" i="1" smtClean="0">
                                  <a:latin typeface="Cambria Math" panose="02040503050406030204" pitchFamily="18" charset="0"/>
                                </a:rPr>
                              </m:ctrlPr>
                            </m:dPr>
                            <m:e>
                              <m:r>
                                <a:rPr lang="es-ES" b="0" i="1" smtClean="0">
                                  <a:latin typeface="Cambria Math" panose="02040503050406030204" pitchFamily="18" charset="0"/>
                                </a:rPr>
                                <m:t>𝑄</m:t>
                              </m:r>
                            </m:e>
                          </m:d>
                        </m:num>
                        <m:den>
                          <m:r>
                            <a:rPr lang="es-ES" b="0" i="1" smtClean="0">
                              <a:latin typeface="Cambria Math" panose="02040503050406030204" pitchFamily="18" charset="0"/>
                            </a:rPr>
                            <m:t>𝜕</m:t>
                          </m:r>
                          <m:r>
                            <a:rPr lang="es-ES" b="0" i="1" smtClean="0">
                              <a:latin typeface="Cambria Math" panose="02040503050406030204" pitchFamily="18" charset="0"/>
                            </a:rPr>
                            <m:t>𝑄</m:t>
                          </m:r>
                          <m:d>
                            <m:dPr>
                              <m:ctrlPr>
                                <a:rPr lang="es-ES" b="0" i="1" smtClean="0">
                                  <a:latin typeface="Cambria Math" panose="02040503050406030204" pitchFamily="18" charset="0"/>
                                </a:rPr>
                              </m:ctrlPr>
                            </m:dPr>
                            <m:e>
                              <m:r>
                                <a:rPr lang="es-ES" b="0" i="1" smtClean="0">
                                  <a:latin typeface="Cambria Math" panose="02040503050406030204" pitchFamily="18" charset="0"/>
                                </a:rPr>
                                <m:t>𝑃</m:t>
                              </m:r>
                              <m:r>
                                <a:rPr lang="es-ES" b="0" i="1" smtClean="0">
                                  <a:latin typeface="Cambria Math" panose="02040503050406030204" pitchFamily="18" charset="0"/>
                                </a:rPr>
                                <m:t>,</m:t>
                              </m:r>
                              <m:r>
                                <a:rPr lang="es-ES" b="0" i="1" smtClean="0">
                                  <a:latin typeface="Cambria Math" panose="02040503050406030204" pitchFamily="18" charset="0"/>
                                </a:rPr>
                                <m:t>𝐴</m:t>
                              </m:r>
                            </m:e>
                          </m:d>
                        </m:den>
                      </m:f>
                      <m:f>
                        <m:fPr>
                          <m:ctrlPr>
                            <a:rPr lang="es-ES" b="0" i="1" smtClean="0">
                              <a:latin typeface="Cambria Math" panose="02040503050406030204" pitchFamily="18" charset="0"/>
                            </a:rPr>
                          </m:ctrlPr>
                        </m:fPr>
                        <m:num>
                          <m:r>
                            <a:rPr lang="es-ES" b="0" i="1" smtClean="0">
                              <a:latin typeface="Cambria Math" panose="02040503050406030204" pitchFamily="18" charset="0"/>
                            </a:rPr>
                            <m:t>𝜕</m:t>
                          </m:r>
                          <m:r>
                            <a:rPr lang="es-ES" b="0" i="1" smtClean="0">
                              <a:latin typeface="Cambria Math" panose="02040503050406030204" pitchFamily="18" charset="0"/>
                            </a:rPr>
                            <m:t>𝑄</m:t>
                          </m:r>
                          <m:d>
                            <m:dPr>
                              <m:ctrlPr>
                                <a:rPr lang="es-ES" b="0" i="1" smtClean="0">
                                  <a:latin typeface="Cambria Math" panose="02040503050406030204" pitchFamily="18" charset="0"/>
                                </a:rPr>
                              </m:ctrlPr>
                            </m:dPr>
                            <m:e>
                              <m:r>
                                <a:rPr lang="es-ES" b="0" i="1" smtClean="0">
                                  <a:latin typeface="Cambria Math" panose="02040503050406030204" pitchFamily="18" charset="0"/>
                                </a:rPr>
                                <m:t>𝑃</m:t>
                              </m:r>
                              <m:r>
                                <a:rPr lang="es-ES" b="0" i="1" smtClean="0">
                                  <a:latin typeface="Cambria Math" panose="02040503050406030204" pitchFamily="18" charset="0"/>
                                </a:rPr>
                                <m:t>,</m:t>
                              </m:r>
                              <m:r>
                                <a:rPr lang="es-ES" b="0" i="1" smtClean="0">
                                  <a:latin typeface="Cambria Math" panose="02040503050406030204" pitchFamily="18" charset="0"/>
                                </a:rPr>
                                <m:t>𝐴</m:t>
                              </m:r>
                            </m:e>
                          </m:d>
                        </m:num>
                        <m:den>
                          <m:r>
                            <a:rPr lang="es-ES" b="0" i="1" smtClean="0">
                              <a:latin typeface="Cambria Math" panose="02040503050406030204" pitchFamily="18" charset="0"/>
                            </a:rPr>
                            <m:t>𝜕</m:t>
                          </m:r>
                          <m:r>
                            <a:rPr lang="es-ES" b="0" i="1" smtClean="0">
                              <a:latin typeface="Cambria Math" panose="02040503050406030204" pitchFamily="18" charset="0"/>
                            </a:rPr>
                            <m:t>𝐴</m:t>
                          </m:r>
                        </m:den>
                      </m:f>
                      <m:r>
                        <a:rPr lang="es-ES" b="0" i="1" smtClean="0">
                          <a:latin typeface="Cambria Math" panose="02040503050406030204" pitchFamily="18" charset="0"/>
                        </a:rPr>
                        <m:t>+1</m:t>
                      </m:r>
                    </m:oMath>
                  </m:oMathPara>
                </a14:m>
                <a:endParaRPr lang="es-CL" dirty="0"/>
              </a:p>
            </p:txBody>
          </p:sp>
        </mc:Choice>
        <mc:Fallback xmlns="">
          <p:sp>
            <p:nvSpPr>
              <p:cNvPr id="11" name="CuadroTexto 10">
                <a:extLst>
                  <a:ext uri="{FF2B5EF4-FFF2-40B4-BE49-F238E27FC236}">
                    <a16:creationId xmlns:a16="http://schemas.microsoft.com/office/drawing/2014/main" id="{D06F1824-6F59-E78C-5A1E-A2D0F50D54CF}"/>
                  </a:ext>
                </a:extLst>
              </p:cNvPr>
              <p:cNvSpPr txBox="1">
                <a:spLocks noRot="1" noChangeAspect="1" noMove="1" noResize="1" noEditPoints="1" noAdjustHandles="1" noChangeArrowheads="1" noChangeShapeType="1" noTextEdit="1"/>
              </p:cNvSpPr>
              <p:nvPr/>
            </p:nvSpPr>
            <p:spPr>
              <a:xfrm>
                <a:off x="1062681" y="5684346"/>
                <a:ext cx="3188693" cy="671081"/>
              </a:xfrm>
              <a:prstGeom prst="rect">
                <a:avLst/>
              </a:prstGeom>
              <a:blipFill>
                <a:blip r:embed="rId8"/>
                <a:stretch>
                  <a:fillRect b="-7407"/>
                </a:stretch>
              </a:blipFill>
            </p:spPr>
            <p:txBody>
              <a:bodyPr/>
              <a:lstStyle/>
              <a:p>
                <a:r>
                  <a:rPr lang="es-CL">
                    <a:noFill/>
                  </a:rPr>
                  <a:t> </a:t>
                </a:r>
              </a:p>
            </p:txBody>
          </p:sp>
        </mc:Fallback>
      </mc:AlternateContent>
      <mc:AlternateContent xmlns:mc="http://schemas.openxmlformats.org/markup-compatibility/2006" xmlns:a14="http://schemas.microsoft.com/office/drawing/2010/main">
        <mc:Choice Requires="a14">
          <p:sp>
            <p:nvSpPr>
              <p:cNvPr id="12" name="CuadroTexto 11">
                <a:extLst>
                  <a:ext uri="{FF2B5EF4-FFF2-40B4-BE49-F238E27FC236}">
                    <a16:creationId xmlns:a16="http://schemas.microsoft.com/office/drawing/2014/main" id="{8CD36496-A4F0-7630-20E8-E6C83FE69A05}"/>
                  </a:ext>
                </a:extLst>
              </p:cNvPr>
              <p:cNvSpPr txBox="1"/>
              <p:nvPr/>
            </p:nvSpPr>
            <p:spPr>
              <a:xfrm>
                <a:off x="4533894" y="5682814"/>
                <a:ext cx="7251472" cy="62985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s-ES" b="0" i="1" smtClean="0">
                          <a:latin typeface="Cambria Math" panose="02040503050406030204" pitchFamily="18" charset="0"/>
                        </a:rPr>
                        <m:t>𝐼</m:t>
                      </m:r>
                      <m:sSub>
                        <m:sSubPr>
                          <m:ctrlPr>
                            <a:rPr lang="es-ES" b="0" i="1" smtClean="0">
                              <a:latin typeface="Cambria Math" panose="02040503050406030204" pitchFamily="18" charset="0"/>
                            </a:rPr>
                          </m:ctrlPr>
                        </m:sSubPr>
                        <m:e>
                          <m:r>
                            <a:rPr lang="es-ES" b="0" i="1" smtClean="0">
                              <a:latin typeface="Cambria Math" panose="02040503050406030204" pitchFamily="18" charset="0"/>
                            </a:rPr>
                            <m:t>𝑚</m:t>
                          </m:r>
                        </m:e>
                        <m:sub>
                          <m:sSub>
                            <m:sSubPr>
                              <m:ctrlPr>
                                <a:rPr lang="es-ES" b="0" i="1" smtClean="0">
                                  <a:latin typeface="Cambria Math" panose="02040503050406030204" pitchFamily="18" charset="0"/>
                                </a:rPr>
                              </m:ctrlPr>
                            </m:sSubPr>
                            <m:e>
                              <m:r>
                                <a:rPr lang="es-ES" b="0" i="1" smtClean="0">
                                  <a:latin typeface="Cambria Math" panose="02040503050406030204" pitchFamily="18" charset="0"/>
                                </a:rPr>
                                <m:t>𝑔</m:t>
                              </m:r>
                            </m:e>
                            <m:sub>
                              <m:r>
                                <a:rPr lang="es-ES" b="0" i="1" smtClean="0">
                                  <a:latin typeface="Cambria Math" panose="02040503050406030204" pitchFamily="18" charset="0"/>
                                </a:rPr>
                                <m:t>𝑃𝑈𝐵</m:t>
                              </m:r>
                            </m:sub>
                          </m:sSub>
                        </m:sub>
                      </m:sSub>
                      <m:r>
                        <a:rPr lang="es-ES" b="0" i="1" smtClean="0">
                          <a:latin typeface="Cambria Math" panose="02040503050406030204" pitchFamily="18" charset="0"/>
                        </a:rPr>
                        <m:t>=</m:t>
                      </m:r>
                      <m:r>
                        <a:rPr lang="es-ES" b="0" i="1" smtClean="0">
                          <a:latin typeface="Cambria Math" panose="02040503050406030204" pitchFamily="18" charset="0"/>
                        </a:rPr>
                        <m:t>𝑃</m:t>
                      </m:r>
                      <m:f>
                        <m:fPr>
                          <m:ctrlPr>
                            <a:rPr lang="es-ES" b="0" i="1" smtClean="0">
                              <a:latin typeface="Cambria Math" panose="02040503050406030204" pitchFamily="18" charset="0"/>
                            </a:rPr>
                          </m:ctrlPr>
                        </m:fPr>
                        <m:num>
                          <m:r>
                            <a:rPr lang="es-ES" b="0" i="1" smtClean="0">
                              <a:latin typeface="Cambria Math" panose="02040503050406030204" pitchFamily="18" charset="0"/>
                            </a:rPr>
                            <m:t>𝜕</m:t>
                          </m:r>
                          <m:r>
                            <a:rPr lang="es-ES" b="0" i="1" smtClean="0">
                              <a:latin typeface="Cambria Math" panose="02040503050406030204" pitchFamily="18" charset="0"/>
                            </a:rPr>
                            <m:t>𝑄</m:t>
                          </m:r>
                        </m:num>
                        <m:den>
                          <m:r>
                            <a:rPr lang="es-ES" b="0" i="1" smtClean="0">
                              <a:latin typeface="Cambria Math" panose="02040503050406030204" pitchFamily="18" charset="0"/>
                            </a:rPr>
                            <m:t>𝜕</m:t>
                          </m:r>
                          <m:r>
                            <a:rPr lang="es-ES" b="0" i="1" smtClean="0">
                              <a:latin typeface="Cambria Math" panose="02040503050406030204" pitchFamily="18" charset="0"/>
                            </a:rPr>
                            <m:t>𝐴</m:t>
                          </m:r>
                        </m:den>
                      </m:f>
                      <m:r>
                        <a:rPr lang="es-ES" b="0" i="1" smtClean="0">
                          <a:latin typeface="Cambria Math" panose="02040503050406030204" pitchFamily="18" charset="0"/>
                        </a:rPr>
                        <m:t>=</m:t>
                      </m:r>
                      <m:r>
                        <a:rPr lang="es-ES" b="0" i="1" smtClean="0">
                          <a:latin typeface="Cambria Math" panose="02040503050406030204" pitchFamily="18" charset="0"/>
                        </a:rPr>
                        <m:t>𝐶</m:t>
                      </m:r>
                      <m:sSub>
                        <m:sSubPr>
                          <m:ctrlPr>
                            <a:rPr lang="es-ES" b="0" i="1" smtClean="0">
                              <a:latin typeface="Cambria Math" panose="02040503050406030204" pitchFamily="18" charset="0"/>
                            </a:rPr>
                          </m:ctrlPr>
                        </m:sSubPr>
                        <m:e>
                          <m:r>
                            <a:rPr lang="es-ES" b="0" i="1" smtClean="0">
                              <a:latin typeface="Cambria Math" panose="02040503050406030204" pitchFamily="18" charset="0"/>
                            </a:rPr>
                            <m:t>𝑚</m:t>
                          </m:r>
                        </m:e>
                        <m:sub>
                          <m:sSub>
                            <m:sSubPr>
                              <m:ctrlPr>
                                <a:rPr lang="es-ES" b="0" i="1" smtClean="0">
                                  <a:latin typeface="Cambria Math" panose="02040503050406030204" pitchFamily="18" charset="0"/>
                                </a:rPr>
                              </m:ctrlPr>
                            </m:sSubPr>
                            <m:e>
                              <m:r>
                                <a:rPr lang="es-ES" b="0" i="1" smtClean="0">
                                  <a:latin typeface="Cambria Math" panose="02040503050406030204" pitchFamily="18" charset="0"/>
                                </a:rPr>
                                <m:t>𝑔</m:t>
                              </m:r>
                            </m:e>
                            <m:sub>
                              <m:r>
                                <a:rPr lang="es-ES" b="0" i="1" smtClean="0">
                                  <a:latin typeface="Cambria Math" panose="02040503050406030204" pitchFamily="18" charset="0"/>
                                </a:rPr>
                                <m:t>𝑃𝑈𝐵</m:t>
                              </m:r>
                            </m:sub>
                          </m:sSub>
                        </m:sub>
                      </m:sSub>
                      <m:r>
                        <a:rPr lang="es-ES" b="0" i="1" smtClean="0">
                          <a:latin typeface="Cambria Math" panose="02040503050406030204" pitchFamily="18" charset="0"/>
                        </a:rPr>
                        <m:t>=</m:t>
                      </m:r>
                      <m:r>
                        <a:rPr lang="es-ES" b="0" i="1" smtClean="0">
                          <a:latin typeface="Cambria Math" panose="02040503050406030204" pitchFamily="18" charset="0"/>
                        </a:rPr>
                        <m:t>𝐶</m:t>
                      </m:r>
                      <m:sSub>
                        <m:sSubPr>
                          <m:ctrlPr>
                            <a:rPr lang="es-ES" b="0" i="1" smtClean="0">
                              <a:latin typeface="Cambria Math" panose="02040503050406030204" pitchFamily="18" charset="0"/>
                            </a:rPr>
                          </m:ctrlPr>
                        </m:sSubPr>
                        <m:e>
                          <m:r>
                            <a:rPr lang="es-ES" b="0" i="1" smtClean="0">
                              <a:latin typeface="Cambria Math" panose="02040503050406030204" pitchFamily="18" charset="0"/>
                            </a:rPr>
                            <m:t>𝑚</m:t>
                          </m:r>
                        </m:e>
                        <m:sub>
                          <m:r>
                            <a:rPr lang="es-ES" b="0" i="1" smtClean="0">
                              <a:latin typeface="Cambria Math" panose="02040503050406030204" pitchFamily="18" charset="0"/>
                            </a:rPr>
                            <m:t>𝑔</m:t>
                          </m:r>
                        </m:sub>
                      </m:sSub>
                      <m:f>
                        <m:fPr>
                          <m:ctrlPr>
                            <a:rPr lang="es-ES" b="0" i="1" smtClean="0">
                              <a:latin typeface="Cambria Math" panose="02040503050406030204" pitchFamily="18" charset="0"/>
                            </a:rPr>
                          </m:ctrlPr>
                        </m:fPr>
                        <m:num>
                          <m:r>
                            <a:rPr lang="es-ES" b="0" i="1" smtClean="0">
                              <a:latin typeface="Cambria Math" panose="02040503050406030204" pitchFamily="18" charset="0"/>
                            </a:rPr>
                            <m:t>𝜕</m:t>
                          </m:r>
                          <m:r>
                            <a:rPr lang="es-ES" b="0" i="1" smtClean="0">
                              <a:latin typeface="Cambria Math" panose="02040503050406030204" pitchFamily="18" charset="0"/>
                            </a:rPr>
                            <m:t>𝑄</m:t>
                          </m:r>
                          <m:d>
                            <m:dPr>
                              <m:ctrlPr>
                                <a:rPr lang="es-ES" b="0" i="1" smtClean="0">
                                  <a:latin typeface="Cambria Math" panose="02040503050406030204" pitchFamily="18" charset="0"/>
                                </a:rPr>
                              </m:ctrlPr>
                            </m:dPr>
                            <m:e>
                              <m:r>
                                <a:rPr lang="es-ES" b="0" i="1" smtClean="0">
                                  <a:latin typeface="Cambria Math" panose="02040503050406030204" pitchFamily="18" charset="0"/>
                                </a:rPr>
                                <m:t>𝑃</m:t>
                              </m:r>
                              <m:r>
                                <a:rPr lang="es-ES" b="0" i="1" smtClean="0">
                                  <a:latin typeface="Cambria Math" panose="02040503050406030204" pitchFamily="18" charset="0"/>
                                </a:rPr>
                                <m:t>,</m:t>
                              </m:r>
                              <m:r>
                                <a:rPr lang="es-ES" b="0" i="1" smtClean="0">
                                  <a:latin typeface="Cambria Math" panose="02040503050406030204" pitchFamily="18" charset="0"/>
                                </a:rPr>
                                <m:t>𝐴</m:t>
                              </m:r>
                            </m:e>
                          </m:d>
                        </m:num>
                        <m:den>
                          <m:r>
                            <a:rPr lang="es-ES" b="0" i="1" smtClean="0">
                              <a:latin typeface="Cambria Math" panose="02040503050406030204" pitchFamily="18" charset="0"/>
                            </a:rPr>
                            <m:t>𝜕</m:t>
                          </m:r>
                          <m:r>
                            <a:rPr lang="es-ES" b="0" i="1" smtClean="0">
                              <a:latin typeface="Cambria Math" panose="02040503050406030204" pitchFamily="18" charset="0"/>
                            </a:rPr>
                            <m:t>𝐴</m:t>
                          </m:r>
                        </m:den>
                      </m:f>
                      <m:r>
                        <a:rPr lang="es-ES" b="0" i="1" smtClean="0">
                          <a:latin typeface="Cambria Math" panose="02040503050406030204" pitchFamily="18" charset="0"/>
                        </a:rPr>
                        <m:t>+1  →   </m:t>
                      </m:r>
                      <m:f>
                        <m:fPr>
                          <m:ctrlPr>
                            <a:rPr lang="es-ES" i="1">
                              <a:latin typeface="Cambria Math" panose="02040503050406030204" pitchFamily="18" charset="0"/>
                            </a:rPr>
                          </m:ctrlPr>
                        </m:fPr>
                        <m:num>
                          <m:r>
                            <a:rPr lang="es-ES" i="1">
                              <a:latin typeface="Cambria Math" panose="02040503050406030204" pitchFamily="18" charset="0"/>
                            </a:rPr>
                            <m:t>𝜕</m:t>
                          </m:r>
                          <m:r>
                            <a:rPr lang="es-ES" i="1">
                              <a:latin typeface="Cambria Math" panose="02040503050406030204" pitchFamily="18" charset="0"/>
                            </a:rPr>
                            <m:t>𝑄</m:t>
                          </m:r>
                        </m:num>
                        <m:den>
                          <m:r>
                            <a:rPr lang="es-ES" i="1">
                              <a:latin typeface="Cambria Math" panose="02040503050406030204" pitchFamily="18" charset="0"/>
                            </a:rPr>
                            <m:t>𝜕</m:t>
                          </m:r>
                          <m:r>
                            <a:rPr lang="es-ES" i="1">
                              <a:latin typeface="Cambria Math" panose="02040503050406030204" pitchFamily="18" charset="0"/>
                            </a:rPr>
                            <m:t>𝐴</m:t>
                          </m:r>
                        </m:den>
                      </m:f>
                      <m:d>
                        <m:dPr>
                          <m:ctrlPr>
                            <a:rPr lang="es-ES" b="0" i="1" smtClean="0">
                              <a:latin typeface="Cambria Math" panose="02040503050406030204" pitchFamily="18" charset="0"/>
                            </a:rPr>
                          </m:ctrlPr>
                        </m:dPr>
                        <m:e>
                          <m:r>
                            <a:rPr lang="es-ES" b="0" i="1" smtClean="0">
                              <a:latin typeface="Cambria Math" panose="02040503050406030204" pitchFamily="18" charset="0"/>
                            </a:rPr>
                            <m:t>𝑃</m:t>
                          </m:r>
                          <m:r>
                            <a:rPr lang="es-ES" b="0" i="1" smtClean="0">
                              <a:latin typeface="Cambria Math" panose="02040503050406030204" pitchFamily="18" charset="0"/>
                            </a:rPr>
                            <m:t>−</m:t>
                          </m:r>
                          <m:r>
                            <a:rPr lang="es-ES" b="0" i="1" smtClean="0">
                              <a:latin typeface="Cambria Math" panose="02040503050406030204" pitchFamily="18" charset="0"/>
                            </a:rPr>
                            <m:t>𝐶</m:t>
                          </m:r>
                          <m:sSub>
                            <m:sSubPr>
                              <m:ctrlPr>
                                <a:rPr lang="es-ES" b="0" i="1" smtClean="0">
                                  <a:latin typeface="Cambria Math" panose="02040503050406030204" pitchFamily="18" charset="0"/>
                                </a:rPr>
                              </m:ctrlPr>
                            </m:sSubPr>
                            <m:e>
                              <m:r>
                                <a:rPr lang="es-ES" b="0" i="1" smtClean="0">
                                  <a:latin typeface="Cambria Math" panose="02040503050406030204" pitchFamily="18" charset="0"/>
                                </a:rPr>
                                <m:t>𝑚</m:t>
                              </m:r>
                            </m:e>
                            <m:sub>
                              <m:r>
                                <a:rPr lang="es-ES" b="0" i="1" smtClean="0">
                                  <a:latin typeface="Cambria Math" panose="02040503050406030204" pitchFamily="18" charset="0"/>
                                </a:rPr>
                                <m:t>𝑔</m:t>
                              </m:r>
                            </m:sub>
                          </m:sSub>
                        </m:e>
                      </m:d>
                      <m:r>
                        <a:rPr lang="es-ES" b="0" i="1" smtClean="0">
                          <a:latin typeface="Cambria Math" panose="02040503050406030204" pitchFamily="18" charset="0"/>
                        </a:rPr>
                        <m:t>=1</m:t>
                      </m:r>
                    </m:oMath>
                  </m:oMathPara>
                </a14:m>
                <a:endParaRPr lang="es-CL" dirty="0"/>
              </a:p>
            </p:txBody>
          </p:sp>
        </mc:Choice>
        <mc:Fallback xmlns="">
          <p:sp>
            <p:nvSpPr>
              <p:cNvPr id="12" name="CuadroTexto 11">
                <a:extLst>
                  <a:ext uri="{FF2B5EF4-FFF2-40B4-BE49-F238E27FC236}">
                    <a16:creationId xmlns:a16="http://schemas.microsoft.com/office/drawing/2014/main" id="{8CD36496-A4F0-7630-20E8-E6C83FE69A05}"/>
                  </a:ext>
                </a:extLst>
              </p:cNvPr>
              <p:cNvSpPr txBox="1">
                <a:spLocks noRot="1" noChangeAspect="1" noMove="1" noResize="1" noEditPoints="1" noAdjustHandles="1" noChangeArrowheads="1" noChangeShapeType="1" noTextEdit="1"/>
              </p:cNvSpPr>
              <p:nvPr/>
            </p:nvSpPr>
            <p:spPr>
              <a:xfrm>
                <a:off x="4533894" y="5682814"/>
                <a:ext cx="7251472" cy="629852"/>
              </a:xfrm>
              <a:prstGeom prst="rect">
                <a:avLst/>
              </a:prstGeom>
              <a:blipFill>
                <a:blip r:embed="rId9"/>
                <a:stretch>
                  <a:fillRect b="-3922"/>
                </a:stretch>
              </a:blipFill>
            </p:spPr>
            <p:txBody>
              <a:bodyPr/>
              <a:lstStyle/>
              <a:p>
                <a:r>
                  <a:rPr lang="es-CL">
                    <a:noFill/>
                  </a:rPr>
                  <a:t> </a:t>
                </a:r>
              </a:p>
            </p:txBody>
          </p:sp>
        </mc:Fallback>
      </mc:AlternateContent>
      <p:sp>
        <p:nvSpPr>
          <p:cNvPr id="13" name="CuadroTexto 12">
            <a:extLst>
              <a:ext uri="{FF2B5EF4-FFF2-40B4-BE49-F238E27FC236}">
                <a16:creationId xmlns:a16="http://schemas.microsoft.com/office/drawing/2014/main" id="{7E7A8797-A155-B8DC-617F-7C21CD959649}"/>
              </a:ext>
            </a:extLst>
          </p:cNvPr>
          <p:cNvSpPr txBox="1"/>
          <p:nvPr/>
        </p:nvSpPr>
        <p:spPr>
          <a:xfrm>
            <a:off x="9472637" y="4922244"/>
            <a:ext cx="1385957" cy="369332"/>
          </a:xfrm>
          <a:prstGeom prst="rect">
            <a:avLst/>
          </a:prstGeom>
          <a:noFill/>
        </p:spPr>
        <p:txBody>
          <a:bodyPr wrap="none" rtlCol="0">
            <a:spAutoFit/>
          </a:bodyPr>
          <a:lstStyle/>
          <a:p>
            <a:r>
              <a:rPr lang="es-CL" dirty="0">
                <a:latin typeface="Garamond" panose="02020404030301010803" pitchFamily="18" charset="0"/>
              </a:rPr>
              <a:t>Reordenando</a:t>
            </a:r>
            <a:endParaRPr lang="es-CL" dirty="0"/>
          </a:p>
        </p:txBody>
      </p:sp>
      <p:cxnSp>
        <p:nvCxnSpPr>
          <p:cNvPr id="15" name="Conector recto de flecha 14">
            <a:extLst>
              <a:ext uri="{FF2B5EF4-FFF2-40B4-BE49-F238E27FC236}">
                <a16:creationId xmlns:a16="http://schemas.microsoft.com/office/drawing/2014/main" id="{7929E1CC-42A4-A3EF-ACF4-B12D94909A13}"/>
              </a:ext>
            </a:extLst>
          </p:cNvPr>
          <p:cNvCxnSpPr>
            <a:stCxn id="8" idx="1"/>
            <a:endCxn id="6" idx="3"/>
          </p:cNvCxnSpPr>
          <p:nvPr/>
        </p:nvCxnSpPr>
        <p:spPr>
          <a:xfrm flipH="1">
            <a:off x="3823630" y="4437519"/>
            <a:ext cx="4198967" cy="0"/>
          </a:xfrm>
          <a:prstGeom prst="straightConnector1">
            <a:avLst/>
          </a:prstGeom>
          <a:ln>
            <a:tailEnd type="triangle"/>
          </a:ln>
        </p:spPr>
        <p:style>
          <a:lnRef idx="3">
            <a:schemeClr val="accent2"/>
          </a:lnRef>
          <a:fillRef idx="0">
            <a:schemeClr val="accent2"/>
          </a:fillRef>
          <a:effectRef idx="2">
            <a:schemeClr val="accent2"/>
          </a:effectRef>
          <a:fontRef idx="minor">
            <a:schemeClr val="tx1"/>
          </a:fontRef>
        </p:style>
      </p:cxnSp>
      <p:cxnSp>
        <p:nvCxnSpPr>
          <p:cNvPr id="17" name="Conector recto de flecha 16">
            <a:extLst>
              <a:ext uri="{FF2B5EF4-FFF2-40B4-BE49-F238E27FC236}">
                <a16:creationId xmlns:a16="http://schemas.microsoft.com/office/drawing/2014/main" id="{CD34E4CA-BACE-7135-5CA4-92848CAF1A8C}"/>
              </a:ext>
            </a:extLst>
          </p:cNvPr>
          <p:cNvCxnSpPr/>
          <p:nvPr/>
        </p:nvCxnSpPr>
        <p:spPr>
          <a:xfrm>
            <a:off x="8731231" y="5154935"/>
            <a:ext cx="647547" cy="0"/>
          </a:xfrm>
          <a:prstGeom prst="straightConnector1">
            <a:avLst/>
          </a:prstGeom>
          <a:ln>
            <a:tailEnd type="triangle"/>
          </a:ln>
        </p:spPr>
        <p:style>
          <a:lnRef idx="3">
            <a:schemeClr val="accent2"/>
          </a:lnRef>
          <a:fillRef idx="0">
            <a:schemeClr val="accent2"/>
          </a:fillRef>
          <a:effectRef idx="2">
            <a:schemeClr val="accent2"/>
          </a:effectRef>
          <a:fontRef idx="minor">
            <a:schemeClr val="tx1"/>
          </a:fontRef>
        </p:style>
      </p:cxnSp>
      <p:pic>
        <p:nvPicPr>
          <p:cNvPr id="5" name="Imagen 4">
            <a:extLst>
              <a:ext uri="{FF2B5EF4-FFF2-40B4-BE49-F238E27FC236}">
                <a16:creationId xmlns:a16="http://schemas.microsoft.com/office/drawing/2014/main" id="{8C83AFB4-B652-13CD-DD5C-DBFE259A9831}"/>
              </a:ext>
            </a:extLst>
          </p:cNvPr>
          <p:cNvPicPr>
            <a:picLocks noChangeAspect="1"/>
          </p:cNvPicPr>
          <p:nvPr/>
        </p:nvPicPr>
        <p:blipFill>
          <a:blip r:embed="rId10"/>
          <a:stretch>
            <a:fillRect/>
          </a:stretch>
        </p:blipFill>
        <p:spPr>
          <a:xfrm rot="5400000">
            <a:off x="-3372431" y="3349108"/>
            <a:ext cx="6876000" cy="152385"/>
          </a:xfrm>
          <a:prstGeom prst="rect">
            <a:avLst/>
          </a:prstGeom>
        </p:spPr>
      </p:pic>
      <p:pic>
        <p:nvPicPr>
          <p:cNvPr id="14" name="Imagen 13">
            <a:extLst>
              <a:ext uri="{FF2B5EF4-FFF2-40B4-BE49-F238E27FC236}">
                <a16:creationId xmlns:a16="http://schemas.microsoft.com/office/drawing/2014/main" id="{84A9A959-E09F-160E-D82F-0CA78886769B}"/>
              </a:ext>
            </a:extLst>
          </p:cNvPr>
          <p:cNvPicPr>
            <a:picLocks noChangeAspect="1"/>
          </p:cNvPicPr>
          <p:nvPr/>
        </p:nvPicPr>
        <p:blipFill>
          <a:blip r:embed="rId10"/>
          <a:stretch>
            <a:fillRect/>
          </a:stretch>
        </p:blipFill>
        <p:spPr>
          <a:xfrm rot="16200000">
            <a:off x="-3220046" y="3352275"/>
            <a:ext cx="6876000" cy="152384"/>
          </a:xfrm>
          <a:prstGeom prst="rect">
            <a:avLst/>
          </a:prstGeom>
        </p:spPr>
      </p:pic>
      <p:sp>
        <p:nvSpPr>
          <p:cNvPr id="4" name="Rectángulo 3">
            <a:extLst>
              <a:ext uri="{FF2B5EF4-FFF2-40B4-BE49-F238E27FC236}">
                <a16:creationId xmlns:a16="http://schemas.microsoft.com/office/drawing/2014/main" id="{6C006F7D-2FBF-5D0D-A7E1-B0FD9EF084F2}"/>
              </a:ext>
            </a:extLst>
          </p:cNvPr>
          <p:cNvSpPr/>
          <p:nvPr/>
        </p:nvSpPr>
        <p:spPr>
          <a:xfrm>
            <a:off x="9647744" y="5728865"/>
            <a:ext cx="2080470" cy="583801"/>
          </a:xfrm>
          <a:prstGeom prst="rect">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CL"/>
          </a:p>
        </p:txBody>
      </p:sp>
    </p:spTree>
    <p:extLst>
      <p:ext uri="{BB962C8B-B14F-4D97-AF65-F5344CB8AC3E}">
        <p14:creationId xmlns:p14="http://schemas.microsoft.com/office/powerpoint/2010/main" val="193080192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19B0366-B745-7E4D-A3D2-002BE73A3CB4}"/>
              </a:ext>
            </a:extLst>
          </p:cNvPr>
          <p:cNvSpPr>
            <a:spLocks noGrp="1"/>
          </p:cNvSpPr>
          <p:nvPr>
            <p:ph type="title"/>
          </p:nvPr>
        </p:nvSpPr>
        <p:spPr/>
        <p:txBody>
          <a:bodyPr>
            <a:normAutofit/>
          </a:bodyPr>
          <a:lstStyle/>
          <a:p>
            <a:r>
              <a:rPr lang="es-ES_tradnl" sz="3600" b="1" dirty="0">
                <a:solidFill>
                  <a:srgbClr val="002060"/>
                </a:solidFill>
                <a:latin typeface="Garamond" panose="02020404030301010803" pitchFamily="18" charset="0"/>
                <a:cs typeface="Arial" panose="020B0604020202020204" pitchFamily="34" charset="0"/>
              </a:rPr>
              <a:t>Publicidad</a:t>
            </a:r>
          </a:p>
        </p:txBody>
      </p:sp>
      <mc:AlternateContent xmlns:mc="http://schemas.openxmlformats.org/markup-compatibility/2006" xmlns:a14="http://schemas.microsoft.com/office/drawing/2010/main">
        <mc:Choice Requires="a14">
          <p:sp>
            <p:nvSpPr>
              <p:cNvPr id="16" name="Marcador de contenido 2">
                <a:extLst>
                  <a:ext uri="{FF2B5EF4-FFF2-40B4-BE49-F238E27FC236}">
                    <a16:creationId xmlns:a16="http://schemas.microsoft.com/office/drawing/2014/main" id="{B534B18B-1A56-29A7-ADAA-37263F801E29}"/>
                  </a:ext>
                </a:extLst>
              </p:cNvPr>
              <p:cNvSpPr>
                <a:spLocks noGrp="1"/>
              </p:cNvSpPr>
              <p:nvPr>
                <p:ph idx="1"/>
              </p:nvPr>
            </p:nvSpPr>
            <p:spPr>
              <a:xfrm>
                <a:off x="838200" y="1454922"/>
                <a:ext cx="10515600" cy="5149078"/>
              </a:xfrm>
            </p:spPr>
            <p:txBody>
              <a:bodyPr>
                <a:normAutofit fontScale="62500" lnSpcReduction="20000"/>
              </a:bodyPr>
              <a:lstStyle/>
              <a:p>
                <a:pPr marL="0" indent="0" algn="just">
                  <a:spcBef>
                    <a:spcPct val="70000"/>
                  </a:spcBef>
                  <a:buNone/>
                </a:pPr>
                <a:r>
                  <a:rPr lang="es-ES" altLang="es-CL" b="0" dirty="0">
                    <a:latin typeface="Garamond" panose="02020404030301010803" pitchFamily="18" charset="0"/>
                  </a:rPr>
                  <a:t>Antes de co</a:t>
                </a:r>
                <a:r>
                  <a:rPr lang="es-ES" altLang="es-CL" dirty="0">
                    <a:latin typeface="Garamond" panose="02020404030301010803" pitchFamily="18" charset="0"/>
                  </a:rPr>
                  <a:t>ntinuar debemos aprender una igualdad:</a:t>
                </a:r>
              </a:p>
              <a:p>
                <a:pPr marL="0" indent="0" algn="just">
                  <a:spcBef>
                    <a:spcPct val="70000"/>
                  </a:spcBef>
                  <a:buNone/>
                </a:pPr>
                <a14:m>
                  <m:oMathPara xmlns:m="http://schemas.openxmlformats.org/officeDocument/2006/math">
                    <m:oMathParaPr>
                      <m:jc m:val="centerGroup"/>
                    </m:oMathParaPr>
                    <m:oMath xmlns:m="http://schemas.openxmlformats.org/officeDocument/2006/math">
                      <m:f>
                        <m:fPr>
                          <m:ctrlPr>
                            <a:rPr lang="es-ES" altLang="es-CL" b="0" i="1" smtClean="0">
                              <a:latin typeface="Cambria Math" panose="02040503050406030204" pitchFamily="18" charset="0"/>
                            </a:rPr>
                          </m:ctrlPr>
                        </m:fPr>
                        <m:num>
                          <m:r>
                            <a:rPr lang="es-ES" altLang="es-CL" b="0" i="1" smtClean="0">
                              <a:latin typeface="Cambria Math" panose="02040503050406030204" pitchFamily="18" charset="0"/>
                            </a:rPr>
                            <m:t>𝑃</m:t>
                          </m:r>
                          <m:r>
                            <a:rPr lang="es-ES" altLang="es-CL" b="0" i="1" smtClean="0">
                              <a:latin typeface="Cambria Math" panose="02040503050406030204" pitchFamily="18" charset="0"/>
                            </a:rPr>
                            <m:t>−</m:t>
                          </m:r>
                          <m:r>
                            <a:rPr lang="es-ES" altLang="es-CL" b="0" i="1" smtClean="0">
                              <a:latin typeface="Cambria Math" panose="02040503050406030204" pitchFamily="18" charset="0"/>
                            </a:rPr>
                            <m:t>𝐶</m:t>
                          </m:r>
                          <m:sSub>
                            <m:sSubPr>
                              <m:ctrlPr>
                                <a:rPr lang="es-ES" altLang="es-CL" b="0" i="1" smtClean="0">
                                  <a:latin typeface="Cambria Math" panose="02040503050406030204" pitchFamily="18" charset="0"/>
                                </a:rPr>
                              </m:ctrlPr>
                            </m:sSubPr>
                            <m:e>
                              <m:r>
                                <a:rPr lang="es-ES" altLang="es-CL" b="0" i="1" smtClean="0">
                                  <a:latin typeface="Cambria Math" panose="02040503050406030204" pitchFamily="18" charset="0"/>
                                </a:rPr>
                                <m:t>𝑚</m:t>
                              </m:r>
                            </m:e>
                            <m:sub>
                              <m:r>
                                <a:rPr lang="es-ES" altLang="es-CL" b="0" i="1" smtClean="0">
                                  <a:latin typeface="Cambria Math" panose="02040503050406030204" pitchFamily="18" charset="0"/>
                                </a:rPr>
                                <m:t>𝑔</m:t>
                              </m:r>
                            </m:sub>
                          </m:sSub>
                        </m:num>
                        <m:den>
                          <m:r>
                            <a:rPr lang="es-ES" altLang="es-CL" b="0" i="1" smtClean="0">
                              <a:latin typeface="Cambria Math" panose="02040503050406030204" pitchFamily="18" charset="0"/>
                            </a:rPr>
                            <m:t>𝑃</m:t>
                          </m:r>
                        </m:den>
                      </m:f>
                      <m:r>
                        <a:rPr lang="es-ES" altLang="es-CL" b="0" i="1" smtClean="0">
                          <a:latin typeface="Cambria Math" panose="02040503050406030204" pitchFamily="18" charset="0"/>
                        </a:rPr>
                        <m:t>=−</m:t>
                      </m:r>
                      <m:f>
                        <m:fPr>
                          <m:ctrlPr>
                            <a:rPr lang="es-ES" altLang="es-CL" b="0" i="1" smtClean="0">
                              <a:latin typeface="Cambria Math" panose="02040503050406030204" pitchFamily="18" charset="0"/>
                            </a:rPr>
                          </m:ctrlPr>
                        </m:fPr>
                        <m:num>
                          <m:r>
                            <a:rPr lang="es-ES" altLang="es-CL" b="0" i="1" smtClean="0">
                              <a:latin typeface="Cambria Math" panose="02040503050406030204" pitchFamily="18" charset="0"/>
                            </a:rPr>
                            <m:t>1</m:t>
                          </m:r>
                        </m:num>
                        <m:den>
                          <m:sSub>
                            <m:sSubPr>
                              <m:ctrlPr>
                                <a:rPr lang="es-ES" altLang="es-CL" b="0" i="1" smtClean="0">
                                  <a:latin typeface="Cambria Math" panose="02040503050406030204" pitchFamily="18" charset="0"/>
                                </a:rPr>
                              </m:ctrlPr>
                            </m:sSubPr>
                            <m:e>
                              <m:r>
                                <a:rPr lang="es-ES" altLang="es-CL" b="0" i="1" smtClean="0">
                                  <a:latin typeface="Cambria Math" panose="02040503050406030204" pitchFamily="18" charset="0"/>
                                </a:rPr>
                                <m:t>𝜂</m:t>
                              </m:r>
                            </m:e>
                            <m:sub>
                              <m:r>
                                <a:rPr lang="es-ES" altLang="es-CL" b="0" i="1" smtClean="0">
                                  <a:latin typeface="Cambria Math" panose="02040503050406030204" pitchFamily="18" charset="0"/>
                                </a:rPr>
                                <m:t>𝑃</m:t>
                              </m:r>
                            </m:sub>
                          </m:sSub>
                        </m:den>
                      </m:f>
                    </m:oMath>
                  </m:oMathPara>
                </a14:m>
                <a:endParaRPr lang="es-ES" altLang="es-CL" dirty="0">
                  <a:latin typeface="Garamond" panose="02020404030301010803" pitchFamily="18" charset="0"/>
                </a:endParaRPr>
              </a:p>
              <a:p>
                <a:pPr marL="0" indent="0" algn="just">
                  <a:spcBef>
                    <a:spcPct val="70000"/>
                  </a:spcBef>
                  <a:buNone/>
                </a:pPr>
                <a:r>
                  <a:rPr lang="es-ES" altLang="es-CL" dirty="0">
                    <a:latin typeface="Garamond" panose="02020404030301010803" pitchFamily="18" charset="0"/>
                  </a:rPr>
                  <a:t>Esta igualdad la encontramos en el caso de la maximización de beneficios de un monopolista</a:t>
                </a:r>
              </a:p>
              <a:p>
                <a:pPr marL="0" indent="0" algn="just">
                  <a:spcBef>
                    <a:spcPct val="70000"/>
                  </a:spcBef>
                  <a:buNone/>
                </a:pPr>
                <a14:m>
                  <m:oMathPara xmlns:m="http://schemas.openxmlformats.org/officeDocument/2006/math">
                    <m:oMathParaPr>
                      <m:jc m:val="centerGroup"/>
                    </m:oMathParaPr>
                    <m:oMath xmlns:m="http://schemas.openxmlformats.org/officeDocument/2006/math">
                      <m:r>
                        <a:rPr lang="es-ES" altLang="es-CL" b="0" i="1" smtClean="0">
                          <a:latin typeface="Cambria Math" panose="02040503050406030204" pitchFamily="18" charset="0"/>
                        </a:rPr>
                        <m:t>𝐼</m:t>
                      </m:r>
                      <m:sSub>
                        <m:sSubPr>
                          <m:ctrlPr>
                            <a:rPr lang="es-ES" altLang="es-CL" b="0" i="1" smtClean="0">
                              <a:latin typeface="Cambria Math" panose="02040503050406030204" pitchFamily="18" charset="0"/>
                            </a:rPr>
                          </m:ctrlPr>
                        </m:sSubPr>
                        <m:e>
                          <m:r>
                            <a:rPr lang="es-ES" altLang="es-CL" b="0" i="1" smtClean="0">
                              <a:latin typeface="Cambria Math" panose="02040503050406030204" pitchFamily="18" charset="0"/>
                            </a:rPr>
                            <m:t>𝑚</m:t>
                          </m:r>
                        </m:e>
                        <m:sub>
                          <m:r>
                            <a:rPr lang="es-ES" altLang="es-CL" b="0" i="1" smtClean="0">
                              <a:latin typeface="Cambria Math" panose="02040503050406030204" pitchFamily="18" charset="0"/>
                            </a:rPr>
                            <m:t>𝑔</m:t>
                          </m:r>
                        </m:sub>
                      </m:sSub>
                      <m:r>
                        <a:rPr lang="es-ES" altLang="es-CL" b="0" i="1" smtClean="0">
                          <a:latin typeface="Cambria Math" panose="02040503050406030204" pitchFamily="18" charset="0"/>
                        </a:rPr>
                        <m:t>=</m:t>
                      </m:r>
                      <m:r>
                        <a:rPr lang="es-ES" altLang="es-CL" b="0" i="1" smtClean="0">
                          <a:latin typeface="Cambria Math" panose="02040503050406030204" pitchFamily="18" charset="0"/>
                        </a:rPr>
                        <m:t>𝐶</m:t>
                      </m:r>
                      <m:sSub>
                        <m:sSubPr>
                          <m:ctrlPr>
                            <a:rPr lang="es-ES" altLang="es-CL" b="0" i="1" smtClean="0">
                              <a:latin typeface="Cambria Math" panose="02040503050406030204" pitchFamily="18" charset="0"/>
                            </a:rPr>
                          </m:ctrlPr>
                        </m:sSubPr>
                        <m:e>
                          <m:r>
                            <a:rPr lang="es-ES" altLang="es-CL" b="0" i="1" smtClean="0">
                              <a:latin typeface="Cambria Math" panose="02040503050406030204" pitchFamily="18" charset="0"/>
                            </a:rPr>
                            <m:t>𝑚</m:t>
                          </m:r>
                        </m:e>
                        <m:sub>
                          <m:r>
                            <a:rPr lang="es-ES" altLang="es-CL" b="0" i="1" smtClean="0">
                              <a:latin typeface="Cambria Math" panose="02040503050406030204" pitchFamily="18" charset="0"/>
                            </a:rPr>
                            <m:t>𝑔</m:t>
                          </m:r>
                        </m:sub>
                      </m:sSub>
                    </m:oMath>
                  </m:oMathPara>
                </a14:m>
                <a:endParaRPr lang="es-ES" altLang="es-CL" dirty="0">
                  <a:latin typeface="Garamond" panose="02020404030301010803" pitchFamily="18" charset="0"/>
                </a:endParaRPr>
              </a:p>
              <a:p>
                <a:pPr marL="0" indent="0" algn="just">
                  <a:spcBef>
                    <a:spcPct val="70000"/>
                  </a:spcBef>
                  <a:buNone/>
                </a:pPr>
                <a:r>
                  <a:rPr lang="es-ES" altLang="es-CL" dirty="0">
                    <a:latin typeface="Garamond" panose="02020404030301010803" pitchFamily="18" charset="0"/>
                  </a:rPr>
                  <a:t>Donde </a:t>
                </a:r>
                <a14:m>
                  <m:oMath xmlns:m="http://schemas.openxmlformats.org/officeDocument/2006/math">
                    <m:r>
                      <a:rPr lang="es-ES" altLang="es-CL" b="0" i="1" smtClean="0">
                        <a:latin typeface="Cambria Math" panose="02040503050406030204" pitchFamily="18" charset="0"/>
                      </a:rPr>
                      <m:t>𝐼𝑛𝑔</m:t>
                    </m:r>
                    <m:r>
                      <a:rPr lang="es-ES" altLang="es-CL" b="0" i="1" smtClean="0">
                        <a:latin typeface="Cambria Math" panose="02040503050406030204" pitchFamily="18" charset="0"/>
                      </a:rPr>
                      <m:t>=</m:t>
                    </m:r>
                    <m:r>
                      <a:rPr lang="es-ES" altLang="es-CL" b="0" i="1" smtClean="0">
                        <a:latin typeface="Cambria Math" panose="02040503050406030204" pitchFamily="18" charset="0"/>
                      </a:rPr>
                      <m:t>𝑃𝑄</m:t>
                    </m:r>
                  </m:oMath>
                </a14:m>
                <a:r>
                  <a:rPr lang="es-ES" altLang="es-CL" dirty="0">
                    <a:latin typeface="Garamond" panose="02020404030301010803" pitchFamily="18" charset="0"/>
                  </a:rPr>
                  <a:t> </a:t>
                </a:r>
              </a:p>
              <a:p>
                <a:pPr marL="0" indent="0" algn="just">
                  <a:spcBef>
                    <a:spcPct val="70000"/>
                  </a:spcBef>
                  <a:buNone/>
                </a:pPr>
                <a14:m>
                  <m:oMathPara xmlns:m="http://schemas.openxmlformats.org/officeDocument/2006/math">
                    <m:oMathParaPr>
                      <m:jc m:val="centerGroup"/>
                    </m:oMathParaPr>
                    <m:oMath xmlns:m="http://schemas.openxmlformats.org/officeDocument/2006/math">
                      <m:r>
                        <a:rPr lang="es-ES" altLang="es-CL" b="0" i="1" smtClean="0">
                          <a:latin typeface="Cambria Math" panose="02040503050406030204" pitchFamily="18" charset="0"/>
                        </a:rPr>
                        <m:t>𝐼</m:t>
                      </m:r>
                      <m:sSub>
                        <m:sSubPr>
                          <m:ctrlPr>
                            <a:rPr lang="es-ES" altLang="es-CL" b="0" i="1" smtClean="0">
                              <a:latin typeface="Cambria Math" panose="02040503050406030204" pitchFamily="18" charset="0"/>
                            </a:rPr>
                          </m:ctrlPr>
                        </m:sSubPr>
                        <m:e>
                          <m:r>
                            <a:rPr lang="es-ES" altLang="es-CL" b="0" i="1" smtClean="0">
                              <a:latin typeface="Cambria Math" panose="02040503050406030204" pitchFamily="18" charset="0"/>
                            </a:rPr>
                            <m:t>𝑚</m:t>
                          </m:r>
                        </m:e>
                        <m:sub>
                          <m:r>
                            <a:rPr lang="es-ES" altLang="es-CL" b="0" i="1" smtClean="0">
                              <a:latin typeface="Cambria Math" panose="02040503050406030204" pitchFamily="18" charset="0"/>
                            </a:rPr>
                            <m:t>𝑔</m:t>
                          </m:r>
                        </m:sub>
                      </m:sSub>
                      <m:r>
                        <a:rPr lang="es-ES" altLang="es-CL" b="0" i="1" smtClean="0">
                          <a:latin typeface="Cambria Math" panose="02040503050406030204" pitchFamily="18" charset="0"/>
                        </a:rPr>
                        <m:t>=</m:t>
                      </m:r>
                      <m:f>
                        <m:fPr>
                          <m:ctrlPr>
                            <a:rPr lang="es-ES" altLang="es-CL" b="0" i="1" smtClean="0">
                              <a:latin typeface="Cambria Math" panose="02040503050406030204" pitchFamily="18" charset="0"/>
                            </a:rPr>
                          </m:ctrlPr>
                        </m:fPr>
                        <m:num>
                          <m:r>
                            <a:rPr lang="es-ES" altLang="es-CL" b="0" i="1" smtClean="0">
                              <a:latin typeface="Cambria Math" panose="02040503050406030204" pitchFamily="18" charset="0"/>
                            </a:rPr>
                            <m:t>𝑑𝐼𝑛</m:t>
                          </m:r>
                        </m:num>
                        <m:den>
                          <m:r>
                            <a:rPr lang="es-ES" altLang="es-CL" b="0" i="1" smtClean="0">
                              <a:latin typeface="Cambria Math" panose="02040503050406030204" pitchFamily="18" charset="0"/>
                            </a:rPr>
                            <m:t>𝑑𝑄</m:t>
                          </m:r>
                        </m:den>
                      </m:f>
                      <m:r>
                        <a:rPr lang="es-ES" altLang="es-CL" b="0" i="1" smtClean="0">
                          <a:latin typeface="Cambria Math" panose="02040503050406030204" pitchFamily="18" charset="0"/>
                        </a:rPr>
                        <m:t>=</m:t>
                      </m:r>
                      <m:r>
                        <a:rPr lang="es-ES" altLang="es-CL" b="0" i="1" smtClean="0">
                          <a:latin typeface="Cambria Math" panose="02040503050406030204" pitchFamily="18" charset="0"/>
                        </a:rPr>
                        <m:t>𝑃</m:t>
                      </m:r>
                      <m:r>
                        <a:rPr lang="es-ES" altLang="es-CL" b="0" i="1" smtClean="0">
                          <a:latin typeface="Cambria Math" panose="02040503050406030204" pitchFamily="18" charset="0"/>
                        </a:rPr>
                        <m:t>+</m:t>
                      </m:r>
                      <m:r>
                        <a:rPr lang="es-ES" altLang="es-CL" b="0" i="1" smtClean="0">
                          <a:latin typeface="Cambria Math" panose="02040503050406030204" pitchFamily="18" charset="0"/>
                        </a:rPr>
                        <m:t>𝑄</m:t>
                      </m:r>
                      <m:f>
                        <m:fPr>
                          <m:ctrlPr>
                            <a:rPr lang="es-ES" altLang="es-CL" b="0" i="1" smtClean="0">
                              <a:highlight>
                                <a:srgbClr val="FFFF00"/>
                              </a:highlight>
                              <a:latin typeface="Cambria Math" panose="02040503050406030204" pitchFamily="18" charset="0"/>
                            </a:rPr>
                          </m:ctrlPr>
                        </m:fPr>
                        <m:num>
                          <m:r>
                            <a:rPr lang="es-ES" altLang="es-CL" b="0" i="1" smtClean="0">
                              <a:highlight>
                                <a:srgbClr val="FFFF00"/>
                              </a:highlight>
                              <a:latin typeface="Cambria Math" panose="02040503050406030204" pitchFamily="18" charset="0"/>
                            </a:rPr>
                            <m:t>𝑑𝑃</m:t>
                          </m:r>
                        </m:num>
                        <m:den>
                          <m:r>
                            <a:rPr lang="es-ES" altLang="es-CL" b="0" i="1" smtClean="0">
                              <a:highlight>
                                <a:srgbClr val="FFFF00"/>
                              </a:highlight>
                              <a:latin typeface="Cambria Math" panose="02040503050406030204" pitchFamily="18" charset="0"/>
                            </a:rPr>
                            <m:t>𝑑𝑄</m:t>
                          </m:r>
                        </m:den>
                      </m:f>
                    </m:oMath>
                  </m:oMathPara>
                </a14:m>
                <a:endParaRPr lang="es-ES" altLang="es-CL" dirty="0">
                  <a:highlight>
                    <a:srgbClr val="FFFF00"/>
                  </a:highlight>
                  <a:latin typeface="Garamond" panose="02020404030301010803" pitchFamily="18" charset="0"/>
                </a:endParaRPr>
              </a:p>
              <a:p>
                <a:pPr marL="0" indent="0" algn="just">
                  <a:spcBef>
                    <a:spcPct val="70000"/>
                  </a:spcBef>
                  <a:buNone/>
                </a:pPr>
                <a:r>
                  <a:rPr lang="es-ES" altLang="es-CL" dirty="0">
                    <a:latin typeface="Garamond" panose="02020404030301010803" pitchFamily="18" charset="0"/>
                  </a:rPr>
                  <a:t>Expresando el último termino en forma de elasticidad tenemos:</a:t>
                </a:r>
              </a:p>
              <a:p>
                <a:pPr marL="0" indent="0" algn="just">
                  <a:spcBef>
                    <a:spcPct val="70000"/>
                  </a:spcBef>
                  <a:buNone/>
                </a:pPr>
                <a14:m>
                  <m:oMathPara xmlns:m="http://schemas.openxmlformats.org/officeDocument/2006/math">
                    <m:oMathParaPr>
                      <m:jc m:val="centerGroup"/>
                    </m:oMathParaPr>
                    <m:oMath xmlns:m="http://schemas.openxmlformats.org/officeDocument/2006/math">
                      <m:sSub>
                        <m:sSubPr>
                          <m:ctrlPr>
                            <a:rPr lang="es-ES" altLang="es-CL" b="0" i="1" smtClean="0">
                              <a:latin typeface="Cambria Math" panose="02040503050406030204" pitchFamily="18" charset="0"/>
                            </a:rPr>
                          </m:ctrlPr>
                        </m:sSubPr>
                        <m:e>
                          <m:r>
                            <a:rPr lang="es-ES" altLang="es-CL" b="0" i="1" smtClean="0">
                              <a:latin typeface="Cambria Math" panose="02040503050406030204" pitchFamily="18" charset="0"/>
                            </a:rPr>
                            <m:t>𝜂</m:t>
                          </m:r>
                        </m:e>
                        <m:sub>
                          <m:r>
                            <a:rPr lang="es-ES" altLang="es-CL" b="0" i="1" smtClean="0">
                              <a:latin typeface="Cambria Math" panose="02040503050406030204" pitchFamily="18" charset="0"/>
                            </a:rPr>
                            <m:t>𝑃</m:t>
                          </m:r>
                        </m:sub>
                      </m:sSub>
                      <m:r>
                        <a:rPr lang="es-ES" altLang="es-CL" b="0" i="1" smtClean="0">
                          <a:latin typeface="Cambria Math" panose="02040503050406030204" pitchFamily="18" charset="0"/>
                        </a:rPr>
                        <m:t>=</m:t>
                      </m:r>
                      <m:f>
                        <m:fPr>
                          <m:ctrlPr>
                            <a:rPr lang="es-ES" altLang="es-CL" b="0" i="1" smtClean="0">
                              <a:latin typeface="Cambria Math" panose="02040503050406030204" pitchFamily="18" charset="0"/>
                            </a:rPr>
                          </m:ctrlPr>
                        </m:fPr>
                        <m:num>
                          <m:r>
                            <a:rPr lang="es-ES" altLang="es-CL" b="0" i="1" smtClean="0">
                              <a:latin typeface="Cambria Math" panose="02040503050406030204" pitchFamily="18" charset="0"/>
                            </a:rPr>
                            <m:t>𝑑𝑄</m:t>
                          </m:r>
                        </m:num>
                        <m:den>
                          <m:r>
                            <a:rPr lang="es-ES" altLang="es-CL" b="0" i="1" smtClean="0">
                              <a:latin typeface="Cambria Math" panose="02040503050406030204" pitchFamily="18" charset="0"/>
                            </a:rPr>
                            <m:t>𝑑𝑃</m:t>
                          </m:r>
                        </m:den>
                      </m:f>
                      <m:r>
                        <a:rPr lang="es-ES" altLang="es-CL" b="0" i="1" smtClean="0">
                          <a:latin typeface="Cambria Math" panose="02040503050406030204" pitchFamily="18" charset="0"/>
                        </a:rPr>
                        <m:t> ∗</m:t>
                      </m:r>
                      <m:f>
                        <m:fPr>
                          <m:ctrlPr>
                            <a:rPr lang="es-ES" altLang="es-CL" b="0" i="1" smtClean="0">
                              <a:latin typeface="Cambria Math" panose="02040503050406030204" pitchFamily="18" charset="0"/>
                            </a:rPr>
                          </m:ctrlPr>
                        </m:fPr>
                        <m:num>
                          <m:r>
                            <a:rPr lang="es-ES" altLang="es-CL" b="0" i="1" smtClean="0">
                              <a:latin typeface="Cambria Math" panose="02040503050406030204" pitchFamily="18" charset="0"/>
                            </a:rPr>
                            <m:t>𝑃</m:t>
                          </m:r>
                        </m:num>
                        <m:den>
                          <m:r>
                            <a:rPr lang="es-ES" altLang="es-CL" b="0" i="1" smtClean="0">
                              <a:latin typeface="Cambria Math" panose="02040503050406030204" pitchFamily="18" charset="0"/>
                            </a:rPr>
                            <m:t>𝑄</m:t>
                          </m:r>
                        </m:den>
                      </m:f>
                      <m:r>
                        <a:rPr lang="es-ES" altLang="es-CL" b="0" i="1" smtClean="0">
                          <a:latin typeface="Cambria Math" panose="02040503050406030204" pitchFamily="18" charset="0"/>
                        </a:rPr>
                        <m:t>    →</m:t>
                      </m:r>
                      <m:f>
                        <m:fPr>
                          <m:ctrlPr>
                            <a:rPr lang="es-ES" altLang="es-CL" i="1">
                              <a:latin typeface="Cambria Math" panose="02040503050406030204" pitchFamily="18" charset="0"/>
                            </a:rPr>
                          </m:ctrlPr>
                        </m:fPr>
                        <m:num>
                          <m:r>
                            <a:rPr lang="es-ES" altLang="es-CL" i="1">
                              <a:latin typeface="Cambria Math" panose="02040503050406030204" pitchFamily="18" charset="0"/>
                            </a:rPr>
                            <m:t>𝑑𝑃</m:t>
                          </m:r>
                        </m:num>
                        <m:den>
                          <m:r>
                            <a:rPr lang="es-ES" altLang="es-CL" i="1">
                              <a:latin typeface="Cambria Math" panose="02040503050406030204" pitchFamily="18" charset="0"/>
                            </a:rPr>
                            <m:t>𝑑𝑄</m:t>
                          </m:r>
                        </m:den>
                      </m:f>
                      <m:r>
                        <a:rPr lang="es-ES" altLang="es-CL" b="0" i="1" smtClean="0">
                          <a:latin typeface="Cambria Math" panose="02040503050406030204" pitchFamily="18" charset="0"/>
                        </a:rPr>
                        <m:t>=</m:t>
                      </m:r>
                      <m:f>
                        <m:fPr>
                          <m:ctrlPr>
                            <a:rPr lang="es-ES" altLang="es-CL" b="0" i="1" smtClean="0">
                              <a:latin typeface="Cambria Math" panose="02040503050406030204" pitchFamily="18" charset="0"/>
                            </a:rPr>
                          </m:ctrlPr>
                        </m:fPr>
                        <m:num>
                          <m:r>
                            <a:rPr lang="es-ES" altLang="es-CL" b="0" i="1" smtClean="0">
                              <a:latin typeface="Cambria Math" panose="02040503050406030204" pitchFamily="18" charset="0"/>
                            </a:rPr>
                            <m:t>𝑃</m:t>
                          </m:r>
                        </m:num>
                        <m:den>
                          <m:r>
                            <a:rPr lang="es-ES" altLang="es-CL" b="0" i="1" smtClean="0">
                              <a:latin typeface="Cambria Math" panose="02040503050406030204" pitchFamily="18" charset="0"/>
                            </a:rPr>
                            <m:t>𝑄</m:t>
                          </m:r>
                        </m:den>
                      </m:f>
                      <m:r>
                        <a:rPr lang="es-ES" altLang="es-CL" b="0" i="1" smtClean="0">
                          <a:latin typeface="Cambria Math" panose="02040503050406030204" pitchFamily="18" charset="0"/>
                        </a:rPr>
                        <m:t>∗</m:t>
                      </m:r>
                      <m:f>
                        <m:fPr>
                          <m:ctrlPr>
                            <a:rPr lang="es-ES" altLang="es-CL" b="0" i="1" smtClean="0">
                              <a:latin typeface="Cambria Math" panose="02040503050406030204" pitchFamily="18" charset="0"/>
                            </a:rPr>
                          </m:ctrlPr>
                        </m:fPr>
                        <m:num>
                          <m:r>
                            <a:rPr lang="es-ES" altLang="es-CL" b="0" i="1" smtClean="0">
                              <a:latin typeface="Cambria Math" panose="02040503050406030204" pitchFamily="18" charset="0"/>
                            </a:rPr>
                            <m:t>1</m:t>
                          </m:r>
                        </m:num>
                        <m:den>
                          <m:sSub>
                            <m:sSubPr>
                              <m:ctrlPr>
                                <a:rPr lang="es-ES" altLang="es-CL" b="0" i="1" smtClean="0">
                                  <a:latin typeface="Cambria Math" panose="02040503050406030204" pitchFamily="18" charset="0"/>
                                </a:rPr>
                              </m:ctrlPr>
                            </m:sSubPr>
                            <m:e>
                              <m:r>
                                <a:rPr lang="es-ES" altLang="es-CL" b="0" i="1" smtClean="0">
                                  <a:latin typeface="Cambria Math" panose="02040503050406030204" pitchFamily="18" charset="0"/>
                                </a:rPr>
                                <m:t>𝜂</m:t>
                              </m:r>
                            </m:e>
                            <m:sub>
                              <m:r>
                                <a:rPr lang="es-ES" altLang="es-CL" b="0" i="1" smtClean="0">
                                  <a:latin typeface="Cambria Math" panose="02040503050406030204" pitchFamily="18" charset="0"/>
                                </a:rPr>
                                <m:t>𝑃</m:t>
                              </m:r>
                            </m:sub>
                          </m:sSub>
                        </m:den>
                      </m:f>
                    </m:oMath>
                  </m:oMathPara>
                </a14:m>
                <a:endParaRPr lang="es-ES" altLang="es-CL" dirty="0">
                  <a:latin typeface="Garamond" panose="02020404030301010803" pitchFamily="18" charset="0"/>
                </a:endParaRPr>
              </a:p>
              <a:p>
                <a:pPr marL="0" indent="0" algn="just">
                  <a:spcBef>
                    <a:spcPct val="70000"/>
                  </a:spcBef>
                  <a:buNone/>
                </a:pPr>
                <a:r>
                  <a:rPr lang="es-ES" altLang="es-CL" dirty="0">
                    <a:latin typeface="Garamond" panose="02020404030301010803" pitchFamily="18" charset="0"/>
                  </a:rPr>
                  <a:t>Reemplazando tenemos:</a:t>
                </a:r>
              </a:p>
              <a:p>
                <a:pPr marL="0" indent="0" algn="just">
                  <a:spcBef>
                    <a:spcPct val="70000"/>
                  </a:spcBef>
                  <a:buNone/>
                </a:pPr>
                <a14:m>
                  <m:oMathPara xmlns:m="http://schemas.openxmlformats.org/officeDocument/2006/math">
                    <m:oMathParaPr>
                      <m:jc m:val="centerGroup"/>
                    </m:oMathParaPr>
                    <m:oMath xmlns:m="http://schemas.openxmlformats.org/officeDocument/2006/math">
                      <m:r>
                        <a:rPr lang="es-ES" altLang="es-CL" b="0" i="1" smtClean="0">
                          <a:latin typeface="Cambria Math" panose="02040503050406030204" pitchFamily="18" charset="0"/>
                        </a:rPr>
                        <m:t>𝐼</m:t>
                      </m:r>
                      <m:sSub>
                        <m:sSubPr>
                          <m:ctrlPr>
                            <a:rPr lang="es-ES" altLang="es-CL" b="0" i="1" smtClean="0">
                              <a:latin typeface="Cambria Math" panose="02040503050406030204" pitchFamily="18" charset="0"/>
                            </a:rPr>
                          </m:ctrlPr>
                        </m:sSubPr>
                        <m:e>
                          <m:r>
                            <a:rPr lang="es-ES" altLang="es-CL" b="0" i="1" smtClean="0">
                              <a:latin typeface="Cambria Math" panose="02040503050406030204" pitchFamily="18" charset="0"/>
                            </a:rPr>
                            <m:t>𝑚</m:t>
                          </m:r>
                        </m:e>
                        <m:sub>
                          <m:r>
                            <a:rPr lang="es-ES" altLang="es-CL" b="0" i="1" smtClean="0">
                              <a:latin typeface="Cambria Math" panose="02040503050406030204" pitchFamily="18" charset="0"/>
                            </a:rPr>
                            <m:t>𝑔</m:t>
                          </m:r>
                        </m:sub>
                      </m:sSub>
                      <m:r>
                        <a:rPr lang="es-ES" altLang="es-CL" b="0" i="1" smtClean="0">
                          <a:latin typeface="Cambria Math" panose="02040503050406030204" pitchFamily="18" charset="0"/>
                        </a:rPr>
                        <m:t>=</m:t>
                      </m:r>
                      <m:r>
                        <a:rPr lang="es-ES" altLang="es-CL" b="0" i="1" smtClean="0">
                          <a:latin typeface="Cambria Math" panose="02040503050406030204" pitchFamily="18" charset="0"/>
                        </a:rPr>
                        <m:t>𝑃</m:t>
                      </m:r>
                      <m:r>
                        <a:rPr lang="es-ES" altLang="es-CL" b="0" i="1" smtClean="0">
                          <a:latin typeface="Cambria Math" panose="02040503050406030204" pitchFamily="18" charset="0"/>
                        </a:rPr>
                        <m:t>+</m:t>
                      </m:r>
                      <m:r>
                        <a:rPr lang="es-ES" altLang="es-CL" b="0" i="1" smtClean="0">
                          <a:latin typeface="Cambria Math" panose="02040503050406030204" pitchFamily="18" charset="0"/>
                        </a:rPr>
                        <m:t>𝑄</m:t>
                      </m:r>
                      <m:d>
                        <m:dPr>
                          <m:ctrlPr>
                            <a:rPr lang="es-ES" altLang="es-CL" b="0" i="1" smtClean="0">
                              <a:latin typeface="Cambria Math" panose="02040503050406030204" pitchFamily="18" charset="0"/>
                            </a:rPr>
                          </m:ctrlPr>
                        </m:dPr>
                        <m:e>
                          <m:f>
                            <m:fPr>
                              <m:ctrlPr>
                                <a:rPr lang="es-ES" altLang="es-CL" i="1">
                                  <a:latin typeface="Cambria Math" panose="02040503050406030204" pitchFamily="18" charset="0"/>
                                </a:rPr>
                              </m:ctrlPr>
                            </m:fPr>
                            <m:num>
                              <m:r>
                                <a:rPr lang="es-ES" altLang="es-CL" i="1">
                                  <a:latin typeface="Cambria Math" panose="02040503050406030204" pitchFamily="18" charset="0"/>
                                </a:rPr>
                                <m:t>𝑃</m:t>
                              </m:r>
                            </m:num>
                            <m:den>
                              <m:r>
                                <a:rPr lang="es-ES" altLang="es-CL" i="1">
                                  <a:latin typeface="Cambria Math" panose="02040503050406030204" pitchFamily="18" charset="0"/>
                                </a:rPr>
                                <m:t>𝑄</m:t>
                              </m:r>
                            </m:den>
                          </m:f>
                          <m:r>
                            <a:rPr lang="es-ES" altLang="es-CL" i="1">
                              <a:latin typeface="Cambria Math" panose="02040503050406030204" pitchFamily="18" charset="0"/>
                            </a:rPr>
                            <m:t>∗</m:t>
                          </m:r>
                          <m:f>
                            <m:fPr>
                              <m:ctrlPr>
                                <a:rPr lang="es-ES" altLang="es-CL" i="1">
                                  <a:latin typeface="Cambria Math" panose="02040503050406030204" pitchFamily="18" charset="0"/>
                                </a:rPr>
                              </m:ctrlPr>
                            </m:fPr>
                            <m:num>
                              <m:r>
                                <a:rPr lang="es-ES" altLang="es-CL" i="1">
                                  <a:latin typeface="Cambria Math" panose="02040503050406030204" pitchFamily="18" charset="0"/>
                                </a:rPr>
                                <m:t>1</m:t>
                              </m:r>
                            </m:num>
                            <m:den>
                              <m:sSub>
                                <m:sSubPr>
                                  <m:ctrlPr>
                                    <a:rPr lang="es-ES" altLang="es-CL" i="1">
                                      <a:latin typeface="Cambria Math" panose="02040503050406030204" pitchFamily="18" charset="0"/>
                                    </a:rPr>
                                  </m:ctrlPr>
                                </m:sSubPr>
                                <m:e>
                                  <m:r>
                                    <a:rPr lang="es-ES" altLang="es-CL" i="1">
                                      <a:latin typeface="Cambria Math" panose="02040503050406030204" pitchFamily="18" charset="0"/>
                                    </a:rPr>
                                    <m:t>𝜂</m:t>
                                  </m:r>
                                </m:e>
                                <m:sub>
                                  <m:r>
                                    <a:rPr lang="es-ES" altLang="es-CL" i="1">
                                      <a:latin typeface="Cambria Math" panose="02040503050406030204" pitchFamily="18" charset="0"/>
                                    </a:rPr>
                                    <m:t>𝑃</m:t>
                                  </m:r>
                                </m:sub>
                              </m:sSub>
                            </m:den>
                          </m:f>
                        </m:e>
                      </m:d>
                      <m:r>
                        <a:rPr lang="es-ES" altLang="es-CL" b="0" i="1" smtClean="0">
                          <a:latin typeface="Cambria Math" panose="02040503050406030204" pitchFamily="18" charset="0"/>
                        </a:rPr>
                        <m:t>=</m:t>
                      </m:r>
                      <m:r>
                        <a:rPr lang="es-ES" altLang="es-CL" b="0" i="1" smtClean="0">
                          <a:latin typeface="Cambria Math" panose="02040503050406030204" pitchFamily="18" charset="0"/>
                        </a:rPr>
                        <m:t>𝑃</m:t>
                      </m:r>
                      <m:d>
                        <m:dPr>
                          <m:ctrlPr>
                            <a:rPr lang="es-ES" altLang="es-CL" i="1">
                              <a:latin typeface="Cambria Math" panose="02040503050406030204" pitchFamily="18" charset="0"/>
                            </a:rPr>
                          </m:ctrlPr>
                        </m:dPr>
                        <m:e>
                          <m:r>
                            <a:rPr lang="es-ES" altLang="es-CL" b="0" i="1" smtClean="0">
                              <a:latin typeface="Cambria Math" panose="02040503050406030204" pitchFamily="18" charset="0"/>
                            </a:rPr>
                            <m:t>1+</m:t>
                          </m:r>
                          <m:f>
                            <m:fPr>
                              <m:ctrlPr>
                                <a:rPr lang="es-ES" altLang="es-CL" i="1">
                                  <a:latin typeface="Cambria Math" panose="02040503050406030204" pitchFamily="18" charset="0"/>
                                </a:rPr>
                              </m:ctrlPr>
                            </m:fPr>
                            <m:num>
                              <m:r>
                                <a:rPr lang="es-ES" altLang="es-CL" i="1">
                                  <a:latin typeface="Cambria Math" panose="02040503050406030204" pitchFamily="18" charset="0"/>
                                </a:rPr>
                                <m:t>1</m:t>
                              </m:r>
                            </m:num>
                            <m:den>
                              <m:sSub>
                                <m:sSubPr>
                                  <m:ctrlPr>
                                    <a:rPr lang="es-ES" altLang="es-CL" i="1">
                                      <a:latin typeface="Cambria Math" panose="02040503050406030204" pitchFamily="18" charset="0"/>
                                    </a:rPr>
                                  </m:ctrlPr>
                                </m:sSubPr>
                                <m:e>
                                  <m:r>
                                    <a:rPr lang="es-ES" altLang="es-CL" i="1">
                                      <a:latin typeface="Cambria Math" panose="02040503050406030204" pitchFamily="18" charset="0"/>
                                    </a:rPr>
                                    <m:t>𝜂</m:t>
                                  </m:r>
                                </m:e>
                                <m:sub>
                                  <m:r>
                                    <a:rPr lang="es-ES" altLang="es-CL" i="1">
                                      <a:latin typeface="Cambria Math" panose="02040503050406030204" pitchFamily="18" charset="0"/>
                                    </a:rPr>
                                    <m:t>𝑃</m:t>
                                  </m:r>
                                </m:sub>
                              </m:sSub>
                            </m:den>
                          </m:f>
                        </m:e>
                      </m:d>
                      <m:r>
                        <a:rPr lang="es-ES" altLang="es-CL" b="0" i="1" smtClean="0">
                          <a:latin typeface="Cambria Math" panose="02040503050406030204" pitchFamily="18" charset="0"/>
                        </a:rPr>
                        <m:t>=</m:t>
                      </m:r>
                      <m:r>
                        <a:rPr lang="es-ES" altLang="es-CL" b="0" i="1" smtClean="0">
                          <a:latin typeface="Cambria Math" panose="02040503050406030204" pitchFamily="18" charset="0"/>
                        </a:rPr>
                        <m:t>𝐶</m:t>
                      </m:r>
                      <m:sSub>
                        <m:sSubPr>
                          <m:ctrlPr>
                            <a:rPr lang="es-ES" altLang="es-CL" b="0" i="1" smtClean="0">
                              <a:latin typeface="Cambria Math" panose="02040503050406030204" pitchFamily="18" charset="0"/>
                            </a:rPr>
                          </m:ctrlPr>
                        </m:sSubPr>
                        <m:e>
                          <m:r>
                            <a:rPr lang="es-ES" altLang="es-CL" b="0" i="1" smtClean="0">
                              <a:latin typeface="Cambria Math" panose="02040503050406030204" pitchFamily="18" charset="0"/>
                            </a:rPr>
                            <m:t>𝑚</m:t>
                          </m:r>
                        </m:e>
                        <m:sub>
                          <m:r>
                            <a:rPr lang="es-ES" altLang="es-CL" b="0" i="1" smtClean="0">
                              <a:latin typeface="Cambria Math" panose="02040503050406030204" pitchFamily="18" charset="0"/>
                            </a:rPr>
                            <m:t>𝑔</m:t>
                          </m:r>
                        </m:sub>
                      </m:sSub>
                    </m:oMath>
                  </m:oMathPara>
                </a14:m>
                <a:endParaRPr lang="es-ES" altLang="es-CL" dirty="0">
                  <a:latin typeface="Garamond" panose="02020404030301010803" pitchFamily="18" charset="0"/>
                </a:endParaRPr>
              </a:p>
              <a:p>
                <a:pPr marL="0" indent="0" algn="just">
                  <a:spcBef>
                    <a:spcPct val="70000"/>
                  </a:spcBef>
                  <a:buNone/>
                </a:pPr>
                <a:r>
                  <a:rPr lang="es-ES" altLang="es-CL" dirty="0">
                    <a:latin typeface="Garamond" panose="02020404030301010803" pitchFamily="18" charset="0"/>
                  </a:rPr>
                  <a:t>Reordenando tenemos la expresión original</a:t>
                </a:r>
              </a:p>
              <a:p>
                <a:pPr marL="0" indent="0" algn="just">
                  <a:spcBef>
                    <a:spcPct val="70000"/>
                  </a:spcBef>
                  <a:buNone/>
                </a:pPr>
                <a14:m>
                  <m:oMathPara xmlns:m="http://schemas.openxmlformats.org/officeDocument/2006/math">
                    <m:oMathParaPr>
                      <m:jc m:val="centerGroup"/>
                    </m:oMathParaPr>
                    <m:oMath xmlns:m="http://schemas.openxmlformats.org/officeDocument/2006/math">
                      <m:f>
                        <m:fPr>
                          <m:ctrlPr>
                            <a:rPr lang="es-ES" altLang="es-CL" b="0" i="1" smtClean="0">
                              <a:latin typeface="Cambria Math" panose="02040503050406030204" pitchFamily="18" charset="0"/>
                            </a:rPr>
                          </m:ctrlPr>
                        </m:fPr>
                        <m:num>
                          <m:r>
                            <a:rPr lang="es-ES" altLang="es-CL" b="0" i="1" smtClean="0">
                              <a:latin typeface="Cambria Math" panose="02040503050406030204" pitchFamily="18" charset="0"/>
                            </a:rPr>
                            <m:t>𝑃</m:t>
                          </m:r>
                          <m:r>
                            <a:rPr lang="es-ES" altLang="es-CL" b="0" i="1" smtClean="0">
                              <a:latin typeface="Cambria Math" panose="02040503050406030204" pitchFamily="18" charset="0"/>
                            </a:rPr>
                            <m:t>−</m:t>
                          </m:r>
                          <m:r>
                            <a:rPr lang="es-ES" altLang="es-CL" b="0" i="1" smtClean="0">
                              <a:latin typeface="Cambria Math" panose="02040503050406030204" pitchFamily="18" charset="0"/>
                            </a:rPr>
                            <m:t>𝐶</m:t>
                          </m:r>
                          <m:sSub>
                            <m:sSubPr>
                              <m:ctrlPr>
                                <a:rPr lang="es-ES" altLang="es-CL" b="0" i="1" smtClean="0">
                                  <a:latin typeface="Cambria Math" panose="02040503050406030204" pitchFamily="18" charset="0"/>
                                </a:rPr>
                              </m:ctrlPr>
                            </m:sSubPr>
                            <m:e>
                              <m:r>
                                <a:rPr lang="es-ES" altLang="es-CL" b="0" i="1" smtClean="0">
                                  <a:latin typeface="Cambria Math" panose="02040503050406030204" pitchFamily="18" charset="0"/>
                                </a:rPr>
                                <m:t>𝑚</m:t>
                              </m:r>
                            </m:e>
                            <m:sub>
                              <m:r>
                                <a:rPr lang="es-ES" altLang="es-CL" b="0" i="1" smtClean="0">
                                  <a:latin typeface="Cambria Math" panose="02040503050406030204" pitchFamily="18" charset="0"/>
                                </a:rPr>
                                <m:t>𝑔</m:t>
                              </m:r>
                            </m:sub>
                          </m:sSub>
                        </m:num>
                        <m:den>
                          <m:r>
                            <a:rPr lang="es-ES" altLang="es-CL" b="0" i="1" smtClean="0">
                              <a:latin typeface="Cambria Math" panose="02040503050406030204" pitchFamily="18" charset="0"/>
                            </a:rPr>
                            <m:t>𝑃</m:t>
                          </m:r>
                        </m:den>
                      </m:f>
                      <m:r>
                        <a:rPr lang="es-ES" altLang="es-CL" b="0" i="1" smtClean="0">
                          <a:latin typeface="Cambria Math" panose="02040503050406030204" pitchFamily="18" charset="0"/>
                        </a:rPr>
                        <m:t>=−</m:t>
                      </m:r>
                      <m:f>
                        <m:fPr>
                          <m:ctrlPr>
                            <a:rPr lang="es-ES" altLang="es-CL" b="0" i="1" smtClean="0">
                              <a:latin typeface="Cambria Math" panose="02040503050406030204" pitchFamily="18" charset="0"/>
                            </a:rPr>
                          </m:ctrlPr>
                        </m:fPr>
                        <m:num>
                          <m:r>
                            <a:rPr lang="es-ES" altLang="es-CL" b="0" i="1" smtClean="0">
                              <a:latin typeface="Cambria Math" panose="02040503050406030204" pitchFamily="18" charset="0"/>
                            </a:rPr>
                            <m:t>1</m:t>
                          </m:r>
                        </m:num>
                        <m:den>
                          <m:sSub>
                            <m:sSubPr>
                              <m:ctrlPr>
                                <a:rPr lang="es-ES" altLang="es-CL" b="0" i="1" smtClean="0">
                                  <a:latin typeface="Cambria Math" panose="02040503050406030204" pitchFamily="18" charset="0"/>
                                </a:rPr>
                              </m:ctrlPr>
                            </m:sSubPr>
                            <m:e>
                              <m:r>
                                <a:rPr lang="es-ES" altLang="es-CL" b="0" i="1" smtClean="0">
                                  <a:latin typeface="Cambria Math" panose="02040503050406030204" pitchFamily="18" charset="0"/>
                                </a:rPr>
                                <m:t>𝜂</m:t>
                              </m:r>
                            </m:e>
                            <m:sub>
                              <m:r>
                                <a:rPr lang="es-ES" altLang="es-CL" b="0" i="1" smtClean="0">
                                  <a:latin typeface="Cambria Math" panose="02040503050406030204" pitchFamily="18" charset="0"/>
                                </a:rPr>
                                <m:t>𝑃</m:t>
                              </m:r>
                            </m:sub>
                          </m:sSub>
                        </m:den>
                      </m:f>
                    </m:oMath>
                  </m:oMathPara>
                </a14:m>
                <a:endParaRPr lang="es-ES" altLang="es-CL" dirty="0">
                  <a:latin typeface="Garamond" panose="02020404030301010803" pitchFamily="18" charset="0"/>
                </a:endParaRPr>
              </a:p>
              <a:p>
                <a:pPr marL="0" indent="0" algn="just">
                  <a:spcBef>
                    <a:spcPct val="70000"/>
                  </a:spcBef>
                  <a:buNone/>
                </a:pPr>
                <a:endParaRPr lang="es-ES" altLang="es-CL" dirty="0">
                  <a:latin typeface="Garamond" panose="02020404030301010803" pitchFamily="18" charset="0"/>
                </a:endParaRPr>
              </a:p>
              <a:p>
                <a:pPr marL="0" indent="0" algn="just">
                  <a:spcBef>
                    <a:spcPct val="70000"/>
                  </a:spcBef>
                  <a:buNone/>
                </a:pPr>
                <a:endParaRPr lang="es-ES" altLang="es-CL" dirty="0">
                  <a:latin typeface="Garamond" panose="02020404030301010803" pitchFamily="18" charset="0"/>
                </a:endParaRPr>
              </a:p>
              <a:p>
                <a:pPr marL="0" indent="0" algn="just">
                  <a:spcBef>
                    <a:spcPct val="70000"/>
                  </a:spcBef>
                  <a:buNone/>
                </a:pPr>
                <a:endParaRPr lang="es-ES_tradnl" altLang="es-CL" dirty="0">
                  <a:latin typeface="Garamond" panose="02020404030301010803" pitchFamily="18" charset="0"/>
                </a:endParaRPr>
              </a:p>
            </p:txBody>
          </p:sp>
        </mc:Choice>
        <mc:Fallback xmlns="">
          <p:sp>
            <p:nvSpPr>
              <p:cNvPr id="16" name="Marcador de contenido 2">
                <a:extLst>
                  <a:ext uri="{FF2B5EF4-FFF2-40B4-BE49-F238E27FC236}">
                    <a16:creationId xmlns:a16="http://schemas.microsoft.com/office/drawing/2014/main" id="{B534B18B-1A56-29A7-ADAA-37263F801E29}"/>
                  </a:ext>
                </a:extLst>
              </p:cNvPr>
              <p:cNvSpPr>
                <a:spLocks noGrp="1" noRot="1" noChangeAspect="1" noMove="1" noResize="1" noEditPoints="1" noAdjustHandles="1" noChangeArrowheads="1" noChangeShapeType="1" noTextEdit="1"/>
              </p:cNvSpPr>
              <p:nvPr>
                <p:ph idx="1"/>
              </p:nvPr>
            </p:nvSpPr>
            <p:spPr>
              <a:xfrm>
                <a:off x="838200" y="1454922"/>
                <a:ext cx="10515600" cy="5149078"/>
              </a:xfrm>
              <a:blipFill>
                <a:blip r:embed="rId3"/>
                <a:stretch>
                  <a:fillRect l="-603" t="-1970"/>
                </a:stretch>
              </a:blipFill>
            </p:spPr>
            <p:txBody>
              <a:bodyPr/>
              <a:lstStyle/>
              <a:p>
                <a:r>
                  <a:rPr lang="es-CL">
                    <a:noFill/>
                  </a:rPr>
                  <a:t> </a:t>
                </a:r>
              </a:p>
            </p:txBody>
          </p:sp>
        </mc:Fallback>
      </mc:AlternateContent>
      <p:pic>
        <p:nvPicPr>
          <p:cNvPr id="3" name="Imagen 2">
            <a:extLst>
              <a:ext uri="{FF2B5EF4-FFF2-40B4-BE49-F238E27FC236}">
                <a16:creationId xmlns:a16="http://schemas.microsoft.com/office/drawing/2014/main" id="{7EC66E08-9CD8-54A9-4264-D57FF483BA77}"/>
              </a:ext>
            </a:extLst>
          </p:cNvPr>
          <p:cNvPicPr>
            <a:picLocks noChangeAspect="1"/>
          </p:cNvPicPr>
          <p:nvPr/>
        </p:nvPicPr>
        <p:blipFill>
          <a:blip r:embed="rId4"/>
          <a:stretch>
            <a:fillRect/>
          </a:stretch>
        </p:blipFill>
        <p:spPr>
          <a:xfrm rot="5400000">
            <a:off x="-3372431" y="3349108"/>
            <a:ext cx="6876000" cy="152385"/>
          </a:xfrm>
          <a:prstGeom prst="rect">
            <a:avLst/>
          </a:prstGeom>
        </p:spPr>
      </p:pic>
      <p:pic>
        <p:nvPicPr>
          <p:cNvPr id="5" name="Imagen 4">
            <a:extLst>
              <a:ext uri="{FF2B5EF4-FFF2-40B4-BE49-F238E27FC236}">
                <a16:creationId xmlns:a16="http://schemas.microsoft.com/office/drawing/2014/main" id="{15555F9D-2A81-9544-DB4C-CB9E98E56F2E}"/>
              </a:ext>
            </a:extLst>
          </p:cNvPr>
          <p:cNvPicPr>
            <a:picLocks noChangeAspect="1"/>
          </p:cNvPicPr>
          <p:nvPr/>
        </p:nvPicPr>
        <p:blipFill>
          <a:blip r:embed="rId4"/>
          <a:stretch>
            <a:fillRect/>
          </a:stretch>
        </p:blipFill>
        <p:spPr>
          <a:xfrm rot="16200000">
            <a:off x="-3220046" y="3352275"/>
            <a:ext cx="6876000" cy="152384"/>
          </a:xfrm>
          <a:prstGeom prst="rect">
            <a:avLst/>
          </a:prstGeom>
        </p:spPr>
      </p:pic>
    </p:spTree>
    <p:extLst>
      <p:ext uri="{BB962C8B-B14F-4D97-AF65-F5344CB8AC3E}">
        <p14:creationId xmlns:p14="http://schemas.microsoft.com/office/powerpoint/2010/main" val="95486592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19B0366-B745-7E4D-A3D2-002BE73A3CB4}"/>
              </a:ext>
            </a:extLst>
          </p:cNvPr>
          <p:cNvSpPr>
            <a:spLocks noGrp="1"/>
          </p:cNvSpPr>
          <p:nvPr>
            <p:ph type="title"/>
          </p:nvPr>
        </p:nvSpPr>
        <p:spPr/>
        <p:txBody>
          <a:bodyPr>
            <a:normAutofit/>
          </a:bodyPr>
          <a:lstStyle/>
          <a:p>
            <a:r>
              <a:rPr lang="es-ES_tradnl" sz="3600" b="1" dirty="0">
                <a:solidFill>
                  <a:srgbClr val="002060"/>
                </a:solidFill>
                <a:latin typeface="Garamond" panose="02020404030301010803" pitchFamily="18" charset="0"/>
                <a:cs typeface="Arial" panose="020B0604020202020204" pitchFamily="34" charset="0"/>
              </a:rPr>
              <a:t>Publicidad</a:t>
            </a:r>
          </a:p>
        </p:txBody>
      </p:sp>
      <mc:AlternateContent xmlns:mc="http://schemas.openxmlformats.org/markup-compatibility/2006" xmlns:a14="http://schemas.microsoft.com/office/drawing/2010/main">
        <mc:Choice Requires="a14">
          <p:sp>
            <p:nvSpPr>
              <p:cNvPr id="16" name="Marcador de contenido 2">
                <a:extLst>
                  <a:ext uri="{FF2B5EF4-FFF2-40B4-BE49-F238E27FC236}">
                    <a16:creationId xmlns:a16="http://schemas.microsoft.com/office/drawing/2014/main" id="{B534B18B-1A56-29A7-ADAA-37263F801E29}"/>
                  </a:ext>
                </a:extLst>
              </p:cNvPr>
              <p:cNvSpPr>
                <a:spLocks noGrp="1"/>
              </p:cNvSpPr>
              <p:nvPr>
                <p:ph idx="1"/>
              </p:nvPr>
            </p:nvSpPr>
            <p:spPr>
              <a:xfrm>
                <a:off x="838200" y="1454922"/>
                <a:ext cx="10515600" cy="4636959"/>
              </a:xfrm>
            </p:spPr>
            <p:txBody>
              <a:bodyPr>
                <a:normAutofit fontScale="77500" lnSpcReduction="20000"/>
              </a:bodyPr>
              <a:lstStyle/>
              <a:p>
                <a:pPr marL="0" indent="0" algn="just">
                  <a:spcBef>
                    <a:spcPct val="70000"/>
                  </a:spcBef>
                  <a:buNone/>
                </a:pPr>
                <a:r>
                  <a:rPr lang="es-ES" altLang="es-CL" b="0" dirty="0">
                    <a:latin typeface="Garamond" panose="02020404030301010803" pitchFamily="18" charset="0"/>
                  </a:rPr>
                  <a:t>Anteriormente revisamos que para determinar el precio, existía un relación con la elasticidad precio de la dem</a:t>
                </a:r>
                <a:r>
                  <a:rPr lang="es-ES" altLang="es-CL" dirty="0">
                    <a:latin typeface="Garamond" panose="02020404030301010803" pitchFamily="18" charset="0"/>
                  </a:rPr>
                  <a:t>anda:</a:t>
                </a:r>
                <a:endParaRPr lang="es-ES" altLang="es-CL" b="0" dirty="0">
                  <a:latin typeface="Garamond" panose="02020404030301010803" pitchFamily="18" charset="0"/>
                </a:endParaRPr>
              </a:p>
              <a:p>
                <a:pPr marL="0" indent="0" algn="just">
                  <a:lnSpc>
                    <a:spcPct val="120000"/>
                  </a:lnSpc>
                  <a:spcBef>
                    <a:spcPct val="70000"/>
                  </a:spcBef>
                  <a:buNone/>
                </a:pPr>
                <a14:m>
                  <m:oMathPara xmlns:m="http://schemas.openxmlformats.org/officeDocument/2006/math">
                    <m:oMathParaPr>
                      <m:jc m:val="centerGroup"/>
                    </m:oMathParaPr>
                    <m:oMath xmlns:m="http://schemas.openxmlformats.org/officeDocument/2006/math">
                      <m:f>
                        <m:fPr>
                          <m:ctrlPr>
                            <a:rPr lang="es-ES" altLang="es-CL" b="0" i="1" smtClean="0">
                              <a:latin typeface="Cambria Math" panose="02040503050406030204" pitchFamily="18" charset="0"/>
                            </a:rPr>
                          </m:ctrlPr>
                        </m:fPr>
                        <m:num>
                          <m:r>
                            <a:rPr lang="es-ES" altLang="es-CL" b="0" i="1" smtClean="0">
                              <a:latin typeface="Cambria Math" panose="02040503050406030204" pitchFamily="18" charset="0"/>
                            </a:rPr>
                            <m:t>𝑃</m:t>
                          </m:r>
                          <m:r>
                            <a:rPr lang="es-ES" altLang="es-CL" b="0" i="1" smtClean="0">
                              <a:latin typeface="Cambria Math" panose="02040503050406030204" pitchFamily="18" charset="0"/>
                            </a:rPr>
                            <m:t>−</m:t>
                          </m:r>
                          <m:r>
                            <a:rPr lang="es-ES" altLang="es-CL" b="0" i="1" smtClean="0">
                              <a:latin typeface="Cambria Math" panose="02040503050406030204" pitchFamily="18" charset="0"/>
                            </a:rPr>
                            <m:t>𝐶</m:t>
                          </m:r>
                          <m:sSub>
                            <m:sSubPr>
                              <m:ctrlPr>
                                <a:rPr lang="es-ES" altLang="es-CL" b="0" i="1" smtClean="0">
                                  <a:latin typeface="Cambria Math" panose="02040503050406030204" pitchFamily="18" charset="0"/>
                                </a:rPr>
                              </m:ctrlPr>
                            </m:sSubPr>
                            <m:e>
                              <m:r>
                                <a:rPr lang="es-ES" altLang="es-CL" b="0" i="1" smtClean="0">
                                  <a:latin typeface="Cambria Math" panose="02040503050406030204" pitchFamily="18" charset="0"/>
                                </a:rPr>
                                <m:t>𝑚</m:t>
                              </m:r>
                            </m:e>
                            <m:sub>
                              <m:r>
                                <a:rPr lang="es-ES" altLang="es-CL" b="0" i="1" smtClean="0">
                                  <a:latin typeface="Cambria Math" panose="02040503050406030204" pitchFamily="18" charset="0"/>
                                </a:rPr>
                                <m:t>𝑔</m:t>
                              </m:r>
                            </m:sub>
                          </m:sSub>
                        </m:num>
                        <m:den>
                          <m:r>
                            <a:rPr lang="es-ES" altLang="es-CL" b="0" i="1" smtClean="0">
                              <a:latin typeface="Cambria Math" panose="02040503050406030204" pitchFamily="18" charset="0"/>
                            </a:rPr>
                            <m:t>𝑃</m:t>
                          </m:r>
                        </m:den>
                      </m:f>
                      <m:r>
                        <a:rPr lang="es-ES" altLang="es-CL" b="0" i="1" smtClean="0">
                          <a:latin typeface="Cambria Math" panose="02040503050406030204" pitchFamily="18" charset="0"/>
                        </a:rPr>
                        <m:t>=−</m:t>
                      </m:r>
                      <m:f>
                        <m:fPr>
                          <m:ctrlPr>
                            <a:rPr lang="es-ES" altLang="es-CL" b="0" i="1" smtClean="0">
                              <a:latin typeface="Cambria Math" panose="02040503050406030204" pitchFamily="18" charset="0"/>
                            </a:rPr>
                          </m:ctrlPr>
                        </m:fPr>
                        <m:num>
                          <m:r>
                            <a:rPr lang="es-ES" altLang="es-CL" b="0" i="1" smtClean="0">
                              <a:latin typeface="Cambria Math" panose="02040503050406030204" pitchFamily="18" charset="0"/>
                            </a:rPr>
                            <m:t>1</m:t>
                          </m:r>
                        </m:num>
                        <m:den>
                          <m:sSub>
                            <m:sSubPr>
                              <m:ctrlPr>
                                <a:rPr lang="es-ES" altLang="es-CL" b="0" i="1" smtClean="0">
                                  <a:latin typeface="Cambria Math" panose="02040503050406030204" pitchFamily="18" charset="0"/>
                                  <a:ea typeface="Cambria Math" panose="02040503050406030204" pitchFamily="18" charset="0"/>
                                </a:rPr>
                              </m:ctrlPr>
                            </m:sSubPr>
                            <m:e>
                              <m:r>
                                <a:rPr lang="es-ES" altLang="es-CL" b="0" i="1" smtClean="0">
                                  <a:latin typeface="Cambria Math" panose="02040503050406030204" pitchFamily="18" charset="0"/>
                                  <a:ea typeface="Cambria Math" panose="02040503050406030204" pitchFamily="18" charset="0"/>
                                </a:rPr>
                                <m:t>𝜂</m:t>
                              </m:r>
                            </m:e>
                            <m:sub>
                              <m:r>
                                <a:rPr lang="es-ES" altLang="es-CL" b="0" i="1" smtClean="0">
                                  <a:latin typeface="Cambria Math" panose="02040503050406030204" pitchFamily="18" charset="0"/>
                                  <a:ea typeface="Cambria Math" panose="02040503050406030204" pitchFamily="18" charset="0"/>
                                </a:rPr>
                                <m:t>𝑃</m:t>
                              </m:r>
                            </m:sub>
                          </m:sSub>
                        </m:den>
                      </m:f>
                      <m:r>
                        <a:rPr lang="es-ES" altLang="es-CL" b="0" i="1" smtClean="0">
                          <a:latin typeface="Cambria Math" panose="02040503050406030204" pitchFamily="18" charset="0"/>
                          <a:ea typeface="Cambria Math" panose="02040503050406030204" pitchFamily="18" charset="0"/>
                        </a:rPr>
                        <m:t>     ;    </m:t>
                      </m:r>
                      <m:d>
                        <m:dPr>
                          <m:ctrlPr>
                            <a:rPr lang="es-ES" altLang="es-CL" b="0" i="1" smtClean="0">
                              <a:latin typeface="Cambria Math" panose="02040503050406030204" pitchFamily="18" charset="0"/>
                            </a:rPr>
                          </m:ctrlPr>
                        </m:dPr>
                        <m:e>
                          <m:r>
                            <a:rPr lang="es-ES" altLang="es-CL" b="0" i="1" smtClean="0">
                              <a:latin typeface="Cambria Math" panose="02040503050406030204" pitchFamily="18" charset="0"/>
                            </a:rPr>
                            <m:t>𝑃</m:t>
                          </m:r>
                          <m:r>
                            <a:rPr lang="es-ES" altLang="es-CL" b="0" i="1" smtClean="0">
                              <a:latin typeface="Cambria Math" panose="02040503050406030204" pitchFamily="18" charset="0"/>
                            </a:rPr>
                            <m:t>−</m:t>
                          </m:r>
                          <m:r>
                            <a:rPr lang="es-ES" altLang="es-CL" b="0" i="1" smtClean="0">
                              <a:latin typeface="Cambria Math" panose="02040503050406030204" pitchFamily="18" charset="0"/>
                            </a:rPr>
                            <m:t>𝐶</m:t>
                          </m:r>
                          <m:sSub>
                            <m:sSubPr>
                              <m:ctrlPr>
                                <a:rPr lang="es-ES" altLang="es-CL" b="0" i="1" smtClean="0">
                                  <a:latin typeface="Cambria Math" panose="02040503050406030204" pitchFamily="18" charset="0"/>
                                </a:rPr>
                              </m:ctrlPr>
                            </m:sSubPr>
                            <m:e>
                              <m:r>
                                <a:rPr lang="es-ES" altLang="es-CL" b="0" i="1" smtClean="0">
                                  <a:latin typeface="Cambria Math" panose="02040503050406030204" pitchFamily="18" charset="0"/>
                                </a:rPr>
                                <m:t>𝑚</m:t>
                              </m:r>
                            </m:e>
                            <m:sub>
                              <m:r>
                                <a:rPr lang="es-ES" altLang="es-CL" b="0" i="1" smtClean="0">
                                  <a:latin typeface="Cambria Math" panose="02040503050406030204" pitchFamily="18" charset="0"/>
                                </a:rPr>
                                <m:t>𝑔</m:t>
                              </m:r>
                            </m:sub>
                          </m:sSub>
                        </m:e>
                      </m:d>
                      <m:f>
                        <m:fPr>
                          <m:ctrlPr>
                            <a:rPr lang="es-ES" altLang="es-CL" b="0" i="1" smtClean="0">
                              <a:latin typeface="Cambria Math" panose="02040503050406030204" pitchFamily="18" charset="0"/>
                            </a:rPr>
                          </m:ctrlPr>
                        </m:fPr>
                        <m:num>
                          <m:r>
                            <a:rPr lang="es-ES" altLang="es-CL" b="0" i="1" smtClean="0">
                              <a:latin typeface="Cambria Math" panose="02040503050406030204" pitchFamily="18" charset="0"/>
                            </a:rPr>
                            <m:t>𝜕</m:t>
                          </m:r>
                          <m:r>
                            <a:rPr lang="es-ES" altLang="es-CL" b="0" i="1" smtClean="0">
                              <a:latin typeface="Cambria Math" panose="02040503050406030204" pitchFamily="18" charset="0"/>
                            </a:rPr>
                            <m:t>𝑄</m:t>
                          </m:r>
                        </m:num>
                        <m:den>
                          <m:r>
                            <a:rPr lang="es-ES" altLang="es-CL" b="0" i="1" smtClean="0">
                              <a:latin typeface="Cambria Math" panose="02040503050406030204" pitchFamily="18" charset="0"/>
                            </a:rPr>
                            <m:t>𝜕</m:t>
                          </m:r>
                          <m:r>
                            <a:rPr lang="es-ES" altLang="es-CL" b="0" i="1" smtClean="0">
                              <a:latin typeface="Cambria Math" panose="02040503050406030204" pitchFamily="18" charset="0"/>
                            </a:rPr>
                            <m:t>𝐴</m:t>
                          </m:r>
                        </m:den>
                      </m:f>
                      <m:r>
                        <a:rPr lang="es-ES" altLang="es-CL" b="0" i="1" smtClean="0">
                          <a:latin typeface="Cambria Math" panose="02040503050406030204" pitchFamily="18" charset="0"/>
                        </a:rPr>
                        <m:t>=1</m:t>
                      </m:r>
                    </m:oMath>
                  </m:oMathPara>
                </a14:m>
                <a:endParaRPr lang="es-ES_tradnl" altLang="es-CL" dirty="0">
                  <a:latin typeface="Garamond" panose="02020404030301010803" pitchFamily="18" charset="0"/>
                </a:endParaRPr>
              </a:p>
              <a:p>
                <a:pPr marL="0" indent="0" algn="just">
                  <a:lnSpc>
                    <a:spcPct val="120000"/>
                  </a:lnSpc>
                  <a:spcBef>
                    <a:spcPct val="70000"/>
                  </a:spcBef>
                  <a:buNone/>
                </a:pPr>
                <a14:m>
                  <m:oMathPara xmlns:m="http://schemas.openxmlformats.org/officeDocument/2006/math">
                    <m:oMathParaPr>
                      <m:jc m:val="centerGroup"/>
                    </m:oMathParaPr>
                    <m:oMath xmlns:m="http://schemas.openxmlformats.org/officeDocument/2006/math">
                      <m:f>
                        <m:fPr>
                          <m:ctrlPr>
                            <a:rPr lang="es-ES" altLang="es-CL" b="0" i="1" smtClean="0">
                              <a:latin typeface="Cambria Math" panose="02040503050406030204" pitchFamily="18" charset="0"/>
                            </a:rPr>
                          </m:ctrlPr>
                        </m:fPr>
                        <m:num>
                          <m:r>
                            <a:rPr lang="es-ES" altLang="es-CL" b="0" i="1" smtClean="0">
                              <a:latin typeface="Cambria Math" panose="02040503050406030204" pitchFamily="18" charset="0"/>
                            </a:rPr>
                            <m:t>𝑃</m:t>
                          </m:r>
                          <m:r>
                            <a:rPr lang="es-ES" altLang="es-CL" b="0" i="1" smtClean="0">
                              <a:latin typeface="Cambria Math" panose="02040503050406030204" pitchFamily="18" charset="0"/>
                            </a:rPr>
                            <m:t>−</m:t>
                          </m:r>
                          <m:r>
                            <a:rPr lang="es-ES" altLang="es-CL" b="0" i="1" smtClean="0">
                              <a:latin typeface="Cambria Math" panose="02040503050406030204" pitchFamily="18" charset="0"/>
                            </a:rPr>
                            <m:t>𝐶</m:t>
                          </m:r>
                          <m:sSub>
                            <m:sSubPr>
                              <m:ctrlPr>
                                <a:rPr lang="es-ES" altLang="es-CL" b="0" i="1" smtClean="0">
                                  <a:latin typeface="Cambria Math" panose="02040503050406030204" pitchFamily="18" charset="0"/>
                                </a:rPr>
                              </m:ctrlPr>
                            </m:sSubPr>
                            <m:e>
                              <m:r>
                                <a:rPr lang="es-ES" altLang="es-CL" b="0" i="1" smtClean="0">
                                  <a:latin typeface="Cambria Math" panose="02040503050406030204" pitchFamily="18" charset="0"/>
                                </a:rPr>
                                <m:t>𝑚</m:t>
                              </m:r>
                            </m:e>
                            <m:sub>
                              <m:r>
                                <a:rPr lang="es-ES" altLang="es-CL" b="0" i="1" smtClean="0">
                                  <a:latin typeface="Cambria Math" panose="02040503050406030204" pitchFamily="18" charset="0"/>
                                </a:rPr>
                                <m:t>𝑔</m:t>
                              </m:r>
                            </m:sub>
                          </m:sSub>
                        </m:num>
                        <m:den>
                          <m:r>
                            <a:rPr lang="es-ES" altLang="es-CL" b="0" i="1" smtClean="0">
                              <a:solidFill>
                                <a:srgbClr val="FF0000"/>
                              </a:solidFill>
                              <a:latin typeface="Cambria Math" panose="02040503050406030204" pitchFamily="18" charset="0"/>
                            </a:rPr>
                            <m:t>𝑃</m:t>
                          </m:r>
                        </m:den>
                      </m:f>
                      <m:d>
                        <m:dPr>
                          <m:begChr m:val="["/>
                          <m:endChr m:val="]"/>
                          <m:ctrlPr>
                            <a:rPr lang="es-ES" altLang="es-CL" b="0" i="1" smtClean="0">
                              <a:latin typeface="Cambria Math" panose="02040503050406030204" pitchFamily="18" charset="0"/>
                            </a:rPr>
                          </m:ctrlPr>
                        </m:dPr>
                        <m:e>
                          <m:f>
                            <m:fPr>
                              <m:ctrlPr>
                                <a:rPr lang="es-ES" altLang="es-CL" b="0" i="1" smtClean="0">
                                  <a:solidFill>
                                    <a:srgbClr val="FF0000"/>
                                  </a:solidFill>
                                  <a:latin typeface="Cambria Math" panose="02040503050406030204" pitchFamily="18" charset="0"/>
                                </a:rPr>
                              </m:ctrlPr>
                            </m:fPr>
                            <m:num>
                              <m:r>
                                <a:rPr lang="es-ES" altLang="es-CL" b="0" i="1" smtClean="0">
                                  <a:solidFill>
                                    <a:srgbClr val="FF0000"/>
                                  </a:solidFill>
                                  <a:latin typeface="Cambria Math" panose="02040503050406030204" pitchFamily="18" charset="0"/>
                                </a:rPr>
                                <m:t>𝐴</m:t>
                              </m:r>
                            </m:num>
                            <m:den>
                              <m:r>
                                <a:rPr lang="es-ES" altLang="es-CL" b="0" i="1" smtClean="0">
                                  <a:solidFill>
                                    <a:srgbClr val="FF0000"/>
                                  </a:solidFill>
                                  <a:latin typeface="Cambria Math" panose="02040503050406030204" pitchFamily="18" charset="0"/>
                                </a:rPr>
                                <m:t>𝑄</m:t>
                              </m:r>
                            </m:den>
                          </m:f>
                          <m:f>
                            <m:fPr>
                              <m:ctrlPr>
                                <a:rPr lang="es-ES" altLang="es-CL" b="0" i="1" smtClean="0">
                                  <a:latin typeface="Cambria Math" panose="02040503050406030204" pitchFamily="18" charset="0"/>
                                </a:rPr>
                              </m:ctrlPr>
                            </m:fPr>
                            <m:num>
                              <m:r>
                                <a:rPr lang="es-ES" altLang="es-CL" b="0" i="1" smtClean="0">
                                  <a:latin typeface="Cambria Math" panose="02040503050406030204" pitchFamily="18" charset="0"/>
                                </a:rPr>
                                <m:t>𝜕</m:t>
                              </m:r>
                              <m:r>
                                <a:rPr lang="es-ES" altLang="es-CL" b="0" i="1" smtClean="0">
                                  <a:latin typeface="Cambria Math" panose="02040503050406030204" pitchFamily="18" charset="0"/>
                                </a:rPr>
                                <m:t>𝑄</m:t>
                              </m:r>
                            </m:num>
                            <m:den>
                              <m:r>
                                <a:rPr lang="es-ES" altLang="es-CL" b="0" i="1" smtClean="0">
                                  <a:latin typeface="Cambria Math" panose="02040503050406030204" pitchFamily="18" charset="0"/>
                                </a:rPr>
                                <m:t>𝜕</m:t>
                              </m:r>
                              <m:r>
                                <a:rPr lang="es-ES" altLang="es-CL" b="0" i="1" smtClean="0">
                                  <a:latin typeface="Cambria Math" panose="02040503050406030204" pitchFamily="18" charset="0"/>
                                </a:rPr>
                                <m:t>𝐴</m:t>
                              </m:r>
                            </m:den>
                          </m:f>
                        </m:e>
                      </m:d>
                      <m:r>
                        <a:rPr lang="es-ES" altLang="es-CL" b="0" i="1" smtClean="0">
                          <a:latin typeface="Cambria Math" panose="02040503050406030204" pitchFamily="18" charset="0"/>
                        </a:rPr>
                        <m:t>=</m:t>
                      </m:r>
                      <m:f>
                        <m:fPr>
                          <m:ctrlPr>
                            <a:rPr lang="es-ES" altLang="es-CL" b="0" i="1" smtClean="0">
                              <a:solidFill>
                                <a:srgbClr val="FF0000"/>
                              </a:solidFill>
                              <a:latin typeface="Cambria Math" panose="02040503050406030204" pitchFamily="18" charset="0"/>
                            </a:rPr>
                          </m:ctrlPr>
                        </m:fPr>
                        <m:num>
                          <m:r>
                            <a:rPr lang="es-ES" altLang="es-CL" b="0" i="1" smtClean="0">
                              <a:solidFill>
                                <a:srgbClr val="FF0000"/>
                              </a:solidFill>
                              <a:latin typeface="Cambria Math" panose="02040503050406030204" pitchFamily="18" charset="0"/>
                            </a:rPr>
                            <m:t>𝐴</m:t>
                          </m:r>
                        </m:num>
                        <m:den>
                          <m:r>
                            <a:rPr lang="es-ES" altLang="es-CL" b="0" i="1" smtClean="0">
                              <a:solidFill>
                                <a:srgbClr val="FF0000"/>
                              </a:solidFill>
                              <a:latin typeface="Cambria Math" panose="02040503050406030204" pitchFamily="18" charset="0"/>
                            </a:rPr>
                            <m:t>𝑃𝑄</m:t>
                          </m:r>
                        </m:den>
                      </m:f>
                    </m:oMath>
                  </m:oMathPara>
                </a14:m>
                <a:endParaRPr lang="es-ES_tradnl" altLang="es-CL" dirty="0">
                  <a:latin typeface="Garamond" panose="02020404030301010803" pitchFamily="18" charset="0"/>
                </a:endParaRPr>
              </a:p>
              <a:p>
                <a:pPr marL="0" indent="0" algn="just">
                  <a:spcBef>
                    <a:spcPct val="70000"/>
                  </a:spcBef>
                  <a:buNone/>
                </a:pPr>
                <a:r>
                  <a:rPr lang="es-ES_tradnl" altLang="es-CL" dirty="0">
                    <a:latin typeface="Garamond" panose="02020404030301010803" pitchFamily="18" charset="0"/>
                  </a:rPr>
                  <a:t>Sabemos </a:t>
                </a:r>
                <a14:m>
                  <m:oMath xmlns:m="http://schemas.openxmlformats.org/officeDocument/2006/math">
                    <m:f>
                      <m:fPr>
                        <m:ctrlPr>
                          <a:rPr lang="es-ES" altLang="es-CL" b="0" i="1" smtClean="0">
                            <a:latin typeface="Cambria Math" panose="02040503050406030204" pitchFamily="18" charset="0"/>
                          </a:rPr>
                        </m:ctrlPr>
                      </m:fPr>
                      <m:num>
                        <m:r>
                          <a:rPr lang="es-ES" altLang="es-CL" b="0" i="1" smtClean="0">
                            <a:latin typeface="Cambria Math" panose="02040503050406030204" pitchFamily="18" charset="0"/>
                          </a:rPr>
                          <m:t>𝐴</m:t>
                        </m:r>
                      </m:num>
                      <m:den>
                        <m:r>
                          <a:rPr lang="es-ES" altLang="es-CL" b="0" i="1" smtClean="0">
                            <a:latin typeface="Cambria Math" panose="02040503050406030204" pitchFamily="18" charset="0"/>
                          </a:rPr>
                          <m:t>𝑄</m:t>
                        </m:r>
                      </m:den>
                    </m:f>
                    <m:f>
                      <m:fPr>
                        <m:ctrlPr>
                          <a:rPr lang="es-ES" altLang="es-CL" b="0" i="1" smtClean="0">
                            <a:latin typeface="Cambria Math" panose="02040503050406030204" pitchFamily="18" charset="0"/>
                          </a:rPr>
                        </m:ctrlPr>
                      </m:fPr>
                      <m:num>
                        <m:r>
                          <a:rPr lang="es-ES" altLang="es-CL" b="0" i="1" smtClean="0">
                            <a:latin typeface="Cambria Math" panose="02040503050406030204" pitchFamily="18" charset="0"/>
                          </a:rPr>
                          <m:t>𝜕</m:t>
                        </m:r>
                        <m:r>
                          <a:rPr lang="es-ES" altLang="es-CL" b="0" i="1" smtClean="0">
                            <a:latin typeface="Cambria Math" panose="02040503050406030204" pitchFamily="18" charset="0"/>
                          </a:rPr>
                          <m:t>𝑄</m:t>
                        </m:r>
                      </m:num>
                      <m:den>
                        <m:r>
                          <a:rPr lang="es-ES" altLang="es-CL" b="0" i="1" smtClean="0">
                            <a:latin typeface="Cambria Math" panose="02040503050406030204" pitchFamily="18" charset="0"/>
                          </a:rPr>
                          <m:t>𝜕</m:t>
                        </m:r>
                        <m:r>
                          <a:rPr lang="es-ES" altLang="es-CL" b="0" i="1" smtClean="0">
                            <a:latin typeface="Cambria Math" panose="02040503050406030204" pitchFamily="18" charset="0"/>
                          </a:rPr>
                          <m:t>𝐴</m:t>
                        </m:r>
                      </m:den>
                    </m:f>
                    <m:r>
                      <a:rPr lang="es-ES" altLang="es-CL" b="0" i="1" smtClean="0">
                        <a:latin typeface="Cambria Math" panose="02040503050406030204" pitchFamily="18" charset="0"/>
                      </a:rPr>
                      <m:t>=</m:t>
                    </m:r>
                    <m:sSub>
                      <m:sSubPr>
                        <m:ctrlPr>
                          <a:rPr lang="es-ES" altLang="es-CL" b="0" i="1" smtClean="0">
                            <a:latin typeface="Cambria Math" panose="02040503050406030204" pitchFamily="18" charset="0"/>
                            <a:ea typeface="Cambria Math" panose="02040503050406030204" pitchFamily="18" charset="0"/>
                          </a:rPr>
                        </m:ctrlPr>
                      </m:sSubPr>
                      <m:e>
                        <m:r>
                          <a:rPr lang="el-GR" altLang="es-CL" b="0" i="1" smtClean="0">
                            <a:latin typeface="Cambria Math" panose="02040503050406030204" pitchFamily="18" charset="0"/>
                            <a:ea typeface="Cambria Math" panose="02040503050406030204" pitchFamily="18" charset="0"/>
                          </a:rPr>
                          <m:t>𝜂</m:t>
                        </m:r>
                      </m:e>
                      <m:sub>
                        <m:r>
                          <a:rPr lang="es-ES" altLang="es-CL" b="0" i="1" smtClean="0">
                            <a:latin typeface="Cambria Math" panose="02040503050406030204" pitchFamily="18" charset="0"/>
                            <a:ea typeface="Cambria Math" panose="02040503050406030204" pitchFamily="18" charset="0"/>
                          </a:rPr>
                          <m:t>𝐴</m:t>
                        </m:r>
                      </m:sub>
                    </m:sSub>
                  </m:oMath>
                </a14:m>
                <a:r>
                  <a:rPr lang="es-ES_tradnl" altLang="es-CL" dirty="0">
                    <a:latin typeface="Garamond" panose="02020404030301010803" pitchFamily="18" charset="0"/>
                  </a:rPr>
                  <a:t> es una elasticidad. </a:t>
                </a:r>
              </a:p>
              <a:p>
                <a:pPr marL="0" indent="0" algn="just">
                  <a:spcBef>
                    <a:spcPct val="70000"/>
                  </a:spcBef>
                  <a:buNone/>
                </a:pPr>
                <a14:m>
                  <m:oMathPara xmlns:m="http://schemas.openxmlformats.org/officeDocument/2006/math">
                    <m:oMathParaPr>
                      <m:jc m:val="centerGroup"/>
                    </m:oMathParaPr>
                    <m:oMath xmlns:m="http://schemas.openxmlformats.org/officeDocument/2006/math">
                      <m:f>
                        <m:fPr>
                          <m:ctrlPr>
                            <a:rPr lang="es-ES" altLang="es-CL" b="0" i="1" smtClean="0">
                              <a:latin typeface="Cambria Math" panose="02040503050406030204" pitchFamily="18" charset="0"/>
                            </a:rPr>
                          </m:ctrlPr>
                        </m:fPr>
                        <m:num>
                          <m:r>
                            <a:rPr lang="es-ES" altLang="es-CL" b="0" i="1" smtClean="0">
                              <a:latin typeface="Cambria Math" panose="02040503050406030204" pitchFamily="18" charset="0"/>
                            </a:rPr>
                            <m:t>𝐴</m:t>
                          </m:r>
                        </m:num>
                        <m:den>
                          <m:r>
                            <a:rPr lang="es-ES" altLang="es-CL" b="0" i="1" smtClean="0">
                              <a:latin typeface="Cambria Math" panose="02040503050406030204" pitchFamily="18" charset="0"/>
                            </a:rPr>
                            <m:t>𝑃𝑄</m:t>
                          </m:r>
                        </m:den>
                      </m:f>
                      <m:r>
                        <a:rPr lang="es-ES" altLang="es-CL" b="0" i="1" smtClean="0">
                          <a:latin typeface="Cambria Math" panose="02040503050406030204" pitchFamily="18" charset="0"/>
                        </a:rPr>
                        <m:t>=−</m:t>
                      </m:r>
                      <m:f>
                        <m:fPr>
                          <m:ctrlPr>
                            <a:rPr lang="es-ES" altLang="es-CL" b="0" i="1" smtClean="0">
                              <a:latin typeface="Cambria Math" panose="02040503050406030204" pitchFamily="18" charset="0"/>
                            </a:rPr>
                          </m:ctrlPr>
                        </m:fPr>
                        <m:num>
                          <m:sSub>
                            <m:sSubPr>
                              <m:ctrlPr>
                                <a:rPr lang="es-ES" altLang="es-CL" b="0" i="1" smtClean="0">
                                  <a:latin typeface="Cambria Math" panose="02040503050406030204" pitchFamily="18" charset="0"/>
                                  <a:ea typeface="Cambria Math" panose="02040503050406030204" pitchFamily="18" charset="0"/>
                                </a:rPr>
                              </m:ctrlPr>
                            </m:sSubPr>
                            <m:e>
                              <m:r>
                                <a:rPr lang="es-ES" altLang="es-CL" b="0" i="1" smtClean="0">
                                  <a:latin typeface="Cambria Math" panose="02040503050406030204" pitchFamily="18" charset="0"/>
                                  <a:ea typeface="Cambria Math" panose="02040503050406030204" pitchFamily="18" charset="0"/>
                                </a:rPr>
                                <m:t>𝜂</m:t>
                              </m:r>
                            </m:e>
                            <m:sub>
                              <m:r>
                                <a:rPr lang="es-ES" altLang="es-CL" b="0" i="1" smtClean="0">
                                  <a:latin typeface="Cambria Math" panose="02040503050406030204" pitchFamily="18" charset="0"/>
                                  <a:ea typeface="Cambria Math" panose="02040503050406030204" pitchFamily="18" charset="0"/>
                                </a:rPr>
                                <m:t>𝐴</m:t>
                              </m:r>
                            </m:sub>
                          </m:sSub>
                        </m:num>
                        <m:den>
                          <m:sSub>
                            <m:sSubPr>
                              <m:ctrlPr>
                                <a:rPr lang="es-ES" altLang="es-CL" b="0" i="1" smtClean="0">
                                  <a:latin typeface="Cambria Math" panose="02040503050406030204" pitchFamily="18" charset="0"/>
                                  <a:ea typeface="Cambria Math" panose="02040503050406030204" pitchFamily="18" charset="0"/>
                                </a:rPr>
                              </m:ctrlPr>
                            </m:sSubPr>
                            <m:e>
                              <m:r>
                                <a:rPr lang="es-ES" altLang="es-CL" b="0" i="1" smtClean="0">
                                  <a:latin typeface="Cambria Math" panose="02040503050406030204" pitchFamily="18" charset="0"/>
                                  <a:ea typeface="Cambria Math" panose="02040503050406030204" pitchFamily="18" charset="0"/>
                                </a:rPr>
                                <m:t>𝜂</m:t>
                              </m:r>
                            </m:e>
                            <m:sub>
                              <m:r>
                                <a:rPr lang="es-ES" altLang="es-CL" b="0" i="1" smtClean="0">
                                  <a:latin typeface="Cambria Math" panose="02040503050406030204" pitchFamily="18" charset="0"/>
                                  <a:ea typeface="Cambria Math" panose="02040503050406030204" pitchFamily="18" charset="0"/>
                                </a:rPr>
                                <m:t>𝑃</m:t>
                              </m:r>
                            </m:sub>
                          </m:sSub>
                        </m:den>
                      </m:f>
                    </m:oMath>
                  </m:oMathPara>
                </a14:m>
                <a:endParaRPr lang="es-ES_tradnl" altLang="es-CL" dirty="0">
                  <a:latin typeface="Garamond" panose="02020404030301010803" pitchFamily="18" charset="0"/>
                </a:endParaRPr>
              </a:p>
              <a:p>
                <a:pPr marL="0" indent="0" algn="just">
                  <a:spcBef>
                    <a:spcPct val="70000"/>
                  </a:spcBef>
                  <a:buNone/>
                </a:pPr>
                <a:r>
                  <a:rPr lang="es-ES_tradnl" sz="2800" kern="0" dirty="0">
                    <a:latin typeface="Garamond" panose="02020404030301010803" pitchFamily="18" charset="0"/>
                  </a:rPr>
                  <a:t>Para maximizar los beneficios, el cociente entre la publicidad y las ventas de la empresa debe ser igual a “menos” el cociente entre la elasticidad de la demanda con respecto a la publicidad y la elasticidad con respecto al precio.</a:t>
                </a:r>
                <a:endParaRPr lang="es-ES_tradnl" altLang="es-CL" dirty="0">
                  <a:latin typeface="Garamond" panose="02020404030301010803" pitchFamily="18" charset="0"/>
                </a:endParaRPr>
              </a:p>
            </p:txBody>
          </p:sp>
        </mc:Choice>
        <mc:Fallback xmlns="">
          <p:sp>
            <p:nvSpPr>
              <p:cNvPr id="16" name="Marcador de contenido 2">
                <a:extLst>
                  <a:ext uri="{FF2B5EF4-FFF2-40B4-BE49-F238E27FC236}">
                    <a16:creationId xmlns:a16="http://schemas.microsoft.com/office/drawing/2014/main" id="{B534B18B-1A56-29A7-ADAA-37263F801E29}"/>
                  </a:ext>
                </a:extLst>
              </p:cNvPr>
              <p:cNvSpPr>
                <a:spLocks noGrp="1" noRot="1" noChangeAspect="1" noMove="1" noResize="1" noEditPoints="1" noAdjustHandles="1" noChangeArrowheads="1" noChangeShapeType="1" noTextEdit="1"/>
              </p:cNvSpPr>
              <p:nvPr>
                <p:ph idx="1"/>
              </p:nvPr>
            </p:nvSpPr>
            <p:spPr>
              <a:xfrm>
                <a:off x="838200" y="1454922"/>
                <a:ext cx="10515600" cy="4636959"/>
              </a:xfrm>
              <a:blipFill>
                <a:blip r:embed="rId3"/>
                <a:stretch>
                  <a:fillRect l="-724" t="-2459" r="-724" b="-546"/>
                </a:stretch>
              </a:blipFill>
            </p:spPr>
            <p:txBody>
              <a:bodyPr/>
              <a:lstStyle/>
              <a:p>
                <a:r>
                  <a:rPr lang="es-CL">
                    <a:noFill/>
                  </a:rPr>
                  <a:t> </a:t>
                </a:r>
              </a:p>
            </p:txBody>
          </p:sp>
        </mc:Fallback>
      </mc:AlternateContent>
      <mc:AlternateContent xmlns:mc="http://schemas.openxmlformats.org/markup-compatibility/2006" xmlns:a14="http://schemas.microsoft.com/office/drawing/2010/main">
        <mc:Choice Requires="a14">
          <p:sp>
            <p:nvSpPr>
              <p:cNvPr id="18" name="CuadroTexto 17">
                <a:extLst>
                  <a:ext uri="{FF2B5EF4-FFF2-40B4-BE49-F238E27FC236}">
                    <a16:creationId xmlns:a16="http://schemas.microsoft.com/office/drawing/2014/main" id="{2AE2D31E-4306-CA27-92D1-DE79E5491102}"/>
                  </a:ext>
                </a:extLst>
              </p:cNvPr>
              <p:cNvSpPr txBox="1"/>
              <p:nvPr/>
            </p:nvSpPr>
            <p:spPr>
              <a:xfrm>
                <a:off x="9255211" y="2996285"/>
                <a:ext cx="2162434" cy="792653"/>
              </a:xfrm>
              <a:prstGeom prst="rect">
                <a:avLst/>
              </a:prstGeom>
              <a:noFill/>
            </p:spPr>
            <p:txBody>
              <a:bodyPr wrap="square" rtlCol="0">
                <a:spAutoFit/>
              </a:bodyPr>
              <a:lstStyle/>
              <a:p>
                <a:r>
                  <a:rPr lang="es-CL" dirty="0">
                    <a:latin typeface="Garamond" panose="02020404030301010803" pitchFamily="18" charset="0"/>
                  </a:rPr>
                  <a:t>Multiplicando ambos lado por</a:t>
                </a:r>
                <a:r>
                  <a:rPr lang="es-ES" altLang="es-CL" b="0" dirty="0">
                    <a:latin typeface="Garamond" panose="02020404030301010803" pitchFamily="18" charset="0"/>
                  </a:rPr>
                  <a:t> </a:t>
                </a:r>
                <a14:m>
                  <m:oMath xmlns:m="http://schemas.openxmlformats.org/officeDocument/2006/math">
                    <m:f>
                      <m:fPr>
                        <m:ctrlPr>
                          <a:rPr lang="es-ES" altLang="es-CL" b="0" i="1" smtClean="0">
                            <a:latin typeface="Cambria Math" panose="02040503050406030204" pitchFamily="18" charset="0"/>
                          </a:rPr>
                        </m:ctrlPr>
                      </m:fPr>
                      <m:num>
                        <m:r>
                          <a:rPr lang="es-ES" altLang="es-CL" b="0" i="1" smtClean="0">
                            <a:latin typeface="Cambria Math" panose="02040503050406030204" pitchFamily="18" charset="0"/>
                          </a:rPr>
                          <m:t>𝐴</m:t>
                        </m:r>
                      </m:num>
                      <m:den>
                        <m:r>
                          <a:rPr lang="es-ES" altLang="es-CL" b="0" i="1" smtClean="0">
                            <a:latin typeface="Cambria Math" panose="02040503050406030204" pitchFamily="18" charset="0"/>
                          </a:rPr>
                          <m:t>𝑃𝑄</m:t>
                        </m:r>
                      </m:den>
                    </m:f>
                  </m:oMath>
                </a14:m>
                <a:endParaRPr lang="es-CL" dirty="0">
                  <a:latin typeface="Garamond" panose="02020404030301010803" pitchFamily="18" charset="0"/>
                </a:endParaRPr>
              </a:p>
            </p:txBody>
          </p:sp>
        </mc:Choice>
        <mc:Fallback xmlns="">
          <p:sp>
            <p:nvSpPr>
              <p:cNvPr id="18" name="CuadroTexto 17">
                <a:extLst>
                  <a:ext uri="{FF2B5EF4-FFF2-40B4-BE49-F238E27FC236}">
                    <a16:creationId xmlns:a16="http://schemas.microsoft.com/office/drawing/2014/main" id="{2AE2D31E-4306-CA27-92D1-DE79E5491102}"/>
                  </a:ext>
                </a:extLst>
              </p:cNvPr>
              <p:cNvSpPr txBox="1">
                <a:spLocks noRot="1" noChangeAspect="1" noMove="1" noResize="1" noEditPoints="1" noAdjustHandles="1" noChangeArrowheads="1" noChangeShapeType="1" noTextEdit="1"/>
              </p:cNvSpPr>
              <p:nvPr/>
            </p:nvSpPr>
            <p:spPr>
              <a:xfrm>
                <a:off x="9255211" y="2996285"/>
                <a:ext cx="2162434" cy="792653"/>
              </a:xfrm>
              <a:prstGeom prst="rect">
                <a:avLst/>
              </a:prstGeom>
              <a:blipFill>
                <a:blip r:embed="rId5"/>
                <a:stretch>
                  <a:fillRect l="-2326" t="-4762" b="-1587"/>
                </a:stretch>
              </a:blipFill>
            </p:spPr>
            <p:txBody>
              <a:bodyPr/>
              <a:lstStyle/>
              <a:p>
                <a:r>
                  <a:rPr lang="es-CL">
                    <a:noFill/>
                  </a:rPr>
                  <a:t> </a:t>
                </a:r>
              </a:p>
            </p:txBody>
          </p:sp>
        </mc:Fallback>
      </mc:AlternateContent>
      <p:cxnSp>
        <p:nvCxnSpPr>
          <p:cNvPr id="20" name="Conector recto de flecha 19">
            <a:extLst>
              <a:ext uri="{FF2B5EF4-FFF2-40B4-BE49-F238E27FC236}">
                <a16:creationId xmlns:a16="http://schemas.microsoft.com/office/drawing/2014/main" id="{124F8562-6897-4F0C-18E7-EBD13B17A003}"/>
              </a:ext>
            </a:extLst>
          </p:cNvPr>
          <p:cNvCxnSpPr>
            <a:cxnSpLocks/>
          </p:cNvCxnSpPr>
          <p:nvPr/>
        </p:nvCxnSpPr>
        <p:spPr>
          <a:xfrm flipH="1">
            <a:off x="7636476" y="3392612"/>
            <a:ext cx="1618735" cy="0"/>
          </a:xfrm>
          <a:prstGeom prst="straightConnector1">
            <a:avLst/>
          </a:prstGeom>
          <a:ln>
            <a:tailEnd type="triangle"/>
          </a:ln>
        </p:spPr>
        <p:style>
          <a:lnRef idx="3">
            <a:schemeClr val="accent2"/>
          </a:lnRef>
          <a:fillRef idx="0">
            <a:schemeClr val="accent2"/>
          </a:fillRef>
          <a:effectRef idx="2">
            <a:schemeClr val="accent2"/>
          </a:effectRef>
          <a:fontRef idx="minor">
            <a:schemeClr val="tx1"/>
          </a:fontRef>
        </p:style>
      </p:cxnSp>
      <p:sp>
        <p:nvSpPr>
          <p:cNvPr id="21" name="CuadroTexto 20">
            <a:extLst>
              <a:ext uri="{FF2B5EF4-FFF2-40B4-BE49-F238E27FC236}">
                <a16:creationId xmlns:a16="http://schemas.microsoft.com/office/drawing/2014/main" id="{3B349EE3-BAA7-5BF9-5527-FA538D5F0ACB}"/>
              </a:ext>
            </a:extLst>
          </p:cNvPr>
          <p:cNvSpPr txBox="1"/>
          <p:nvPr/>
        </p:nvSpPr>
        <p:spPr>
          <a:xfrm>
            <a:off x="8655908" y="4251934"/>
            <a:ext cx="2162434" cy="646331"/>
          </a:xfrm>
          <a:prstGeom prst="rect">
            <a:avLst/>
          </a:prstGeom>
          <a:noFill/>
        </p:spPr>
        <p:txBody>
          <a:bodyPr wrap="square" rtlCol="0">
            <a:spAutoFit/>
          </a:bodyPr>
          <a:lstStyle/>
          <a:p>
            <a:r>
              <a:rPr lang="es-ES" dirty="0">
                <a:latin typeface="Garamond" panose="02020404030301010803" pitchFamily="18" charset="0"/>
              </a:rPr>
              <a:t>Regla práctica de la publicidad</a:t>
            </a:r>
            <a:endParaRPr lang="es-CL" dirty="0">
              <a:latin typeface="Garamond" panose="02020404030301010803" pitchFamily="18" charset="0"/>
            </a:endParaRPr>
          </a:p>
        </p:txBody>
      </p:sp>
      <p:cxnSp>
        <p:nvCxnSpPr>
          <p:cNvPr id="22" name="Conector recto de flecha 21">
            <a:extLst>
              <a:ext uri="{FF2B5EF4-FFF2-40B4-BE49-F238E27FC236}">
                <a16:creationId xmlns:a16="http://schemas.microsoft.com/office/drawing/2014/main" id="{F1BA5C9E-280F-B963-5FDD-B6B584F66C5C}"/>
              </a:ext>
            </a:extLst>
          </p:cNvPr>
          <p:cNvCxnSpPr/>
          <p:nvPr/>
        </p:nvCxnSpPr>
        <p:spPr>
          <a:xfrm flipH="1">
            <a:off x="6925962" y="4575100"/>
            <a:ext cx="1618735" cy="0"/>
          </a:xfrm>
          <a:prstGeom prst="straightConnector1">
            <a:avLst/>
          </a:prstGeom>
          <a:ln>
            <a:tailEnd type="triangle"/>
          </a:ln>
        </p:spPr>
        <p:style>
          <a:lnRef idx="3">
            <a:schemeClr val="accent2"/>
          </a:lnRef>
          <a:fillRef idx="0">
            <a:schemeClr val="accent2"/>
          </a:fillRef>
          <a:effectRef idx="2">
            <a:schemeClr val="accent2"/>
          </a:effectRef>
          <a:fontRef idx="minor">
            <a:schemeClr val="tx1"/>
          </a:fontRef>
        </p:style>
      </p:cxnSp>
      <p:pic>
        <p:nvPicPr>
          <p:cNvPr id="3" name="Imagen 2">
            <a:extLst>
              <a:ext uri="{FF2B5EF4-FFF2-40B4-BE49-F238E27FC236}">
                <a16:creationId xmlns:a16="http://schemas.microsoft.com/office/drawing/2014/main" id="{7EC66E08-9CD8-54A9-4264-D57FF483BA77}"/>
              </a:ext>
            </a:extLst>
          </p:cNvPr>
          <p:cNvPicPr>
            <a:picLocks noChangeAspect="1"/>
          </p:cNvPicPr>
          <p:nvPr/>
        </p:nvPicPr>
        <p:blipFill>
          <a:blip r:embed="rId6"/>
          <a:stretch>
            <a:fillRect/>
          </a:stretch>
        </p:blipFill>
        <p:spPr>
          <a:xfrm rot="5400000">
            <a:off x="-3372431" y="3349108"/>
            <a:ext cx="6876000" cy="152385"/>
          </a:xfrm>
          <a:prstGeom prst="rect">
            <a:avLst/>
          </a:prstGeom>
        </p:spPr>
      </p:pic>
      <p:pic>
        <p:nvPicPr>
          <p:cNvPr id="5" name="Imagen 4">
            <a:extLst>
              <a:ext uri="{FF2B5EF4-FFF2-40B4-BE49-F238E27FC236}">
                <a16:creationId xmlns:a16="http://schemas.microsoft.com/office/drawing/2014/main" id="{15555F9D-2A81-9544-DB4C-CB9E98E56F2E}"/>
              </a:ext>
            </a:extLst>
          </p:cNvPr>
          <p:cNvPicPr>
            <a:picLocks noChangeAspect="1"/>
          </p:cNvPicPr>
          <p:nvPr/>
        </p:nvPicPr>
        <p:blipFill>
          <a:blip r:embed="rId6"/>
          <a:stretch>
            <a:fillRect/>
          </a:stretch>
        </p:blipFill>
        <p:spPr>
          <a:xfrm rot="16200000">
            <a:off x="-3220046" y="3352275"/>
            <a:ext cx="6876000" cy="152384"/>
          </a:xfrm>
          <a:prstGeom prst="rect">
            <a:avLst/>
          </a:prstGeom>
        </p:spPr>
      </p:pic>
      <p:sp>
        <p:nvSpPr>
          <p:cNvPr id="4" name="Rectángulo 3">
            <a:extLst>
              <a:ext uri="{FF2B5EF4-FFF2-40B4-BE49-F238E27FC236}">
                <a16:creationId xmlns:a16="http://schemas.microsoft.com/office/drawing/2014/main" id="{DF0E7C51-24F2-3749-EC36-219FD87A8D2F}"/>
              </a:ext>
            </a:extLst>
          </p:cNvPr>
          <p:cNvSpPr/>
          <p:nvPr/>
        </p:nvSpPr>
        <p:spPr>
          <a:xfrm>
            <a:off x="3514987" y="1988191"/>
            <a:ext cx="5140921" cy="872455"/>
          </a:xfrm>
          <a:prstGeom prst="rect">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CL"/>
          </a:p>
        </p:txBody>
      </p:sp>
    </p:spTree>
    <p:extLst>
      <p:ext uri="{BB962C8B-B14F-4D97-AF65-F5344CB8AC3E}">
        <p14:creationId xmlns:p14="http://schemas.microsoft.com/office/powerpoint/2010/main" val="377347376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10" name="Marcador de contenido 2">
                <a:extLst>
                  <a:ext uri="{FF2B5EF4-FFF2-40B4-BE49-F238E27FC236}">
                    <a16:creationId xmlns:a16="http://schemas.microsoft.com/office/drawing/2014/main" id="{01619F3C-05A7-C2B2-E01C-7EB74CF94FD7}"/>
                  </a:ext>
                </a:extLst>
              </p:cNvPr>
              <p:cNvSpPr>
                <a:spLocks noGrp="1"/>
              </p:cNvSpPr>
              <p:nvPr>
                <p:ph idx="1"/>
              </p:nvPr>
            </p:nvSpPr>
            <p:spPr>
              <a:xfrm>
                <a:off x="838200" y="1825625"/>
                <a:ext cx="10515600" cy="4351338"/>
              </a:xfrm>
            </p:spPr>
            <p:txBody>
              <a:bodyPr>
                <a:normAutofit fontScale="92500" lnSpcReduction="20000"/>
              </a:bodyPr>
              <a:lstStyle/>
              <a:p>
                <a:pPr marL="0" indent="0">
                  <a:spcBef>
                    <a:spcPct val="70000"/>
                  </a:spcBef>
                  <a:buNone/>
                </a:pPr>
                <a:r>
                  <a:rPr lang="es-ES_tradnl" altLang="es-CL" sz="2400" dirty="0">
                    <a:latin typeface="Garamond" panose="02020404030301010803" pitchFamily="18" charset="0"/>
                  </a:rPr>
                  <a:t>Un ejemplo:</a:t>
                </a:r>
              </a:p>
              <a:p>
                <a:pPr algn="just">
                  <a:spcBef>
                    <a:spcPts val="816"/>
                  </a:spcBef>
                  <a:buClr>
                    <a:srgbClr val="00B0F0"/>
                  </a:buClr>
                  <a:buSzPct val="90000"/>
                  <a:buFont typeface="Wingdings" pitchFamily="2" charset="2"/>
                  <a:buChar char="§"/>
                </a:pPr>
                <a14:m>
                  <m:oMath xmlns:m="http://schemas.openxmlformats.org/officeDocument/2006/math">
                    <m:r>
                      <a:rPr lang="es-ES_tradnl" altLang="es-CL" sz="2400" b="0" i="1" smtClean="0">
                        <a:latin typeface="Cambria Math" panose="02040503050406030204" pitchFamily="18" charset="0"/>
                      </a:rPr>
                      <m:t>𝐼</m:t>
                    </m:r>
                    <m:d>
                      <m:dPr>
                        <m:ctrlPr>
                          <a:rPr lang="es-ES_tradnl" altLang="es-CL" sz="2400" b="0" i="1" smtClean="0">
                            <a:latin typeface="Cambria Math" panose="02040503050406030204" pitchFamily="18" charset="0"/>
                          </a:rPr>
                        </m:ctrlPr>
                      </m:dPr>
                      <m:e>
                        <m:r>
                          <a:rPr lang="es-ES_tradnl" altLang="es-CL" sz="2400" b="0" i="1" smtClean="0">
                            <a:latin typeface="Cambria Math" panose="02040503050406030204" pitchFamily="18" charset="0"/>
                          </a:rPr>
                          <m:t>𝑄</m:t>
                        </m:r>
                      </m:e>
                    </m:d>
                    <m:r>
                      <a:rPr lang="es-ES_tradnl" altLang="es-CL" sz="2400" b="0" i="1" smtClean="0">
                        <a:latin typeface="Cambria Math" panose="02040503050406030204" pitchFamily="18" charset="0"/>
                      </a:rPr>
                      <m:t>=1.000.000</m:t>
                    </m:r>
                  </m:oMath>
                </a14:m>
                <a:endParaRPr lang="es-ES_tradnl" altLang="es-CL" sz="2400" dirty="0">
                  <a:latin typeface="Garamond" panose="02020404030301010803" pitchFamily="18" charset="0"/>
                </a:endParaRPr>
              </a:p>
              <a:p>
                <a:pPr algn="just">
                  <a:spcBef>
                    <a:spcPts val="816"/>
                  </a:spcBef>
                  <a:buClr>
                    <a:srgbClr val="00B0F0"/>
                  </a:buClr>
                  <a:buSzPct val="90000"/>
                  <a:buFont typeface="Wingdings" pitchFamily="2" charset="2"/>
                  <a:buChar char="§"/>
                </a:pPr>
                <a:r>
                  <a:rPr lang="es-ES_tradnl" altLang="es-CL" sz="2400" dirty="0">
                    <a:latin typeface="Garamond" panose="02020404030301010803" pitchFamily="18" charset="0"/>
                  </a:rPr>
                  <a:t>Presupuesto de la empresa de </a:t>
                </a:r>
                <a14:m>
                  <m:oMath xmlns:m="http://schemas.openxmlformats.org/officeDocument/2006/math">
                    <m:r>
                      <a:rPr lang="es-ES_tradnl" altLang="es-CL" sz="2400" b="0" i="1" smtClean="0">
                        <a:latin typeface="Cambria Math" panose="02040503050406030204" pitchFamily="18" charset="0"/>
                      </a:rPr>
                      <m:t>$10.000</m:t>
                    </m:r>
                  </m:oMath>
                </a14:m>
                <a:r>
                  <a:rPr lang="es-ES_tradnl" altLang="es-CL" sz="2400" dirty="0">
                    <a:latin typeface="Garamond" panose="02020404030301010803" pitchFamily="18" charset="0"/>
                  </a:rPr>
                  <a:t> para la publicidad (1% de sus ingresos).</a:t>
                </a:r>
              </a:p>
              <a:p>
                <a:pPr algn="just">
                  <a:spcBef>
                    <a:spcPts val="816"/>
                  </a:spcBef>
                  <a:buClr>
                    <a:srgbClr val="00B0F0"/>
                  </a:buClr>
                  <a:buSzPct val="90000"/>
                  <a:buFont typeface="Wingdings" pitchFamily="2" charset="2"/>
                  <a:buChar char="§"/>
                </a:pPr>
                <a14:m>
                  <m:oMath xmlns:m="http://schemas.openxmlformats.org/officeDocument/2006/math">
                    <m:sSub>
                      <m:sSubPr>
                        <m:ctrlPr>
                          <a:rPr lang="es-ES_tradnl" altLang="es-CL" sz="2400" b="0" i="1" smtClean="0">
                            <a:latin typeface="Cambria Math" panose="02040503050406030204" pitchFamily="18" charset="0"/>
                            <a:ea typeface="Cambria Math" panose="02040503050406030204" pitchFamily="18" charset="0"/>
                          </a:rPr>
                        </m:ctrlPr>
                      </m:sSubPr>
                      <m:e>
                        <m:r>
                          <a:rPr lang="es-ES_tradnl" altLang="es-CL" sz="2400" i="1" smtClean="0">
                            <a:latin typeface="Cambria Math" panose="02040503050406030204" pitchFamily="18" charset="0"/>
                            <a:ea typeface="Cambria Math" panose="02040503050406030204" pitchFamily="18" charset="0"/>
                          </a:rPr>
                          <m:t>𝜂</m:t>
                        </m:r>
                      </m:e>
                      <m:sub>
                        <m:r>
                          <a:rPr lang="es-ES_tradnl" altLang="es-CL" sz="2400" b="0" i="1" smtClean="0">
                            <a:latin typeface="Cambria Math" panose="02040503050406030204" pitchFamily="18" charset="0"/>
                            <a:ea typeface="Cambria Math" panose="02040503050406030204" pitchFamily="18" charset="0"/>
                          </a:rPr>
                          <m:t>𝐴</m:t>
                        </m:r>
                      </m:sub>
                    </m:sSub>
                    <m:r>
                      <a:rPr lang="es-ES_tradnl" altLang="es-CL" sz="2400" b="0" i="1" smtClean="0">
                        <a:latin typeface="Cambria Math" panose="02040503050406030204" pitchFamily="18" charset="0"/>
                        <a:ea typeface="Cambria Math" panose="02040503050406030204" pitchFamily="18" charset="0"/>
                      </a:rPr>
                      <m:t>=0,2</m:t>
                    </m:r>
                  </m:oMath>
                </a14:m>
                <a:r>
                  <a:rPr lang="es-ES_tradnl" altLang="es-CL" sz="2400" dirty="0">
                    <a:latin typeface="Garamond" panose="02020404030301010803" pitchFamily="18" charset="0"/>
                  </a:rPr>
                  <a:t> (se duplica su presupuesto publicitario a 20.000 dólares y se incrementan las ventas un 20 por ciento).</a:t>
                </a:r>
              </a:p>
              <a:p>
                <a:pPr algn="just">
                  <a:spcBef>
                    <a:spcPts val="816"/>
                  </a:spcBef>
                  <a:buClr>
                    <a:srgbClr val="00B0F0"/>
                  </a:buClr>
                  <a:buSzPct val="90000"/>
                  <a:buFont typeface="Wingdings" pitchFamily="2" charset="2"/>
                  <a:buChar char="§"/>
                </a:pPr>
                <a14:m>
                  <m:oMath xmlns:m="http://schemas.openxmlformats.org/officeDocument/2006/math">
                    <m:sSub>
                      <m:sSubPr>
                        <m:ctrlPr>
                          <a:rPr lang="es-ES_tradnl" altLang="es-CL" sz="2400" b="0" i="1" smtClean="0">
                            <a:latin typeface="Cambria Math" panose="02040503050406030204" pitchFamily="18" charset="0"/>
                            <a:ea typeface="Cambria Math" panose="02040503050406030204" pitchFamily="18" charset="0"/>
                          </a:rPr>
                        </m:ctrlPr>
                      </m:sSubPr>
                      <m:e>
                        <m:r>
                          <a:rPr lang="es-ES_tradnl" altLang="es-CL" sz="2400" i="1" smtClean="0">
                            <a:latin typeface="Cambria Math" panose="02040503050406030204" pitchFamily="18" charset="0"/>
                            <a:ea typeface="Cambria Math" panose="02040503050406030204" pitchFamily="18" charset="0"/>
                          </a:rPr>
                          <m:t>𝜂</m:t>
                        </m:r>
                      </m:e>
                      <m:sub>
                        <m:r>
                          <a:rPr lang="es-ES_tradnl" altLang="es-CL" sz="2400" b="0" i="1" smtClean="0">
                            <a:latin typeface="Cambria Math" panose="02040503050406030204" pitchFamily="18" charset="0"/>
                            <a:ea typeface="Cambria Math" panose="02040503050406030204" pitchFamily="18" charset="0"/>
                          </a:rPr>
                          <m:t>𝑃</m:t>
                        </m:r>
                      </m:sub>
                    </m:sSub>
                    <m:r>
                      <a:rPr lang="es-ES_tradnl" altLang="es-CL" sz="2400" b="0" i="1" smtClean="0">
                        <a:latin typeface="Cambria Math" panose="02040503050406030204" pitchFamily="18" charset="0"/>
                        <a:ea typeface="Cambria Math" panose="02040503050406030204" pitchFamily="18" charset="0"/>
                      </a:rPr>
                      <m:t>=−0,4</m:t>
                    </m:r>
                  </m:oMath>
                </a14:m>
                <a:r>
                  <a:rPr lang="es-ES_tradnl" altLang="es-CL" sz="2400" dirty="0">
                    <a:latin typeface="Garamond" panose="02020404030301010803" pitchFamily="18" charset="0"/>
                  </a:rPr>
                  <a:t> (el margen del precio sobre el CM es considerable).</a:t>
                </a:r>
              </a:p>
              <a:p>
                <a:pPr algn="just">
                  <a:spcBef>
                    <a:spcPts val="816"/>
                  </a:spcBef>
                  <a:buClr>
                    <a:srgbClr val="00B0F0"/>
                  </a:buClr>
                  <a:buSzPct val="90000"/>
                  <a:buFont typeface="Wingdings" pitchFamily="2" charset="2"/>
                  <a:buChar char="§"/>
                </a:pPr>
                <a:endParaRPr lang="es-ES_tradnl" altLang="es-CL" sz="2900" dirty="0">
                  <a:latin typeface="Garamond" panose="02020404030301010803" pitchFamily="18" charset="0"/>
                </a:endParaRPr>
              </a:p>
              <a:p>
                <a:pPr marL="0" indent="0" algn="ctr">
                  <a:spcBef>
                    <a:spcPts val="816"/>
                  </a:spcBef>
                  <a:buClr>
                    <a:srgbClr val="00B0F0"/>
                  </a:buClr>
                  <a:buSzPct val="90000"/>
                  <a:buNone/>
                </a:pPr>
                <a:r>
                  <a:rPr lang="es-ES_tradnl" sz="3200" b="1" kern="0" dirty="0">
                    <a:latin typeface="Garamond" panose="02020404030301010803" pitchFamily="18" charset="0"/>
                  </a:rPr>
                  <a:t>¿Debería hacer mucha más publicidad esta empresa?</a:t>
                </a:r>
              </a:p>
              <a:p>
                <a:pPr marL="0" indent="0" algn="ctr">
                  <a:spcBef>
                    <a:spcPts val="816"/>
                  </a:spcBef>
                  <a:buClr>
                    <a:srgbClr val="00B0F0"/>
                  </a:buClr>
                  <a:buSzPct val="90000"/>
                  <a:buNone/>
                </a:pPr>
                <a:endParaRPr lang="es-ES_tradnl" sz="3200" b="1" kern="0" dirty="0">
                  <a:latin typeface="Garamond" panose="02020404030301010803" pitchFamily="18" charset="0"/>
                </a:endParaRPr>
              </a:p>
              <a:p>
                <a:pPr marL="0" indent="0" algn="just">
                  <a:spcBef>
                    <a:spcPts val="816"/>
                  </a:spcBef>
                  <a:buClr>
                    <a:srgbClr val="00B0F0"/>
                  </a:buClr>
                  <a:buSzPct val="90000"/>
                  <a:buNone/>
                </a:pPr>
                <a:r>
                  <a:rPr lang="es-ES_tradnl" altLang="es-CL" sz="2900" dirty="0">
                    <a:latin typeface="Garamond" panose="02020404030301010803" pitchFamily="18" charset="0"/>
                  </a:rPr>
                  <a:t>R: Si, ya que </a:t>
                </a:r>
                <a14:m>
                  <m:oMath xmlns:m="http://schemas.openxmlformats.org/officeDocument/2006/math">
                    <m:f>
                      <m:fPr>
                        <m:ctrlPr>
                          <a:rPr lang="es-ES_tradnl" altLang="es-CL" sz="2900" b="0" i="1" smtClean="0">
                            <a:latin typeface="Cambria Math" panose="02040503050406030204" pitchFamily="18" charset="0"/>
                          </a:rPr>
                        </m:ctrlPr>
                      </m:fPr>
                      <m:num>
                        <m:r>
                          <a:rPr lang="es-ES_tradnl" altLang="es-CL" sz="2900" b="0" i="1" smtClean="0">
                            <a:latin typeface="Cambria Math" panose="02040503050406030204" pitchFamily="18" charset="0"/>
                          </a:rPr>
                          <m:t>𝐴</m:t>
                        </m:r>
                      </m:num>
                      <m:den>
                        <m:r>
                          <a:rPr lang="es-ES_tradnl" altLang="es-CL" sz="2900" b="0" i="1" smtClean="0">
                            <a:latin typeface="Cambria Math" panose="02040503050406030204" pitchFamily="18" charset="0"/>
                          </a:rPr>
                          <m:t>𝑃𝑄</m:t>
                        </m:r>
                      </m:den>
                    </m:f>
                    <m:r>
                      <a:rPr lang="es-ES_tradnl" altLang="es-CL" sz="2900" b="0" i="1" smtClean="0">
                        <a:latin typeface="Cambria Math" panose="02040503050406030204" pitchFamily="18" charset="0"/>
                      </a:rPr>
                      <m:t>=−</m:t>
                    </m:r>
                    <m:d>
                      <m:dPr>
                        <m:ctrlPr>
                          <a:rPr lang="es-ES_tradnl" altLang="es-CL" sz="2900" b="0" i="1" smtClean="0">
                            <a:latin typeface="Cambria Math" panose="02040503050406030204" pitchFamily="18" charset="0"/>
                          </a:rPr>
                        </m:ctrlPr>
                      </m:dPr>
                      <m:e>
                        <m:f>
                          <m:fPr>
                            <m:ctrlPr>
                              <a:rPr lang="es-ES_tradnl" altLang="es-CL" sz="2900" b="0" i="1" smtClean="0">
                                <a:latin typeface="Cambria Math" panose="02040503050406030204" pitchFamily="18" charset="0"/>
                              </a:rPr>
                            </m:ctrlPr>
                          </m:fPr>
                          <m:num>
                            <m:r>
                              <a:rPr lang="es-ES_tradnl" altLang="es-CL" sz="2900" b="0" i="1" smtClean="0">
                                <a:latin typeface="Cambria Math" panose="02040503050406030204" pitchFamily="18" charset="0"/>
                              </a:rPr>
                              <m:t>0,2</m:t>
                            </m:r>
                          </m:num>
                          <m:den>
                            <m:r>
                              <a:rPr lang="es-ES_tradnl" altLang="es-CL" sz="2900" b="0" i="1" smtClean="0">
                                <a:latin typeface="Cambria Math" panose="02040503050406030204" pitchFamily="18" charset="0"/>
                              </a:rPr>
                              <m:t>−</m:t>
                            </m:r>
                            <m:r>
                              <a:rPr lang="es-ES" altLang="es-CL" sz="2900" b="0" i="1" smtClean="0">
                                <a:latin typeface="Cambria Math" panose="02040503050406030204" pitchFamily="18" charset="0"/>
                              </a:rPr>
                              <m:t>0,</m:t>
                            </m:r>
                            <m:r>
                              <a:rPr lang="es-ES_tradnl" altLang="es-CL" sz="2900" b="0" i="1" smtClean="0">
                                <a:latin typeface="Cambria Math" panose="02040503050406030204" pitchFamily="18" charset="0"/>
                              </a:rPr>
                              <m:t>4</m:t>
                            </m:r>
                          </m:den>
                        </m:f>
                      </m:e>
                    </m:d>
                    <m:r>
                      <a:rPr lang="es-ES_tradnl" altLang="es-CL" sz="2900" b="0" i="1" smtClean="0">
                        <a:latin typeface="Cambria Math" panose="02040503050406030204" pitchFamily="18" charset="0"/>
                      </a:rPr>
                      <m:t>=5%</m:t>
                    </m:r>
                  </m:oMath>
                </a14:m>
                <a:r>
                  <a:rPr lang="es-ES_tradnl" altLang="es-CL" sz="2900" dirty="0">
                    <a:latin typeface="Garamond" panose="02020404030301010803" pitchFamily="18" charset="0"/>
                  </a:rPr>
                  <a:t> lo que implica, que la empresa debería aumentar el presupuesto publicitario en 5% de los ingresos, es decir, a $50.000</a:t>
                </a:r>
              </a:p>
            </p:txBody>
          </p:sp>
        </mc:Choice>
        <mc:Fallback xmlns="">
          <p:sp>
            <p:nvSpPr>
              <p:cNvPr id="10" name="Marcador de contenido 2">
                <a:extLst>
                  <a:ext uri="{FF2B5EF4-FFF2-40B4-BE49-F238E27FC236}">
                    <a16:creationId xmlns:a16="http://schemas.microsoft.com/office/drawing/2014/main" id="{01619F3C-05A7-C2B2-E01C-7EB74CF94FD7}"/>
                  </a:ext>
                </a:extLst>
              </p:cNvPr>
              <p:cNvSpPr>
                <a:spLocks noGrp="1" noRot="1" noChangeAspect="1" noMove="1" noResize="1" noEditPoints="1" noAdjustHandles="1" noChangeArrowheads="1" noChangeShapeType="1" noTextEdit="1"/>
              </p:cNvSpPr>
              <p:nvPr>
                <p:ph idx="1"/>
              </p:nvPr>
            </p:nvSpPr>
            <p:spPr>
              <a:xfrm>
                <a:off x="838200" y="1825625"/>
                <a:ext cx="10515600" cy="4351338"/>
              </a:xfrm>
              <a:blipFill>
                <a:blip r:embed="rId2"/>
                <a:stretch>
                  <a:fillRect l="-1086" t="-2616" r="-965" b="-2326"/>
                </a:stretch>
              </a:blipFill>
            </p:spPr>
            <p:txBody>
              <a:bodyPr/>
              <a:lstStyle/>
              <a:p>
                <a:r>
                  <a:rPr lang="es-CL">
                    <a:noFill/>
                  </a:rPr>
                  <a:t> </a:t>
                </a:r>
              </a:p>
            </p:txBody>
          </p:sp>
        </mc:Fallback>
      </mc:AlternateContent>
      <p:sp>
        <p:nvSpPr>
          <p:cNvPr id="2" name="Título 1">
            <a:extLst>
              <a:ext uri="{FF2B5EF4-FFF2-40B4-BE49-F238E27FC236}">
                <a16:creationId xmlns:a16="http://schemas.microsoft.com/office/drawing/2014/main" id="{E19B0366-B745-7E4D-A3D2-002BE73A3CB4}"/>
              </a:ext>
            </a:extLst>
          </p:cNvPr>
          <p:cNvSpPr>
            <a:spLocks noGrp="1"/>
          </p:cNvSpPr>
          <p:nvPr>
            <p:ph type="title"/>
          </p:nvPr>
        </p:nvSpPr>
        <p:spPr/>
        <p:txBody>
          <a:bodyPr>
            <a:normAutofit/>
          </a:bodyPr>
          <a:lstStyle/>
          <a:p>
            <a:r>
              <a:rPr lang="es-ES_tradnl" sz="3600" b="1" dirty="0">
                <a:solidFill>
                  <a:srgbClr val="002060"/>
                </a:solidFill>
                <a:latin typeface="Garamond" panose="02020404030301010803" pitchFamily="18" charset="0"/>
                <a:cs typeface="Arial" panose="020B0604020202020204" pitchFamily="34" charset="0"/>
              </a:rPr>
              <a:t>Publicidad - Precio</a:t>
            </a:r>
          </a:p>
        </p:txBody>
      </p:sp>
      <p:pic>
        <p:nvPicPr>
          <p:cNvPr id="3" name="Imagen 2">
            <a:extLst>
              <a:ext uri="{FF2B5EF4-FFF2-40B4-BE49-F238E27FC236}">
                <a16:creationId xmlns:a16="http://schemas.microsoft.com/office/drawing/2014/main" id="{F35D303A-2EE0-2FAF-9662-5B9DD110B453}"/>
              </a:ext>
            </a:extLst>
          </p:cNvPr>
          <p:cNvPicPr>
            <a:picLocks noChangeAspect="1"/>
          </p:cNvPicPr>
          <p:nvPr/>
        </p:nvPicPr>
        <p:blipFill>
          <a:blip r:embed="rId3"/>
          <a:stretch>
            <a:fillRect/>
          </a:stretch>
        </p:blipFill>
        <p:spPr>
          <a:xfrm rot="5400000">
            <a:off x="-3372431" y="3349108"/>
            <a:ext cx="6876000" cy="152385"/>
          </a:xfrm>
          <a:prstGeom prst="rect">
            <a:avLst/>
          </a:prstGeom>
        </p:spPr>
      </p:pic>
      <p:pic>
        <p:nvPicPr>
          <p:cNvPr id="5" name="Imagen 4">
            <a:extLst>
              <a:ext uri="{FF2B5EF4-FFF2-40B4-BE49-F238E27FC236}">
                <a16:creationId xmlns:a16="http://schemas.microsoft.com/office/drawing/2014/main" id="{18ABB6A3-C526-AF92-5627-A6E0BD320E37}"/>
              </a:ext>
            </a:extLst>
          </p:cNvPr>
          <p:cNvPicPr>
            <a:picLocks noChangeAspect="1"/>
          </p:cNvPicPr>
          <p:nvPr/>
        </p:nvPicPr>
        <p:blipFill>
          <a:blip r:embed="rId3"/>
          <a:stretch>
            <a:fillRect/>
          </a:stretch>
        </p:blipFill>
        <p:spPr>
          <a:xfrm rot="16200000">
            <a:off x="-3220046" y="3352275"/>
            <a:ext cx="6876000" cy="152384"/>
          </a:xfrm>
          <a:prstGeom prst="rect">
            <a:avLst/>
          </a:prstGeom>
        </p:spPr>
      </p:pic>
    </p:spTree>
    <p:extLst>
      <p:ext uri="{BB962C8B-B14F-4D97-AF65-F5344CB8AC3E}">
        <p14:creationId xmlns:p14="http://schemas.microsoft.com/office/powerpoint/2010/main" val="20023160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0">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0">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0">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0">
                                            <p:txEl>
                                              <p:pRg st="6" end="6"/>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0">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19B0366-B745-7E4D-A3D2-002BE73A3CB4}"/>
              </a:ext>
            </a:extLst>
          </p:cNvPr>
          <p:cNvSpPr>
            <a:spLocks noGrp="1"/>
          </p:cNvSpPr>
          <p:nvPr>
            <p:ph type="title"/>
          </p:nvPr>
        </p:nvSpPr>
        <p:spPr/>
        <p:txBody>
          <a:bodyPr>
            <a:normAutofit/>
          </a:bodyPr>
          <a:lstStyle/>
          <a:p>
            <a:r>
              <a:rPr lang="es-ES_tradnl" sz="3600" b="1" dirty="0">
                <a:solidFill>
                  <a:srgbClr val="002060"/>
                </a:solidFill>
                <a:latin typeface="Garamond" panose="02020404030301010803" pitchFamily="18" charset="0"/>
                <a:cs typeface="Arial" panose="020B0604020202020204" pitchFamily="34" charset="0"/>
              </a:rPr>
              <a:t>Efecto de la Publicidad</a:t>
            </a:r>
          </a:p>
        </p:txBody>
      </p:sp>
      <p:grpSp>
        <p:nvGrpSpPr>
          <p:cNvPr id="54" name="Group 68">
            <a:extLst>
              <a:ext uri="{FF2B5EF4-FFF2-40B4-BE49-F238E27FC236}">
                <a16:creationId xmlns:a16="http://schemas.microsoft.com/office/drawing/2014/main" id="{DC90B45C-6C6F-82A2-4CBD-ABA57999B368}"/>
              </a:ext>
            </a:extLst>
          </p:cNvPr>
          <p:cNvGrpSpPr>
            <a:grpSpLocks/>
          </p:cNvGrpSpPr>
          <p:nvPr/>
        </p:nvGrpSpPr>
        <p:grpSpPr bwMode="auto">
          <a:xfrm>
            <a:off x="2810696" y="4065588"/>
            <a:ext cx="3502025" cy="2725737"/>
            <a:chOff x="768" y="2266"/>
            <a:chExt cx="2206" cy="1717"/>
          </a:xfrm>
        </p:grpSpPr>
        <p:sp>
          <p:nvSpPr>
            <p:cNvPr id="55" name="Rectangle 5">
              <a:extLst>
                <a:ext uri="{FF2B5EF4-FFF2-40B4-BE49-F238E27FC236}">
                  <a16:creationId xmlns:a16="http://schemas.microsoft.com/office/drawing/2014/main" id="{534048C6-59A8-2FCC-F7DE-A761E432C3A4}"/>
                </a:ext>
              </a:extLst>
            </p:cNvPr>
            <p:cNvSpPr>
              <a:spLocks noChangeArrowheads="1"/>
            </p:cNvSpPr>
            <p:nvPr/>
          </p:nvSpPr>
          <p:spPr bwMode="auto">
            <a:xfrm>
              <a:off x="1392" y="2411"/>
              <a:ext cx="1499" cy="484"/>
            </a:xfrm>
            <a:prstGeom prst="rect">
              <a:avLst/>
            </a:prstGeom>
            <a:solidFill>
              <a:srgbClr val="C0C0C0"/>
            </a:soli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endParaRPr lang="es-CL" altLang="es-CL">
                <a:latin typeface="Garamond" panose="02020404030301010803" pitchFamily="18" charset="0"/>
              </a:endParaRPr>
            </a:p>
          </p:txBody>
        </p:sp>
        <p:sp>
          <p:nvSpPr>
            <p:cNvPr id="56" name="Line 21">
              <a:extLst>
                <a:ext uri="{FF2B5EF4-FFF2-40B4-BE49-F238E27FC236}">
                  <a16:creationId xmlns:a16="http://schemas.microsoft.com/office/drawing/2014/main" id="{7C33DA51-8E7A-2164-8F11-5930B2A92F9F}"/>
                </a:ext>
              </a:extLst>
            </p:cNvPr>
            <p:cNvSpPr>
              <a:spLocks noChangeShapeType="1"/>
            </p:cNvSpPr>
            <p:nvPr/>
          </p:nvSpPr>
          <p:spPr bwMode="auto">
            <a:xfrm flipV="1">
              <a:off x="2880" y="2463"/>
              <a:ext cx="0" cy="1304"/>
            </a:xfrm>
            <a:prstGeom prst="line">
              <a:avLst/>
            </a:prstGeom>
            <a:noFill/>
            <a:ln w="25400">
              <a:solidFill>
                <a:schemeClr val="tx1"/>
              </a:solidFill>
              <a:prstDash val="dash"/>
              <a:round/>
              <a:headEnd/>
              <a:tailEnd/>
            </a:ln>
            <a:extLst>
              <a:ext uri="{909E8E84-426E-40DD-AFC4-6F175D3DCCD1}">
                <a14:hiddenFill xmlns:a14="http://schemas.microsoft.com/office/drawing/2010/main">
                  <a:noFill/>
                </a14:hiddenFill>
              </a:ext>
            </a:extLst>
          </p:spPr>
          <p:txBody>
            <a:bodyPr wrap="none" anchor="ctr"/>
            <a:lstStyle/>
            <a:p>
              <a:endParaRPr lang="es-CL">
                <a:latin typeface="Garamond" panose="02020404030301010803" pitchFamily="18" charset="0"/>
              </a:endParaRPr>
            </a:p>
          </p:txBody>
        </p:sp>
        <p:sp>
          <p:nvSpPr>
            <p:cNvPr id="57" name="Rectangle 22">
              <a:extLst>
                <a:ext uri="{FF2B5EF4-FFF2-40B4-BE49-F238E27FC236}">
                  <a16:creationId xmlns:a16="http://schemas.microsoft.com/office/drawing/2014/main" id="{42B91C8E-F58E-84DE-95DB-7F126211823E}"/>
                </a:ext>
              </a:extLst>
            </p:cNvPr>
            <p:cNvSpPr>
              <a:spLocks noChangeArrowheads="1"/>
            </p:cNvSpPr>
            <p:nvPr/>
          </p:nvSpPr>
          <p:spPr bwMode="auto">
            <a:xfrm>
              <a:off x="2723" y="3771"/>
              <a:ext cx="251"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US" altLang="es-CL" sz="1600" b="1" i="1">
                  <a:latin typeface="Garamond" panose="02020404030301010803" pitchFamily="18" charset="0"/>
                </a:rPr>
                <a:t>Q</a:t>
              </a:r>
              <a:r>
                <a:rPr lang="en-US" altLang="es-CL" sz="1600" b="1" i="1" baseline="-25000">
                  <a:latin typeface="Garamond" panose="02020404030301010803" pitchFamily="18" charset="0"/>
                </a:rPr>
                <a:t>0</a:t>
              </a:r>
            </a:p>
          </p:txBody>
        </p:sp>
        <p:sp>
          <p:nvSpPr>
            <p:cNvPr id="58" name="Line 26">
              <a:extLst>
                <a:ext uri="{FF2B5EF4-FFF2-40B4-BE49-F238E27FC236}">
                  <a16:creationId xmlns:a16="http://schemas.microsoft.com/office/drawing/2014/main" id="{E67F0DCC-2FD2-AAB9-ED61-17521FF419D4}"/>
                </a:ext>
              </a:extLst>
            </p:cNvPr>
            <p:cNvSpPr>
              <a:spLocks noChangeShapeType="1"/>
            </p:cNvSpPr>
            <p:nvPr/>
          </p:nvSpPr>
          <p:spPr bwMode="auto">
            <a:xfrm flipH="1">
              <a:off x="1385" y="2895"/>
              <a:ext cx="1455" cy="0"/>
            </a:xfrm>
            <a:prstGeom prst="line">
              <a:avLst/>
            </a:prstGeom>
            <a:noFill/>
            <a:ln w="25400">
              <a:solidFill>
                <a:schemeClr val="tx1"/>
              </a:solidFill>
              <a:prstDash val="dash"/>
              <a:round/>
              <a:headEnd/>
              <a:tailEnd/>
            </a:ln>
            <a:extLst>
              <a:ext uri="{909E8E84-426E-40DD-AFC4-6F175D3DCCD1}">
                <a14:hiddenFill xmlns:a14="http://schemas.microsoft.com/office/drawing/2010/main">
                  <a:noFill/>
                </a14:hiddenFill>
              </a:ext>
            </a:extLst>
          </p:spPr>
          <p:txBody>
            <a:bodyPr wrap="none" anchor="ctr"/>
            <a:lstStyle/>
            <a:p>
              <a:endParaRPr lang="es-CL">
                <a:latin typeface="Garamond" panose="02020404030301010803" pitchFamily="18" charset="0"/>
              </a:endParaRPr>
            </a:p>
          </p:txBody>
        </p:sp>
        <p:graphicFrame>
          <p:nvGraphicFramePr>
            <p:cNvPr id="59" name="Object 28">
              <a:hlinkClick r:id="" action="ppaction://ole?verb=0"/>
              <a:extLst>
                <a:ext uri="{FF2B5EF4-FFF2-40B4-BE49-F238E27FC236}">
                  <a16:creationId xmlns:a16="http://schemas.microsoft.com/office/drawing/2014/main" id="{970C5A3D-F71F-13E3-ED52-B34DD7D973FD}"/>
                </a:ext>
              </a:extLst>
            </p:cNvPr>
            <p:cNvGraphicFramePr>
              <a:graphicFrameLocks/>
            </p:cNvGraphicFramePr>
            <p:nvPr/>
          </p:nvGraphicFramePr>
          <p:xfrm>
            <a:off x="768" y="2748"/>
            <a:ext cx="269" cy="347"/>
          </p:xfrm>
          <a:graphic>
            <a:graphicData uri="http://schemas.openxmlformats.org/presentationml/2006/ole">
              <mc:AlternateContent xmlns:mc="http://schemas.openxmlformats.org/markup-compatibility/2006">
                <mc:Choice xmlns:v="urn:schemas-microsoft-com:vml" Requires="v">
                  <p:oleObj name="Equation" r:id="rId3" imgW="2438400" imgH="3149600" progId="Equation.3">
                    <p:embed/>
                  </p:oleObj>
                </mc:Choice>
                <mc:Fallback>
                  <p:oleObj name="Equation" r:id="rId3" imgW="2438400" imgH="3149600" progId="Equation.3">
                    <p:embed/>
                    <p:pic>
                      <p:nvPicPr>
                        <p:cNvPr id="59" name="Object 28">
                          <a:hlinkClick r:id="" action="ppaction://ole?verb=0"/>
                          <a:extLst>
                            <a:ext uri="{FF2B5EF4-FFF2-40B4-BE49-F238E27FC236}">
                              <a16:creationId xmlns:a16="http://schemas.microsoft.com/office/drawing/2014/main" id="{970C5A3D-F71F-13E3-ED52-B34DD7D973FD}"/>
                            </a:ext>
                          </a:extLst>
                        </p:cNvPr>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68" y="2748"/>
                          <a:ext cx="269" cy="3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60" name="Line 29">
              <a:extLst>
                <a:ext uri="{FF2B5EF4-FFF2-40B4-BE49-F238E27FC236}">
                  <a16:creationId xmlns:a16="http://schemas.microsoft.com/office/drawing/2014/main" id="{E7D5AE75-5ED0-DD2B-8557-7B96936F8D07}"/>
                </a:ext>
              </a:extLst>
            </p:cNvPr>
            <p:cNvSpPr>
              <a:spLocks noChangeShapeType="1"/>
            </p:cNvSpPr>
            <p:nvPr/>
          </p:nvSpPr>
          <p:spPr bwMode="auto">
            <a:xfrm flipV="1">
              <a:off x="1065" y="2647"/>
              <a:ext cx="611" cy="208"/>
            </a:xfrm>
            <a:prstGeom prst="line">
              <a:avLst/>
            </a:prstGeom>
            <a:noFill/>
            <a:ln w="254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s-CL">
                <a:latin typeface="Garamond" panose="02020404030301010803" pitchFamily="18" charset="0"/>
              </a:endParaRPr>
            </a:p>
          </p:txBody>
        </p:sp>
        <p:sp>
          <p:nvSpPr>
            <p:cNvPr id="61" name="Line 24">
              <a:extLst>
                <a:ext uri="{FF2B5EF4-FFF2-40B4-BE49-F238E27FC236}">
                  <a16:creationId xmlns:a16="http://schemas.microsoft.com/office/drawing/2014/main" id="{B3FAC7FF-E9DB-0407-CF65-9FF283BE52DF}"/>
                </a:ext>
              </a:extLst>
            </p:cNvPr>
            <p:cNvSpPr>
              <a:spLocks noChangeShapeType="1"/>
            </p:cNvSpPr>
            <p:nvPr/>
          </p:nvSpPr>
          <p:spPr bwMode="auto">
            <a:xfrm flipH="1">
              <a:off x="1385" y="2415"/>
              <a:ext cx="1455" cy="0"/>
            </a:xfrm>
            <a:prstGeom prst="line">
              <a:avLst/>
            </a:prstGeom>
            <a:noFill/>
            <a:ln w="25400">
              <a:solidFill>
                <a:schemeClr val="tx1"/>
              </a:solidFill>
              <a:prstDash val="dash"/>
              <a:round/>
              <a:headEnd/>
              <a:tailEnd/>
            </a:ln>
            <a:extLst>
              <a:ext uri="{909E8E84-426E-40DD-AFC4-6F175D3DCCD1}">
                <a14:hiddenFill xmlns:a14="http://schemas.microsoft.com/office/drawing/2010/main">
                  <a:noFill/>
                </a14:hiddenFill>
              </a:ext>
            </a:extLst>
          </p:spPr>
          <p:txBody>
            <a:bodyPr wrap="none" anchor="ctr"/>
            <a:lstStyle/>
            <a:p>
              <a:endParaRPr lang="es-CL">
                <a:latin typeface="Garamond" panose="02020404030301010803" pitchFamily="18" charset="0"/>
              </a:endParaRPr>
            </a:p>
          </p:txBody>
        </p:sp>
        <p:sp>
          <p:nvSpPr>
            <p:cNvPr id="62" name="Rectangle 25">
              <a:extLst>
                <a:ext uri="{FF2B5EF4-FFF2-40B4-BE49-F238E27FC236}">
                  <a16:creationId xmlns:a16="http://schemas.microsoft.com/office/drawing/2014/main" id="{C9756CD5-761D-54C0-3E91-702DEF5843E7}"/>
                </a:ext>
              </a:extLst>
            </p:cNvPr>
            <p:cNvSpPr>
              <a:spLocks noChangeArrowheads="1"/>
            </p:cNvSpPr>
            <p:nvPr/>
          </p:nvSpPr>
          <p:spPr bwMode="auto">
            <a:xfrm>
              <a:off x="1101" y="2266"/>
              <a:ext cx="248"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US" altLang="es-CL" b="1" i="1">
                  <a:latin typeface="Garamond" panose="02020404030301010803" pitchFamily="18" charset="0"/>
                </a:rPr>
                <a:t>P</a:t>
              </a:r>
              <a:r>
                <a:rPr lang="en-US" altLang="es-CL" b="1" i="1" baseline="-25000">
                  <a:latin typeface="Garamond" panose="02020404030301010803" pitchFamily="18" charset="0"/>
                </a:rPr>
                <a:t>0</a:t>
              </a:r>
            </a:p>
          </p:txBody>
        </p:sp>
      </p:grpSp>
      <p:grpSp>
        <p:nvGrpSpPr>
          <p:cNvPr id="63" name="Group 66">
            <a:extLst>
              <a:ext uri="{FF2B5EF4-FFF2-40B4-BE49-F238E27FC236}">
                <a16:creationId xmlns:a16="http://schemas.microsoft.com/office/drawing/2014/main" id="{749585F5-0366-845D-E135-AA8965FA0CA0}"/>
              </a:ext>
            </a:extLst>
          </p:cNvPr>
          <p:cNvGrpSpPr>
            <a:grpSpLocks/>
          </p:cNvGrpSpPr>
          <p:nvPr/>
        </p:nvGrpSpPr>
        <p:grpSpPr bwMode="auto">
          <a:xfrm>
            <a:off x="3339333" y="2032000"/>
            <a:ext cx="4589463" cy="4759325"/>
            <a:chOff x="1101" y="985"/>
            <a:chExt cx="2891" cy="2998"/>
          </a:xfrm>
        </p:grpSpPr>
        <p:sp>
          <p:nvSpPr>
            <p:cNvPr id="64" name="Line 42">
              <a:extLst>
                <a:ext uri="{FF2B5EF4-FFF2-40B4-BE49-F238E27FC236}">
                  <a16:creationId xmlns:a16="http://schemas.microsoft.com/office/drawing/2014/main" id="{8BA8581A-4ECF-A464-C870-67847464BE3A}"/>
                </a:ext>
              </a:extLst>
            </p:cNvPr>
            <p:cNvSpPr>
              <a:spLocks noChangeShapeType="1"/>
            </p:cNvSpPr>
            <p:nvPr/>
          </p:nvSpPr>
          <p:spPr bwMode="auto">
            <a:xfrm flipH="1">
              <a:off x="1385" y="2559"/>
              <a:ext cx="2463" cy="0"/>
            </a:xfrm>
            <a:prstGeom prst="line">
              <a:avLst/>
            </a:prstGeom>
            <a:noFill/>
            <a:ln w="25400">
              <a:solidFill>
                <a:schemeClr val="tx1"/>
              </a:solidFill>
              <a:prstDash val="dash"/>
              <a:round/>
              <a:headEnd/>
              <a:tailEnd/>
            </a:ln>
            <a:extLst>
              <a:ext uri="{909E8E84-426E-40DD-AFC4-6F175D3DCCD1}">
                <a14:hiddenFill xmlns:a14="http://schemas.microsoft.com/office/drawing/2010/main">
                  <a:noFill/>
                </a14:hiddenFill>
              </a:ext>
            </a:extLst>
          </p:spPr>
          <p:txBody>
            <a:bodyPr wrap="none" anchor="ctr"/>
            <a:lstStyle/>
            <a:p>
              <a:endParaRPr lang="es-CL">
                <a:latin typeface="Garamond" panose="02020404030301010803" pitchFamily="18" charset="0"/>
              </a:endParaRPr>
            </a:p>
          </p:txBody>
        </p:sp>
        <p:sp>
          <p:nvSpPr>
            <p:cNvPr id="65" name="Rectangle 46">
              <a:extLst>
                <a:ext uri="{FF2B5EF4-FFF2-40B4-BE49-F238E27FC236}">
                  <a16:creationId xmlns:a16="http://schemas.microsoft.com/office/drawing/2014/main" id="{CC4C3924-0F56-F0BA-BBFF-82AE18658CED}"/>
                </a:ext>
              </a:extLst>
            </p:cNvPr>
            <p:cNvSpPr>
              <a:spLocks noChangeArrowheads="1"/>
            </p:cNvSpPr>
            <p:nvPr/>
          </p:nvSpPr>
          <p:spPr bwMode="auto">
            <a:xfrm>
              <a:off x="3741" y="3771"/>
              <a:ext cx="251"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US" altLang="es-CL" sz="1600" b="1" i="1">
                  <a:latin typeface="Garamond" panose="02020404030301010803" pitchFamily="18" charset="0"/>
                </a:rPr>
                <a:t>Q</a:t>
              </a:r>
              <a:r>
                <a:rPr lang="en-US" altLang="es-CL" sz="1600" b="1" i="1" baseline="-25000">
                  <a:latin typeface="Garamond" panose="02020404030301010803" pitchFamily="18" charset="0"/>
                </a:rPr>
                <a:t>1</a:t>
              </a:r>
            </a:p>
          </p:txBody>
        </p:sp>
        <p:sp>
          <p:nvSpPr>
            <p:cNvPr id="66" name="Rectangle 4">
              <a:extLst>
                <a:ext uri="{FF2B5EF4-FFF2-40B4-BE49-F238E27FC236}">
                  <a16:creationId xmlns:a16="http://schemas.microsoft.com/office/drawing/2014/main" id="{E3D972BA-50B9-6C10-3D74-9674D7B6CCFC}"/>
                </a:ext>
              </a:extLst>
            </p:cNvPr>
            <p:cNvSpPr>
              <a:spLocks noChangeArrowheads="1"/>
            </p:cNvSpPr>
            <p:nvPr/>
          </p:nvSpPr>
          <p:spPr bwMode="auto">
            <a:xfrm>
              <a:off x="1392" y="1647"/>
              <a:ext cx="2496" cy="912"/>
            </a:xfrm>
            <a:prstGeom prst="rect">
              <a:avLst/>
            </a:prstGeom>
            <a:solidFill>
              <a:srgbClr val="FFCCCC"/>
            </a:soli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endParaRPr lang="es-CL" altLang="es-CL">
                <a:latin typeface="Garamond" panose="02020404030301010803" pitchFamily="18" charset="0"/>
              </a:endParaRPr>
            </a:p>
          </p:txBody>
        </p:sp>
        <p:graphicFrame>
          <p:nvGraphicFramePr>
            <p:cNvPr id="67" name="Object 44">
              <a:hlinkClick r:id="" action="ppaction://ole?verb=0"/>
              <a:extLst>
                <a:ext uri="{FF2B5EF4-FFF2-40B4-BE49-F238E27FC236}">
                  <a16:creationId xmlns:a16="http://schemas.microsoft.com/office/drawing/2014/main" id="{CECE4E97-65F8-597E-4A77-B9C11A85ABD0}"/>
                </a:ext>
              </a:extLst>
            </p:cNvPr>
            <p:cNvGraphicFramePr>
              <a:graphicFrameLocks/>
            </p:cNvGraphicFramePr>
            <p:nvPr/>
          </p:nvGraphicFramePr>
          <p:xfrm>
            <a:off x="3321" y="985"/>
            <a:ext cx="249" cy="323"/>
          </p:xfrm>
          <a:graphic>
            <a:graphicData uri="http://schemas.openxmlformats.org/presentationml/2006/ole">
              <mc:AlternateContent xmlns:mc="http://schemas.openxmlformats.org/markup-compatibility/2006">
                <mc:Choice xmlns:v="urn:schemas-microsoft-com:vml" Requires="v">
                  <p:oleObj name="Equation" r:id="rId5" imgW="2273300" imgH="2959100" progId="Equation.3">
                    <p:embed/>
                  </p:oleObj>
                </mc:Choice>
                <mc:Fallback>
                  <p:oleObj name="Equation" r:id="rId5" imgW="2273300" imgH="2959100" progId="Equation.3">
                    <p:embed/>
                    <p:pic>
                      <p:nvPicPr>
                        <p:cNvPr id="67" name="Object 44">
                          <a:hlinkClick r:id="" action="ppaction://ole?verb=0"/>
                          <a:extLst>
                            <a:ext uri="{FF2B5EF4-FFF2-40B4-BE49-F238E27FC236}">
                              <a16:creationId xmlns:a16="http://schemas.microsoft.com/office/drawing/2014/main" id="{CECE4E97-65F8-597E-4A77-B9C11A85ABD0}"/>
                            </a:ext>
                          </a:extLst>
                        </p:cNvPr>
                        <p:cNvPicPr>
                          <a:picLocks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321" y="985"/>
                          <a:ext cx="249" cy="3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68" name="Line 37">
              <a:extLst>
                <a:ext uri="{FF2B5EF4-FFF2-40B4-BE49-F238E27FC236}">
                  <a16:creationId xmlns:a16="http://schemas.microsoft.com/office/drawing/2014/main" id="{DA998009-12C2-614D-6C57-8473730CC48D}"/>
                </a:ext>
              </a:extLst>
            </p:cNvPr>
            <p:cNvSpPr>
              <a:spLocks noChangeShapeType="1"/>
            </p:cNvSpPr>
            <p:nvPr/>
          </p:nvSpPr>
          <p:spPr bwMode="auto">
            <a:xfrm flipV="1">
              <a:off x="3888" y="1640"/>
              <a:ext cx="0" cy="2127"/>
            </a:xfrm>
            <a:prstGeom prst="line">
              <a:avLst/>
            </a:prstGeom>
            <a:noFill/>
            <a:ln w="25400">
              <a:solidFill>
                <a:schemeClr val="tx1"/>
              </a:solidFill>
              <a:prstDash val="dash"/>
              <a:round/>
              <a:headEnd/>
              <a:tailEnd/>
            </a:ln>
            <a:extLst>
              <a:ext uri="{909E8E84-426E-40DD-AFC4-6F175D3DCCD1}">
                <a14:hiddenFill xmlns:a14="http://schemas.microsoft.com/office/drawing/2010/main">
                  <a:noFill/>
                </a14:hiddenFill>
              </a:ext>
            </a:extLst>
          </p:spPr>
          <p:txBody>
            <a:bodyPr wrap="none" anchor="ctr"/>
            <a:lstStyle/>
            <a:p>
              <a:endParaRPr lang="es-CL">
                <a:latin typeface="Garamond" panose="02020404030301010803" pitchFamily="18" charset="0"/>
              </a:endParaRPr>
            </a:p>
          </p:txBody>
        </p:sp>
        <p:sp>
          <p:nvSpPr>
            <p:cNvPr id="69" name="Line 40">
              <a:extLst>
                <a:ext uri="{FF2B5EF4-FFF2-40B4-BE49-F238E27FC236}">
                  <a16:creationId xmlns:a16="http://schemas.microsoft.com/office/drawing/2014/main" id="{63914F20-B32E-D840-3C78-7575EA48A287}"/>
                </a:ext>
              </a:extLst>
            </p:cNvPr>
            <p:cNvSpPr>
              <a:spLocks noChangeShapeType="1"/>
            </p:cNvSpPr>
            <p:nvPr/>
          </p:nvSpPr>
          <p:spPr bwMode="auto">
            <a:xfrm flipH="1">
              <a:off x="1385" y="1647"/>
              <a:ext cx="2463" cy="0"/>
            </a:xfrm>
            <a:prstGeom prst="line">
              <a:avLst/>
            </a:prstGeom>
            <a:noFill/>
            <a:ln w="25400">
              <a:solidFill>
                <a:schemeClr val="tx1"/>
              </a:solidFill>
              <a:prstDash val="dash"/>
              <a:round/>
              <a:headEnd/>
              <a:tailEnd/>
            </a:ln>
            <a:extLst>
              <a:ext uri="{909E8E84-426E-40DD-AFC4-6F175D3DCCD1}">
                <a14:hiddenFill xmlns:a14="http://schemas.microsoft.com/office/drawing/2010/main">
                  <a:noFill/>
                </a14:hiddenFill>
              </a:ext>
            </a:extLst>
          </p:spPr>
          <p:txBody>
            <a:bodyPr wrap="none" anchor="ctr"/>
            <a:lstStyle/>
            <a:p>
              <a:endParaRPr lang="es-CL">
                <a:latin typeface="Garamond" panose="02020404030301010803" pitchFamily="18" charset="0"/>
              </a:endParaRPr>
            </a:p>
          </p:txBody>
        </p:sp>
        <p:sp>
          <p:nvSpPr>
            <p:cNvPr id="70" name="Rectangle 41">
              <a:extLst>
                <a:ext uri="{FF2B5EF4-FFF2-40B4-BE49-F238E27FC236}">
                  <a16:creationId xmlns:a16="http://schemas.microsoft.com/office/drawing/2014/main" id="{FDB47484-AB7C-8C92-6105-20798EF1C5A6}"/>
                </a:ext>
              </a:extLst>
            </p:cNvPr>
            <p:cNvSpPr>
              <a:spLocks noChangeArrowheads="1"/>
            </p:cNvSpPr>
            <p:nvPr/>
          </p:nvSpPr>
          <p:spPr bwMode="auto">
            <a:xfrm>
              <a:off x="1101" y="1548"/>
              <a:ext cx="248"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US" altLang="es-CL" b="1" i="1">
                  <a:latin typeface="Garamond" panose="02020404030301010803" pitchFamily="18" charset="0"/>
                </a:rPr>
                <a:t>P</a:t>
              </a:r>
              <a:r>
                <a:rPr lang="en-US" altLang="es-CL" b="1" i="1" baseline="-25000">
                  <a:latin typeface="Garamond" panose="02020404030301010803" pitchFamily="18" charset="0"/>
                </a:rPr>
                <a:t>1</a:t>
              </a:r>
            </a:p>
          </p:txBody>
        </p:sp>
        <p:sp>
          <p:nvSpPr>
            <p:cNvPr id="71" name="Line 45">
              <a:extLst>
                <a:ext uri="{FF2B5EF4-FFF2-40B4-BE49-F238E27FC236}">
                  <a16:creationId xmlns:a16="http://schemas.microsoft.com/office/drawing/2014/main" id="{E7A4D2F9-B749-45F6-2B53-857395383024}"/>
                </a:ext>
              </a:extLst>
            </p:cNvPr>
            <p:cNvSpPr>
              <a:spLocks noChangeShapeType="1"/>
            </p:cNvSpPr>
            <p:nvPr/>
          </p:nvSpPr>
          <p:spPr bwMode="auto">
            <a:xfrm flipH="1">
              <a:off x="2873" y="1224"/>
              <a:ext cx="543" cy="751"/>
            </a:xfrm>
            <a:prstGeom prst="line">
              <a:avLst/>
            </a:prstGeom>
            <a:noFill/>
            <a:ln w="254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s-CL">
                <a:latin typeface="Garamond" panose="02020404030301010803" pitchFamily="18" charset="0"/>
              </a:endParaRPr>
            </a:p>
          </p:txBody>
        </p:sp>
        <p:sp>
          <p:nvSpPr>
            <p:cNvPr id="72" name="Rectangle 6">
              <a:extLst>
                <a:ext uri="{FF2B5EF4-FFF2-40B4-BE49-F238E27FC236}">
                  <a16:creationId xmlns:a16="http://schemas.microsoft.com/office/drawing/2014/main" id="{3ED4EEEA-FB19-AF8C-154F-8006B2047317}"/>
                </a:ext>
              </a:extLst>
            </p:cNvPr>
            <p:cNvSpPr>
              <a:spLocks noChangeArrowheads="1"/>
            </p:cNvSpPr>
            <p:nvPr/>
          </p:nvSpPr>
          <p:spPr bwMode="auto">
            <a:xfrm>
              <a:off x="1392" y="2414"/>
              <a:ext cx="1499" cy="145"/>
            </a:xfrm>
            <a:prstGeom prst="rect">
              <a:avLst/>
            </a:prstGeom>
            <a:solidFill>
              <a:srgbClr val="969696"/>
            </a:soli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endParaRPr lang="es-CL" altLang="es-CL">
                <a:latin typeface="Garamond" panose="02020404030301010803" pitchFamily="18" charset="0"/>
              </a:endParaRPr>
            </a:p>
          </p:txBody>
        </p:sp>
      </p:grpSp>
      <p:grpSp>
        <p:nvGrpSpPr>
          <p:cNvPr id="73" name="Group 48">
            <a:extLst>
              <a:ext uri="{FF2B5EF4-FFF2-40B4-BE49-F238E27FC236}">
                <a16:creationId xmlns:a16="http://schemas.microsoft.com/office/drawing/2014/main" id="{4A610811-6A90-F567-CCD9-6313FC216085}"/>
              </a:ext>
            </a:extLst>
          </p:cNvPr>
          <p:cNvGrpSpPr>
            <a:grpSpLocks/>
          </p:cNvGrpSpPr>
          <p:nvPr/>
        </p:nvGrpSpPr>
        <p:grpSpPr bwMode="auto">
          <a:xfrm>
            <a:off x="2967858" y="1341438"/>
            <a:ext cx="5919788" cy="4922837"/>
            <a:chOff x="867" y="550"/>
            <a:chExt cx="3729" cy="3101"/>
          </a:xfrm>
        </p:grpSpPr>
        <p:sp>
          <p:nvSpPr>
            <p:cNvPr id="74" name="Line 13">
              <a:extLst>
                <a:ext uri="{FF2B5EF4-FFF2-40B4-BE49-F238E27FC236}">
                  <a16:creationId xmlns:a16="http://schemas.microsoft.com/office/drawing/2014/main" id="{A788926D-2AA7-94BD-285E-CC6464B40515}"/>
                </a:ext>
              </a:extLst>
            </p:cNvPr>
            <p:cNvSpPr>
              <a:spLocks noChangeShapeType="1"/>
            </p:cNvSpPr>
            <p:nvPr/>
          </p:nvSpPr>
          <p:spPr bwMode="auto">
            <a:xfrm>
              <a:off x="1553" y="1712"/>
              <a:ext cx="2655" cy="1407"/>
            </a:xfrm>
            <a:prstGeom prst="line">
              <a:avLst/>
            </a:prstGeom>
            <a:noFill/>
            <a:ln w="50800">
              <a:solidFill>
                <a:srgbClr val="808080"/>
              </a:solidFill>
              <a:round/>
              <a:headEnd/>
              <a:tailEnd/>
            </a:ln>
            <a:extLst>
              <a:ext uri="{909E8E84-426E-40DD-AFC4-6F175D3DCCD1}">
                <a14:hiddenFill xmlns:a14="http://schemas.microsoft.com/office/drawing/2010/main">
                  <a:noFill/>
                </a14:hiddenFill>
              </a:ext>
            </a:extLst>
          </p:spPr>
          <p:txBody>
            <a:bodyPr wrap="none" anchor="ctr"/>
            <a:lstStyle/>
            <a:p>
              <a:endParaRPr lang="es-CL">
                <a:latin typeface="Garamond" panose="02020404030301010803" pitchFamily="18" charset="0"/>
              </a:endParaRPr>
            </a:p>
          </p:txBody>
        </p:sp>
        <p:sp>
          <p:nvSpPr>
            <p:cNvPr id="75" name="Line 14">
              <a:extLst>
                <a:ext uri="{FF2B5EF4-FFF2-40B4-BE49-F238E27FC236}">
                  <a16:creationId xmlns:a16="http://schemas.microsoft.com/office/drawing/2014/main" id="{6C0ACE49-07EC-511D-945E-A04DBAA8CA54}"/>
                </a:ext>
              </a:extLst>
            </p:cNvPr>
            <p:cNvSpPr>
              <a:spLocks noChangeShapeType="1"/>
            </p:cNvSpPr>
            <p:nvPr/>
          </p:nvSpPr>
          <p:spPr bwMode="auto">
            <a:xfrm>
              <a:off x="1505" y="1760"/>
              <a:ext cx="1791" cy="1695"/>
            </a:xfrm>
            <a:prstGeom prst="line">
              <a:avLst/>
            </a:prstGeom>
            <a:noFill/>
            <a:ln w="50800">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s-CL">
                <a:latin typeface="Garamond" panose="02020404030301010803" pitchFamily="18" charset="0"/>
              </a:endParaRPr>
            </a:p>
          </p:txBody>
        </p:sp>
        <p:sp>
          <p:nvSpPr>
            <p:cNvPr id="76" name="Rectangle 15">
              <a:extLst>
                <a:ext uri="{FF2B5EF4-FFF2-40B4-BE49-F238E27FC236}">
                  <a16:creationId xmlns:a16="http://schemas.microsoft.com/office/drawing/2014/main" id="{43624FC9-3B62-F54E-A9B1-EB9E91044659}"/>
                </a:ext>
              </a:extLst>
            </p:cNvPr>
            <p:cNvSpPr>
              <a:spLocks noChangeArrowheads="1"/>
            </p:cNvSpPr>
            <p:nvPr/>
          </p:nvSpPr>
          <p:spPr bwMode="auto">
            <a:xfrm>
              <a:off x="4221" y="3036"/>
              <a:ext cx="375" cy="231"/>
            </a:xfrm>
            <a:prstGeom prst="rect">
              <a:avLst/>
            </a:prstGeom>
            <a:solidFill>
              <a:schemeClr val="bg1"/>
            </a:solidFill>
            <a:ln>
              <a:noFill/>
            </a:ln>
            <a:extLs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US" altLang="es-CL" b="1">
                  <a:latin typeface="Garamond" panose="02020404030301010803" pitchFamily="18" charset="0"/>
                </a:rPr>
                <a:t>IMe</a:t>
              </a:r>
            </a:p>
          </p:txBody>
        </p:sp>
        <p:sp>
          <p:nvSpPr>
            <p:cNvPr id="77" name="Rectangle 16">
              <a:extLst>
                <a:ext uri="{FF2B5EF4-FFF2-40B4-BE49-F238E27FC236}">
                  <a16:creationId xmlns:a16="http://schemas.microsoft.com/office/drawing/2014/main" id="{D2FF26B6-3A3E-867C-ED32-32798BFA4698}"/>
                </a:ext>
              </a:extLst>
            </p:cNvPr>
            <p:cNvSpPr>
              <a:spLocks noChangeArrowheads="1"/>
            </p:cNvSpPr>
            <p:nvPr/>
          </p:nvSpPr>
          <p:spPr bwMode="auto">
            <a:xfrm>
              <a:off x="3309" y="3420"/>
              <a:ext cx="306" cy="231"/>
            </a:xfrm>
            <a:prstGeom prst="rect">
              <a:avLst/>
            </a:prstGeom>
            <a:solidFill>
              <a:schemeClr val="bg1"/>
            </a:solidFill>
            <a:ln>
              <a:noFill/>
            </a:ln>
            <a:extLs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US" altLang="es-CL" b="1">
                  <a:latin typeface="Garamond" panose="02020404030301010803" pitchFamily="18" charset="0"/>
                </a:rPr>
                <a:t>IM</a:t>
              </a:r>
            </a:p>
          </p:txBody>
        </p:sp>
        <p:sp>
          <p:nvSpPr>
            <p:cNvPr id="78" name="Rectangle 47">
              <a:extLst>
                <a:ext uri="{FF2B5EF4-FFF2-40B4-BE49-F238E27FC236}">
                  <a16:creationId xmlns:a16="http://schemas.microsoft.com/office/drawing/2014/main" id="{762E8B62-94E4-68F4-9A65-0111A84B1925}"/>
                </a:ext>
              </a:extLst>
            </p:cNvPr>
            <p:cNvSpPr>
              <a:spLocks noChangeArrowheads="1"/>
            </p:cNvSpPr>
            <p:nvPr/>
          </p:nvSpPr>
          <p:spPr bwMode="auto">
            <a:xfrm>
              <a:off x="867" y="550"/>
              <a:ext cx="2142" cy="328"/>
            </a:xfrm>
            <a:prstGeom prst="rect">
              <a:avLst/>
            </a:prstGeom>
            <a:solidFill>
              <a:schemeClr val="bg1"/>
            </a:solidFill>
            <a:ln w="12700">
              <a:solidFill>
                <a:schemeClr val="tx1"/>
              </a:solidFill>
              <a:miter lim="800000"/>
              <a:headEnd/>
              <a:tailEnd/>
            </a:ln>
          </p:spPr>
          <p:txBody>
            <a:bodyPr wrap="none" lIns="90488" tIns="44450" rIns="90488" bIns="44450">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en-US" altLang="es-CL" sz="1400" b="1">
                  <a:latin typeface="Garamond" panose="02020404030301010803" pitchFamily="18" charset="0"/>
                </a:rPr>
                <a:t>IMe e IM son el ingreso medio y marginal</a:t>
              </a:r>
            </a:p>
            <a:p>
              <a:pPr algn="ctr"/>
              <a:r>
                <a:rPr lang="en-US" altLang="es-CL" sz="1400" b="1">
                  <a:latin typeface="Garamond" panose="02020404030301010803" pitchFamily="18" charset="0"/>
                </a:rPr>
                <a:t>cuando la empresa no hace publicidad.</a:t>
              </a:r>
            </a:p>
          </p:txBody>
        </p:sp>
      </p:grpSp>
      <p:grpSp>
        <p:nvGrpSpPr>
          <p:cNvPr id="79" name="Group 49">
            <a:extLst>
              <a:ext uri="{FF2B5EF4-FFF2-40B4-BE49-F238E27FC236}">
                <a16:creationId xmlns:a16="http://schemas.microsoft.com/office/drawing/2014/main" id="{9FD54529-4E49-AF7E-5092-433CDCBA6227}"/>
              </a:ext>
            </a:extLst>
          </p:cNvPr>
          <p:cNvGrpSpPr>
            <a:grpSpLocks/>
          </p:cNvGrpSpPr>
          <p:nvPr/>
        </p:nvGrpSpPr>
        <p:grpSpPr bwMode="auto">
          <a:xfrm>
            <a:off x="4864921" y="2392363"/>
            <a:ext cx="4511674" cy="3284537"/>
            <a:chOff x="2062" y="1212"/>
            <a:chExt cx="2842" cy="2069"/>
          </a:xfrm>
        </p:grpSpPr>
        <p:sp>
          <p:nvSpPr>
            <p:cNvPr id="80" name="Freeform 19">
              <a:extLst>
                <a:ext uri="{FF2B5EF4-FFF2-40B4-BE49-F238E27FC236}">
                  <a16:creationId xmlns:a16="http://schemas.microsoft.com/office/drawing/2014/main" id="{4E157978-E803-39C8-0C15-7C723CF3FDD0}"/>
                </a:ext>
              </a:extLst>
            </p:cNvPr>
            <p:cNvSpPr>
              <a:spLocks/>
            </p:cNvSpPr>
            <p:nvPr/>
          </p:nvSpPr>
          <p:spPr bwMode="auto">
            <a:xfrm>
              <a:off x="2062" y="1510"/>
              <a:ext cx="2659" cy="1771"/>
            </a:xfrm>
            <a:custGeom>
              <a:avLst/>
              <a:gdLst>
                <a:gd name="T0" fmla="*/ 0 w 2659"/>
                <a:gd name="T1" fmla="*/ 1770 h 1771"/>
                <a:gd name="T2" fmla="*/ 75 w 2659"/>
                <a:gd name="T3" fmla="*/ 1749 h 1771"/>
                <a:gd name="T4" fmla="*/ 173 w 2659"/>
                <a:gd name="T5" fmla="*/ 1722 h 1771"/>
                <a:gd name="T6" fmla="*/ 294 w 2659"/>
                <a:gd name="T7" fmla="*/ 1696 h 1771"/>
                <a:gd name="T8" fmla="*/ 430 w 2659"/>
                <a:gd name="T9" fmla="*/ 1659 h 1771"/>
                <a:gd name="T10" fmla="*/ 566 w 2659"/>
                <a:gd name="T11" fmla="*/ 1622 h 1771"/>
                <a:gd name="T12" fmla="*/ 710 w 2659"/>
                <a:gd name="T13" fmla="*/ 1574 h 1771"/>
                <a:gd name="T14" fmla="*/ 853 w 2659"/>
                <a:gd name="T15" fmla="*/ 1516 h 1771"/>
                <a:gd name="T16" fmla="*/ 989 w 2659"/>
                <a:gd name="T17" fmla="*/ 1452 h 1771"/>
                <a:gd name="T18" fmla="*/ 1125 w 2659"/>
                <a:gd name="T19" fmla="*/ 1378 h 1771"/>
                <a:gd name="T20" fmla="*/ 1276 w 2659"/>
                <a:gd name="T21" fmla="*/ 1288 h 1771"/>
                <a:gd name="T22" fmla="*/ 1427 w 2659"/>
                <a:gd name="T23" fmla="*/ 1192 h 1771"/>
                <a:gd name="T24" fmla="*/ 1578 w 2659"/>
                <a:gd name="T25" fmla="*/ 1091 h 1771"/>
                <a:gd name="T26" fmla="*/ 1722 w 2659"/>
                <a:gd name="T27" fmla="*/ 980 h 1771"/>
                <a:gd name="T28" fmla="*/ 1865 w 2659"/>
                <a:gd name="T29" fmla="*/ 874 h 1771"/>
                <a:gd name="T30" fmla="*/ 1993 w 2659"/>
                <a:gd name="T31" fmla="*/ 773 h 1771"/>
                <a:gd name="T32" fmla="*/ 2107 w 2659"/>
                <a:gd name="T33" fmla="*/ 678 h 1771"/>
                <a:gd name="T34" fmla="*/ 2205 w 2659"/>
                <a:gd name="T35" fmla="*/ 583 h 1771"/>
                <a:gd name="T36" fmla="*/ 2296 w 2659"/>
                <a:gd name="T37" fmla="*/ 487 h 1771"/>
                <a:gd name="T38" fmla="*/ 2371 w 2659"/>
                <a:gd name="T39" fmla="*/ 392 h 1771"/>
                <a:gd name="T40" fmla="*/ 2447 w 2659"/>
                <a:gd name="T41" fmla="*/ 302 h 1771"/>
                <a:gd name="T42" fmla="*/ 2507 w 2659"/>
                <a:gd name="T43" fmla="*/ 212 h 1771"/>
                <a:gd name="T44" fmla="*/ 2567 w 2659"/>
                <a:gd name="T45" fmla="*/ 132 h 1771"/>
                <a:gd name="T46" fmla="*/ 2613 w 2659"/>
                <a:gd name="T47" fmla="*/ 58 h 1771"/>
                <a:gd name="T48" fmla="*/ 2658 w 2659"/>
                <a:gd name="T49" fmla="*/ 0 h 1771"/>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2659"/>
                <a:gd name="T76" fmla="*/ 0 h 1771"/>
                <a:gd name="T77" fmla="*/ 2659 w 2659"/>
                <a:gd name="T78" fmla="*/ 1771 h 1771"/>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2659" h="1771">
                  <a:moveTo>
                    <a:pt x="0" y="1770"/>
                  </a:moveTo>
                  <a:lnTo>
                    <a:pt x="75" y="1749"/>
                  </a:lnTo>
                  <a:lnTo>
                    <a:pt x="173" y="1722"/>
                  </a:lnTo>
                  <a:lnTo>
                    <a:pt x="294" y="1696"/>
                  </a:lnTo>
                  <a:lnTo>
                    <a:pt x="430" y="1659"/>
                  </a:lnTo>
                  <a:lnTo>
                    <a:pt x="566" y="1622"/>
                  </a:lnTo>
                  <a:lnTo>
                    <a:pt x="710" y="1574"/>
                  </a:lnTo>
                  <a:lnTo>
                    <a:pt x="853" y="1516"/>
                  </a:lnTo>
                  <a:lnTo>
                    <a:pt x="989" y="1452"/>
                  </a:lnTo>
                  <a:lnTo>
                    <a:pt x="1125" y="1378"/>
                  </a:lnTo>
                  <a:lnTo>
                    <a:pt x="1276" y="1288"/>
                  </a:lnTo>
                  <a:lnTo>
                    <a:pt x="1427" y="1192"/>
                  </a:lnTo>
                  <a:lnTo>
                    <a:pt x="1578" y="1091"/>
                  </a:lnTo>
                  <a:lnTo>
                    <a:pt x="1722" y="980"/>
                  </a:lnTo>
                  <a:lnTo>
                    <a:pt x="1865" y="874"/>
                  </a:lnTo>
                  <a:lnTo>
                    <a:pt x="1993" y="773"/>
                  </a:lnTo>
                  <a:lnTo>
                    <a:pt x="2107" y="678"/>
                  </a:lnTo>
                  <a:lnTo>
                    <a:pt x="2205" y="583"/>
                  </a:lnTo>
                  <a:lnTo>
                    <a:pt x="2296" y="487"/>
                  </a:lnTo>
                  <a:lnTo>
                    <a:pt x="2371" y="392"/>
                  </a:lnTo>
                  <a:lnTo>
                    <a:pt x="2447" y="302"/>
                  </a:lnTo>
                  <a:lnTo>
                    <a:pt x="2507" y="212"/>
                  </a:lnTo>
                  <a:lnTo>
                    <a:pt x="2567" y="132"/>
                  </a:lnTo>
                  <a:lnTo>
                    <a:pt x="2613" y="58"/>
                  </a:lnTo>
                  <a:lnTo>
                    <a:pt x="2658" y="0"/>
                  </a:lnTo>
                </a:path>
              </a:pathLst>
            </a:custGeom>
            <a:noFill/>
            <a:ln w="50800" cap="rnd" cmpd="sng">
              <a:solidFill>
                <a:srgbClr val="9933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es-CL">
                <a:latin typeface="Garamond" panose="02020404030301010803" pitchFamily="18" charset="0"/>
              </a:endParaRPr>
            </a:p>
          </p:txBody>
        </p:sp>
        <p:sp>
          <p:nvSpPr>
            <p:cNvPr id="81" name="Rectangle 20">
              <a:extLst>
                <a:ext uri="{FF2B5EF4-FFF2-40B4-BE49-F238E27FC236}">
                  <a16:creationId xmlns:a16="http://schemas.microsoft.com/office/drawing/2014/main" id="{4073CEE3-27A4-0C24-6CAB-73CD40BC573D}"/>
                </a:ext>
              </a:extLst>
            </p:cNvPr>
            <p:cNvSpPr>
              <a:spLocks noChangeArrowheads="1"/>
            </p:cNvSpPr>
            <p:nvPr/>
          </p:nvSpPr>
          <p:spPr bwMode="auto">
            <a:xfrm>
              <a:off x="4557" y="1212"/>
              <a:ext cx="347"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US" altLang="es-CL" b="1">
                  <a:latin typeface="Garamond" panose="02020404030301010803" pitchFamily="18" charset="0"/>
                </a:rPr>
                <a:t>CM</a:t>
              </a:r>
            </a:p>
          </p:txBody>
        </p:sp>
      </p:grpSp>
      <p:sp>
        <p:nvSpPr>
          <p:cNvPr id="82" name="Rectangle 30">
            <a:extLst>
              <a:ext uri="{FF2B5EF4-FFF2-40B4-BE49-F238E27FC236}">
                <a16:creationId xmlns:a16="http://schemas.microsoft.com/office/drawing/2014/main" id="{9234532D-3E0A-654F-ED85-9EE3DA64A8B4}"/>
              </a:ext>
            </a:extLst>
          </p:cNvPr>
          <p:cNvSpPr>
            <a:spLocks noChangeArrowheads="1"/>
          </p:cNvSpPr>
          <p:nvPr/>
        </p:nvSpPr>
        <p:spPr bwMode="auto">
          <a:xfrm>
            <a:off x="7455721" y="1484313"/>
            <a:ext cx="3779837" cy="952500"/>
          </a:xfrm>
          <a:prstGeom prst="rect">
            <a:avLst/>
          </a:prstGeom>
          <a:solidFill>
            <a:schemeClr val="bg1"/>
          </a:solidFill>
          <a:ln w="12700">
            <a:solidFill>
              <a:schemeClr val="tx1"/>
            </a:solidFill>
            <a:miter lim="800000"/>
            <a:headEnd/>
            <a:tailEnd/>
          </a:ln>
        </p:spPr>
        <p:txBody>
          <a:bodyPr lIns="90488" tIns="44450" rIns="90488" bIns="44450">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en-US" altLang="es-CL" sz="1400" b="1">
                <a:latin typeface="Garamond" panose="02020404030301010803" pitchFamily="18" charset="0"/>
              </a:rPr>
              <a:t>Si la empresa hace publicidad, sus curvas de ingreso medio y marginal</a:t>
            </a:r>
          </a:p>
          <a:p>
            <a:pPr algn="ctr"/>
            <a:r>
              <a:rPr lang="en-US" altLang="es-CL" sz="1400" b="1">
                <a:latin typeface="Garamond" panose="02020404030301010803" pitchFamily="18" charset="0"/>
              </a:rPr>
              <a:t>se desplazan hacia la derecha. El coste medio aumenta, pero el marginal no varía.</a:t>
            </a:r>
          </a:p>
        </p:txBody>
      </p:sp>
      <p:sp>
        <p:nvSpPr>
          <p:cNvPr id="83" name="Line 31">
            <a:extLst>
              <a:ext uri="{FF2B5EF4-FFF2-40B4-BE49-F238E27FC236}">
                <a16:creationId xmlns:a16="http://schemas.microsoft.com/office/drawing/2014/main" id="{46498145-0F89-359E-6E07-0B6CB40721C2}"/>
              </a:ext>
            </a:extLst>
          </p:cNvPr>
          <p:cNvSpPr>
            <a:spLocks noChangeShapeType="1"/>
          </p:cNvSpPr>
          <p:nvPr/>
        </p:nvSpPr>
        <p:spPr bwMode="auto">
          <a:xfrm>
            <a:off x="5006208" y="2160588"/>
            <a:ext cx="4595813" cy="1547812"/>
          </a:xfrm>
          <a:prstGeom prst="line">
            <a:avLst/>
          </a:prstGeom>
          <a:noFill/>
          <a:ln w="50800">
            <a:solidFill>
              <a:srgbClr val="99CCFF"/>
            </a:solidFill>
            <a:round/>
            <a:headEnd/>
            <a:tailEnd/>
          </a:ln>
          <a:extLst>
            <a:ext uri="{909E8E84-426E-40DD-AFC4-6F175D3DCCD1}">
              <a14:hiddenFill xmlns:a14="http://schemas.microsoft.com/office/drawing/2010/main">
                <a:noFill/>
              </a14:hiddenFill>
            </a:ext>
          </a:extLst>
        </p:spPr>
        <p:txBody>
          <a:bodyPr wrap="none" anchor="ctr"/>
          <a:lstStyle/>
          <a:p>
            <a:endParaRPr lang="es-CL">
              <a:latin typeface="Garamond" panose="02020404030301010803" pitchFamily="18" charset="0"/>
            </a:endParaRPr>
          </a:p>
        </p:txBody>
      </p:sp>
      <p:sp>
        <p:nvSpPr>
          <p:cNvPr id="84" name="Rectangle 32">
            <a:extLst>
              <a:ext uri="{FF2B5EF4-FFF2-40B4-BE49-F238E27FC236}">
                <a16:creationId xmlns:a16="http://schemas.microsoft.com/office/drawing/2014/main" id="{476FCA9D-53DE-8B96-330B-C2455B982152}"/>
              </a:ext>
            </a:extLst>
          </p:cNvPr>
          <p:cNvSpPr>
            <a:spLocks noChangeArrowheads="1"/>
          </p:cNvSpPr>
          <p:nvPr/>
        </p:nvSpPr>
        <p:spPr bwMode="auto">
          <a:xfrm>
            <a:off x="9622658" y="3500438"/>
            <a:ext cx="650820" cy="3667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US" altLang="es-CL" b="1">
                <a:latin typeface="Garamond" panose="02020404030301010803" pitchFamily="18" charset="0"/>
              </a:rPr>
              <a:t>IMe</a:t>
            </a:r>
            <a:r>
              <a:rPr lang="en-US" altLang="es-CL" b="1" i="1">
                <a:latin typeface="Garamond" panose="02020404030301010803" pitchFamily="18" charset="0"/>
              </a:rPr>
              <a:t>’</a:t>
            </a:r>
          </a:p>
        </p:txBody>
      </p:sp>
      <p:sp>
        <p:nvSpPr>
          <p:cNvPr id="85" name="Line 33">
            <a:extLst>
              <a:ext uri="{FF2B5EF4-FFF2-40B4-BE49-F238E27FC236}">
                <a16:creationId xmlns:a16="http://schemas.microsoft.com/office/drawing/2014/main" id="{428EE5D4-4432-4ADD-0ABE-56A1F843628E}"/>
              </a:ext>
            </a:extLst>
          </p:cNvPr>
          <p:cNvSpPr>
            <a:spLocks noChangeShapeType="1"/>
          </p:cNvSpPr>
          <p:nvPr/>
        </p:nvSpPr>
        <p:spPr bwMode="auto">
          <a:xfrm>
            <a:off x="4930008" y="2389188"/>
            <a:ext cx="4062413" cy="2614612"/>
          </a:xfrm>
          <a:prstGeom prst="line">
            <a:avLst/>
          </a:prstGeom>
          <a:noFill/>
          <a:ln w="50800">
            <a:solidFill>
              <a:srgbClr val="0033CC"/>
            </a:solidFill>
            <a:round/>
            <a:headEnd/>
            <a:tailEnd/>
          </a:ln>
          <a:extLst>
            <a:ext uri="{909E8E84-426E-40DD-AFC4-6F175D3DCCD1}">
              <a14:hiddenFill xmlns:a14="http://schemas.microsoft.com/office/drawing/2010/main">
                <a:noFill/>
              </a14:hiddenFill>
            </a:ext>
          </a:extLst>
        </p:spPr>
        <p:txBody>
          <a:bodyPr wrap="none" anchor="ctr"/>
          <a:lstStyle/>
          <a:p>
            <a:endParaRPr lang="es-CL">
              <a:latin typeface="Garamond" panose="02020404030301010803" pitchFamily="18" charset="0"/>
            </a:endParaRPr>
          </a:p>
        </p:txBody>
      </p:sp>
      <p:sp>
        <p:nvSpPr>
          <p:cNvPr id="86" name="Rectangle 34">
            <a:extLst>
              <a:ext uri="{FF2B5EF4-FFF2-40B4-BE49-F238E27FC236}">
                <a16:creationId xmlns:a16="http://schemas.microsoft.com/office/drawing/2014/main" id="{B6015148-54FA-AF7F-6A45-0AFEB46054BA}"/>
              </a:ext>
            </a:extLst>
          </p:cNvPr>
          <p:cNvSpPr>
            <a:spLocks noChangeArrowheads="1"/>
          </p:cNvSpPr>
          <p:nvPr/>
        </p:nvSpPr>
        <p:spPr bwMode="auto">
          <a:xfrm>
            <a:off x="9013058" y="5024438"/>
            <a:ext cx="541816" cy="3667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US" altLang="es-CL" b="1">
                <a:latin typeface="Garamond" panose="02020404030301010803" pitchFamily="18" charset="0"/>
              </a:rPr>
              <a:t>IM</a:t>
            </a:r>
            <a:r>
              <a:rPr lang="en-US" altLang="es-CL" b="1" i="1">
                <a:latin typeface="Garamond" panose="02020404030301010803" pitchFamily="18" charset="0"/>
              </a:rPr>
              <a:t>’</a:t>
            </a:r>
          </a:p>
        </p:txBody>
      </p:sp>
      <p:sp>
        <p:nvSpPr>
          <p:cNvPr id="87" name="Freeform 35">
            <a:extLst>
              <a:ext uri="{FF2B5EF4-FFF2-40B4-BE49-F238E27FC236}">
                <a16:creationId xmlns:a16="http://schemas.microsoft.com/office/drawing/2014/main" id="{DAB6A13D-7FE1-9809-ACBC-4ED053E156EE}"/>
              </a:ext>
            </a:extLst>
          </p:cNvPr>
          <p:cNvSpPr>
            <a:spLocks/>
          </p:cNvSpPr>
          <p:nvPr/>
        </p:nvSpPr>
        <p:spPr bwMode="auto">
          <a:xfrm>
            <a:off x="4288658" y="2774950"/>
            <a:ext cx="4935538" cy="1779588"/>
          </a:xfrm>
          <a:custGeom>
            <a:avLst/>
            <a:gdLst>
              <a:gd name="T0" fmla="*/ 0 w 3109"/>
              <a:gd name="T1" fmla="*/ 0 h 1121"/>
              <a:gd name="T2" fmla="*/ 37801554 w 3109"/>
              <a:gd name="T3" fmla="*/ 52922504 h 1121"/>
              <a:gd name="T4" fmla="*/ 57962812 w 3109"/>
              <a:gd name="T5" fmla="*/ 105846596 h 1121"/>
              <a:gd name="T6" fmla="*/ 153728754 w 3109"/>
              <a:gd name="T7" fmla="*/ 254535047 h 1121"/>
              <a:gd name="T8" fmla="*/ 249494721 w 3109"/>
              <a:gd name="T9" fmla="*/ 433467006 h 1121"/>
              <a:gd name="T10" fmla="*/ 365421884 w 3109"/>
              <a:gd name="T11" fmla="*/ 624998852 h 1121"/>
              <a:gd name="T12" fmla="*/ 481349146 w 3109"/>
              <a:gd name="T13" fmla="*/ 826611321 h 1121"/>
              <a:gd name="T14" fmla="*/ 617437555 w 3109"/>
              <a:gd name="T15" fmla="*/ 1028223988 h 1121"/>
              <a:gd name="T16" fmla="*/ 751006601 w 3109"/>
              <a:gd name="T17" fmla="*/ 1219755833 h 1121"/>
              <a:gd name="T18" fmla="*/ 887095208 w 3109"/>
              <a:gd name="T19" fmla="*/ 1388605482 h 1121"/>
              <a:gd name="T20" fmla="*/ 1176912321 w 3109"/>
              <a:gd name="T21" fmla="*/ 1708666467 h 1121"/>
              <a:gd name="T22" fmla="*/ 1504532564 w 3109"/>
              <a:gd name="T23" fmla="*/ 2006044859 h 1121"/>
              <a:gd name="T24" fmla="*/ 1678424499 w 3109"/>
              <a:gd name="T25" fmla="*/ 2147483647 h 1121"/>
              <a:gd name="T26" fmla="*/ 1890117579 w 3109"/>
              <a:gd name="T27" fmla="*/ 2147483647 h 1121"/>
              <a:gd name="T28" fmla="*/ 2101810659 w 3109"/>
              <a:gd name="T29" fmla="*/ 2147483647 h 1121"/>
              <a:gd name="T30" fmla="*/ 2147483647 w 3109"/>
              <a:gd name="T31" fmla="*/ 2147483647 h 1121"/>
              <a:gd name="T32" fmla="*/ 2147483647 w 3109"/>
              <a:gd name="T33" fmla="*/ 2147483647 h 1121"/>
              <a:gd name="T34" fmla="*/ 2147483647 w 3109"/>
              <a:gd name="T35" fmla="*/ 2147483647 h 1121"/>
              <a:gd name="T36" fmla="*/ 2147483647 w 3109"/>
              <a:gd name="T37" fmla="*/ 2147483647 h 1121"/>
              <a:gd name="T38" fmla="*/ 2147483647 w 3109"/>
              <a:gd name="T39" fmla="*/ 2147483647 h 1121"/>
              <a:gd name="T40" fmla="*/ 2147483647 w 3109"/>
              <a:gd name="T41" fmla="*/ 2147483647 h 1121"/>
              <a:gd name="T42" fmla="*/ 2147483647 w 3109"/>
              <a:gd name="T43" fmla="*/ 2147483647 h 1121"/>
              <a:gd name="T44" fmla="*/ 2147483647 w 3109"/>
              <a:gd name="T45" fmla="*/ 2147483647 h 1121"/>
              <a:gd name="T46" fmla="*/ 2147483647 w 3109"/>
              <a:gd name="T47" fmla="*/ 2147483647 h 1121"/>
              <a:gd name="T48" fmla="*/ 2147483647 w 3109"/>
              <a:gd name="T49" fmla="*/ 2147483647 h 1121"/>
              <a:gd name="T50" fmla="*/ 2147483647 w 3109"/>
              <a:gd name="T51" fmla="*/ 2147483647 h 1121"/>
              <a:gd name="T52" fmla="*/ 2147483647 w 3109"/>
              <a:gd name="T53" fmla="*/ 2147483647 h 1121"/>
              <a:gd name="T54" fmla="*/ 2147483647 w 3109"/>
              <a:gd name="T55" fmla="*/ 2147483647 h 1121"/>
              <a:gd name="T56" fmla="*/ 2147483647 w 3109"/>
              <a:gd name="T57" fmla="*/ 2147483647 h 1121"/>
              <a:gd name="T58" fmla="*/ 2147483647 w 3109"/>
              <a:gd name="T59" fmla="*/ 2147483647 h 1121"/>
              <a:gd name="T60" fmla="*/ 2147483647 w 3109"/>
              <a:gd name="T61" fmla="*/ 2147483647 h 1121"/>
              <a:gd name="T62" fmla="*/ 2147483647 w 3109"/>
              <a:gd name="T63" fmla="*/ 2147483647 h 1121"/>
              <a:gd name="T64" fmla="*/ 2147483647 w 3109"/>
              <a:gd name="T65" fmla="*/ 2147483647 h 1121"/>
              <a:gd name="T66" fmla="*/ 2147483647 w 3109"/>
              <a:gd name="T67" fmla="*/ 2147483647 h 1121"/>
              <a:gd name="T68" fmla="*/ 2147483647 w 3109"/>
              <a:gd name="T69" fmla="*/ 2132052652 h 1121"/>
              <a:gd name="T70" fmla="*/ 2147483647 w 3109"/>
              <a:gd name="T71" fmla="*/ 2069047961 h 1121"/>
              <a:gd name="T72" fmla="*/ 2147483647 w 3109"/>
              <a:gd name="T73" fmla="*/ 2006044859 h 1121"/>
              <a:gd name="T74" fmla="*/ 2147483647 w 3109"/>
              <a:gd name="T75" fmla="*/ 1963201415 h 1121"/>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3109"/>
              <a:gd name="T115" fmla="*/ 0 h 1121"/>
              <a:gd name="T116" fmla="*/ 3109 w 3109"/>
              <a:gd name="T117" fmla="*/ 1121 h 1121"/>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3109" h="1121">
                <a:moveTo>
                  <a:pt x="0" y="0"/>
                </a:moveTo>
                <a:lnTo>
                  <a:pt x="15" y="21"/>
                </a:lnTo>
                <a:lnTo>
                  <a:pt x="23" y="42"/>
                </a:lnTo>
                <a:lnTo>
                  <a:pt x="61" y="101"/>
                </a:lnTo>
                <a:lnTo>
                  <a:pt x="99" y="172"/>
                </a:lnTo>
                <a:lnTo>
                  <a:pt x="145" y="248"/>
                </a:lnTo>
                <a:lnTo>
                  <a:pt x="191" y="328"/>
                </a:lnTo>
                <a:lnTo>
                  <a:pt x="245" y="408"/>
                </a:lnTo>
                <a:lnTo>
                  <a:pt x="298" y="484"/>
                </a:lnTo>
                <a:lnTo>
                  <a:pt x="352" y="551"/>
                </a:lnTo>
                <a:lnTo>
                  <a:pt x="467" y="678"/>
                </a:lnTo>
                <a:lnTo>
                  <a:pt x="597" y="796"/>
                </a:lnTo>
                <a:lnTo>
                  <a:pt x="666" y="854"/>
                </a:lnTo>
                <a:lnTo>
                  <a:pt x="750" y="905"/>
                </a:lnTo>
                <a:lnTo>
                  <a:pt x="834" y="951"/>
                </a:lnTo>
                <a:lnTo>
                  <a:pt x="934" y="989"/>
                </a:lnTo>
                <a:lnTo>
                  <a:pt x="1049" y="1023"/>
                </a:lnTo>
                <a:lnTo>
                  <a:pt x="1179" y="1052"/>
                </a:lnTo>
                <a:lnTo>
                  <a:pt x="1316" y="1073"/>
                </a:lnTo>
                <a:lnTo>
                  <a:pt x="1462" y="1095"/>
                </a:lnTo>
                <a:lnTo>
                  <a:pt x="1607" y="1107"/>
                </a:lnTo>
                <a:lnTo>
                  <a:pt x="1753" y="1116"/>
                </a:lnTo>
                <a:lnTo>
                  <a:pt x="1883" y="1120"/>
                </a:lnTo>
                <a:lnTo>
                  <a:pt x="1990" y="1120"/>
                </a:lnTo>
                <a:lnTo>
                  <a:pt x="2082" y="1116"/>
                </a:lnTo>
                <a:lnTo>
                  <a:pt x="2159" y="1103"/>
                </a:lnTo>
                <a:lnTo>
                  <a:pt x="2228" y="1086"/>
                </a:lnTo>
                <a:lnTo>
                  <a:pt x="2281" y="1065"/>
                </a:lnTo>
                <a:lnTo>
                  <a:pt x="2396" y="1019"/>
                </a:lnTo>
                <a:lnTo>
                  <a:pt x="2457" y="998"/>
                </a:lnTo>
                <a:lnTo>
                  <a:pt x="2526" y="972"/>
                </a:lnTo>
                <a:lnTo>
                  <a:pt x="2603" y="951"/>
                </a:lnTo>
                <a:lnTo>
                  <a:pt x="2679" y="926"/>
                </a:lnTo>
                <a:lnTo>
                  <a:pt x="2840" y="871"/>
                </a:lnTo>
                <a:lnTo>
                  <a:pt x="2917" y="846"/>
                </a:lnTo>
                <a:lnTo>
                  <a:pt x="2993" y="821"/>
                </a:lnTo>
                <a:lnTo>
                  <a:pt x="3054" y="796"/>
                </a:lnTo>
                <a:lnTo>
                  <a:pt x="3108" y="779"/>
                </a:lnTo>
              </a:path>
            </a:pathLst>
          </a:custGeom>
          <a:noFill/>
          <a:ln w="50800" cap="rnd" cmpd="sng">
            <a:solidFill>
              <a:srgbClr val="CC66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es-CL">
              <a:latin typeface="Garamond" panose="02020404030301010803" pitchFamily="18" charset="0"/>
            </a:endParaRPr>
          </a:p>
        </p:txBody>
      </p:sp>
      <p:sp>
        <p:nvSpPr>
          <p:cNvPr id="88" name="Rectangle 36">
            <a:extLst>
              <a:ext uri="{FF2B5EF4-FFF2-40B4-BE49-F238E27FC236}">
                <a16:creationId xmlns:a16="http://schemas.microsoft.com/office/drawing/2014/main" id="{31617824-38E5-5B5B-FDA9-CDE0A7DF25F3}"/>
              </a:ext>
            </a:extLst>
          </p:cNvPr>
          <p:cNvSpPr>
            <a:spLocks noChangeArrowheads="1"/>
          </p:cNvSpPr>
          <p:nvPr/>
        </p:nvSpPr>
        <p:spPr bwMode="auto">
          <a:xfrm>
            <a:off x="8784458" y="3652838"/>
            <a:ext cx="727075" cy="363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US" altLang="es-CL" b="1">
                <a:latin typeface="Garamond" panose="02020404030301010803" pitchFamily="18" charset="0"/>
              </a:rPr>
              <a:t>CMe</a:t>
            </a:r>
            <a:r>
              <a:rPr lang="en-US" altLang="es-CL" b="1" i="1">
                <a:latin typeface="Garamond" panose="02020404030301010803" pitchFamily="18" charset="0"/>
              </a:rPr>
              <a:t>’</a:t>
            </a:r>
          </a:p>
        </p:txBody>
      </p:sp>
      <p:sp>
        <p:nvSpPr>
          <p:cNvPr id="90" name="Rectangle 3">
            <a:extLst>
              <a:ext uri="{FF2B5EF4-FFF2-40B4-BE49-F238E27FC236}">
                <a16:creationId xmlns:a16="http://schemas.microsoft.com/office/drawing/2014/main" id="{A73A482D-18CB-DFE8-9206-C06AB0915350}"/>
              </a:ext>
            </a:extLst>
          </p:cNvPr>
          <p:cNvSpPr>
            <a:spLocks noChangeArrowheads="1"/>
          </p:cNvSpPr>
          <p:nvPr/>
        </p:nvSpPr>
        <p:spPr bwMode="auto">
          <a:xfrm>
            <a:off x="5441183" y="6716713"/>
            <a:ext cx="2895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endParaRPr lang="es-CL" altLang="es-CL">
              <a:latin typeface="Garamond" panose="02020404030301010803" pitchFamily="18" charset="0"/>
            </a:endParaRPr>
          </a:p>
        </p:txBody>
      </p:sp>
      <p:sp>
        <p:nvSpPr>
          <p:cNvPr id="93" name="Line 9">
            <a:extLst>
              <a:ext uri="{FF2B5EF4-FFF2-40B4-BE49-F238E27FC236}">
                <a16:creationId xmlns:a16="http://schemas.microsoft.com/office/drawing/2014/main" id="{C2666CD6-62BF-3A1C-E881-9B7B4221DFFF}"/>
              </a:ext>
            </a:extLst>
          </p:cNvPr>
          <p:cNvSpPr>
            <a:spLocks noChangeShapeType="1"/>
          </p:cNvSpPr>
          <p:nvPr/>
        </p:nvSpPr>
        <p:spPr bwMode="auto">
          <a:xfrm>
            <a:off x="3801296" y="2166938"/>
            <a:ext cx="0" cy="4265612"/>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s-CL">
              <a:latin typeface="Garamond" panose="02020404030301010803" pitchFamily="18" charset="0"/>
            </a:endParaRPr>
          </a:p>
        </p:txBody>
      </p:sp>
      <p:sp>
        <p:nvSpPr>
          <p:cNvPr id="94" name="Line 10">
            <a:extLst>
              <a:ext uri="{FF2B5EF4-FFF2-40B4-BE49-F238E27FC236}">
                <a16:creationId xmlns:a16="http://schemas.microsoft.com/office/drawing/2014/main" id="{9C88BF33-7929-4D1E-EFB7-7D47B92FC026}"/>
              </a:ext>
            </a:extLst>
          </p:cNvPr>
          <p:cNvSpPr>
            <a:spLocks noChangeShapeType="1"/>
          </p:cNvSpPr>
          <p:nvPr/>
        </p:nvSpPr>
        <p:spPr bwMode="auto">
          <a:xfrm>
            <a:off x="3777483" y="6423025"/>
            <a:ext cx="6359525" cy="0"/>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s-CL">
              <a:latin typeface="Garamond" panose="02020404030301010803" pitchFamily="18" charset="0"/>
            </a:endParaRPr>
          </a:p>
        </p:txBody>
      </p:sp>
      <p:sp>
        <p:nvSpPr>
          <p:cNvPr id="95" name="Rectangle 11">
            <a:extLst>
              <a:ext uri="{FF2B5EF4-FFF2-40B4-BE49-F238E27FC236}">
                <a16:creationId xmlns:a16="http://schemas.microsoft.com/office/drawing/2014/main" id="{52ECD714-A7AD-B7CB-2FEE-E8D3C4BED07B}"/>
              </a:ext>
            </a:extLst>
          </p:cNvPr>
          <p:cNvSpPr>
            <a:spLocks noChangeArrowheads="1"/>
          </p:cNvSpPr>
          <p:nvPr/>
        </p:nvSpPr>
        <p:spPr bwMode="auto">
          <a:xfrm>
            <a:off x="9482958" y="6411913"/>
            <a:ext cx="981039" cy="3359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US" altLang="es-CL" sz="1600" b="1">
                <a:latin typeface="Garamond" panose="02020404030301010803" pitchFamily="18" charset="0"/>
              </a:rPr>
              <a:t>Cantidad</a:t>
            </a:r>
          </a:p>
        </p:txBody>
      </p:sp>
      <p:sp>
        <p:nvSpPr>
          <p:cNvPr id="96" name="Rectangle 12">
            <a:extLst>
              <a:ext uri="{FF2B5EF4-FFF2-40B4-BE49-F238E27FC236}">
                <a16:creationId xmlns:a16="http://schemas.microsoft.com/office/drawing/2014/main" id="{C6769705-E45F-C71E-85DB-B8115AB8AC17}"/>
              </a:ext>
            </a:extLst>
          </p:cNvPr>
          <p:cNvSpPr>
            <a:spLocks noChangeArrowheads="1"/>
          </p:cNvSpPr>
          <p:nvPr/>
        </p:nvSpPr>
        <p:spPr bwMode="auto">
          <a:xfrm>
            <a:off x="3186933" y="2087563"/>
            <a:ext cx="602730" cy="3667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US" altLang="es-CL" b="1">
                <a:latin typeface="Garamond" panose="02020404030301010803" pitchFamily="18" charset="0"/>
              </a:rPr>
              <a:t>$/Q</a:t>
            </a:r>
          </a:p>
        </p:txBody>
      </p:sp>
      <p:grpSp>
        <p:nvGrpSpPr>
          <p:cNvPr id="97" name="Group 52">
            <a:extLst>
              <a:ext uri="{FF2B5EF4-FFF2-40B4-BE49-F238E27FC236}">
                <a16:creationId xmlns:a16="http://schemas.microsoft.com/office/drawing/2014/main" id="{953C3CD8-0D27-23DD-9913-3F3C0AEAA0F5}"/>
              </a:ext>
            </a:extLst>
          </p:cNvPr>
          <p:cNvGrpSpPr>
            <a:grpSpLocks/>
          </p:cNvGrpSpPr>
          <p:nvPr/>
        </p:nvGrpSpPr>
        <p:grpSpPr bwMode="auto">
          <a:xfrm>
            <a:off x="4477571" y="4067175"/>
            <a:ext cx="5316537" cy="1016000"/>
            <a:chOff x="1818" y="2267"/>
            <a:chExt cx="3349" cy="640"/>
          </a:xfrm>
        </p:grpSpPr>
        <p:sp>
          <p:nvSpPr>
            <p:cNvPr id="98" name="Freeform 17">
              <a:extLst>
                <a:ext uri="{FF2B5EF4-FFF2-40B4-BE49-F238E27FC236}">
                  <a16:creationId xmlns:a16="http://schemas.microsoft.com/office/drawing/2014/main" id="{926460F7-A1F8-2A91-5DF6-314597FD22FE}"/>
                </a:ext>
              </a:extLst>
            </p:cNvPr>
            <p:cNvSpPr>
              <a:spLocks/>
            </p:cNvSpPr>
            <p:nvPr/>
          </p:nvSpPr>
          <p:spPr bwMode="auto">
            <a:xfrm>
              <a:off x="1818" y="2459"/>
              <a:ext cx="2958" cy="448"/>
            </a:xfrm>
            <a:custGeom>
              <a:avLst/>
              <a:gdLst>
                <a:gd name="T0" fmla="*/ 0 w 2936"/>
                <a:gd name="T1" fmla="*/ 268 h 445"/>
                <a:gd name="T2" fmla="*/ 70 w 2936"/>
                <a:gd name="T3" fmla="*/ 282 h 445"/>
                <a:gd name="T4" fmla="*/ 169 w 2936"/>
                <a:gd name="T5" fmla="*/ 301 h 445"/>
                <a:gd name="T6" fmla="*/ 285 w 2936"/>
                <a:gd name="T7" fmla="*/ 325 h 445"/>
                <a:gd name="T8" fmla="*/ 409 w 2936"/>
                <a:gd name="T9" fmla="*/ 353 h 445"/>
                <a:gd name="T10" fmla="*/ 679 w 2936"/>
                <a:gd name="T11" fmla="*/ 407 h 445"/>
                <a:gd name="T12" fmla="*/ 810 w 2936"/>
                <a:gd name="T13" fmla="*/ 426 h 445"/>
                <a:gd name="T14" fmla="*/ 934 w 2936"/>
                <a:gd name="T15" fmla="*/ 440 h 445"/>
                <a:gd name="T16" fmla="*/ 1158 w 2936"/>
                <a:gd name="T17" fmla="*/ 450 h 445"/>
                <a:gd name="T18" fmla="*/ 1388 w 2936"/>
                <a:gd name="T19" fmla="*/ 450 h 445"/>
                <a:gd name="T20" fmla="*/ 1497 w 2936"/>
                <a:gd name="T21" fmla="*/ 445 h 445"/>
                <a:gd name="T22" fmla="*/ 1613 w 2936"/>
                <a:gd name="T23" fmla="*/ 431 h 445"/>
                <a:gd name="T24" fmla="*/ 1737 w 2936"/>
                <a:gd name="T25" fmla="*/ 417 h 445"/>
                <a:gd name="T26" fmla="*/ 1860 w 2936"/>
                <a:gd name="T27" fmla="*/ 393 h 445"/>
                <a:gd name="T28" fmla="*/ 1992 w 2936"/>
                <a:gd name="T29" fmla="*/ 358 h 445"/>
                <a:gd name="T30" fmla="*/ 2123 w 2936"/>
                <a:gd name="T31" fmla="*/ 320 h 445"/>
                <a:gd name="T32" fmla="*/ 2262 w 2936"/>
                <a:gd name="T33" fmla="*/ 278 h 445"/>
                <a:gd name="T34" fmla="*/ 2401 w 2936"/>
                <a:gd name="T35" fmla="*/ 225 h 445"/>
                <a:gd name="T36" fmla="*/ 2686 w 2936"/>
                <a:gd name="T37" fmla="*/ 120 h 445"/>
                <a:gd name="T38" fmla="*/ 2979 w 2936"/>
                <a:gd name="T39" fmla="*/ 0 h 445"/>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2936"/>
                <a:gd name="T61" fmla="*/ 0 h 445"/>
                <a:gd name="T62" fmla="*/ 2936 w 2936"/>
                <a:gd name="T63" fmla="*/ 445 h 445"/>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2936" h="445">
                  <a:moveTo>
                    <a:pt x="0" y="264"/>
                  </a:moveTo>
                  <a:lnTo>
                    <a:pt x="68" y="278"/>
                  </a:lnTo>
                  <a:lnTo>
                    <a:pt x="167" y="297"/>
                  </a:lnTo>
                  <a:lnTo>
                    <a:pt x="281" y="321"/>
                  </a:lnTo>
                  <a:lnTo>
                    <a:pt x="403" y="349"/>
                  </a:lnTo>
                  <a:lnTo>
                    <a:pt x="669" y="401"/>
                  </a:lnTo>
                  <a:lnTo>
                    <a:pt x="798" y="420"/>
                  </a:lnTo>
                  <a:lnTo>
                    <a:pt x="920" y="434"/>
                  </a:lnTo>
                  <a:lnTo>
                    <a:pt x="1140" y="444"/>
                  </a:lnTo>
                  <a:lnTo>
                    <a:pt x="1368" y="444"/>
                  </a:lnTo>
                  <a:lnTo>
                    <a:pt x="1475" y="439"/>
                  </a:lnTo>
                  <a:lnTo>
                    <a:pt x="1589" y="425"/>
                  </a:lnTo>
                  <a:lnTo>
                    <a:pt x="1711" y="411"/>
                  </a:lnTo>
                  <a:lnTo>
                    <a:pt x="1832" y="387"/>
                  </a:lnTo>
                  <a:lnTo>
                    <a:pt x="1962" y="354"/>
                  </a:lnTo>
                  <a:lnTo>
                    <a:pt x="2091" y="316"/>
                  </a:lnTo>
                  <a:lnTo>
                    <a:pt x="2228" y="274"/>
                  </a:lnTo>
                  <a:lnTo>
                    <a:pt x="2365" y="222"/>
                  </a:lnTo>
                  <a:lnTo>
                    <a:pt x="2646" y="118"/>
                  </a:lnTo>
                  <a:lnTo>
                    <a:pt x="2935" y="0"/>
                  </a:lnTo>
                </a:path>
              </a:pathLst>
            </a:custGeom>
            <a:noFill/>
            <a:ln w="50800" cap="rnd" cmpd="sng">
              <a:solidFill>
                <a:srgbClr val="5F5F5F"/>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es-CL">
                <a:latin typeface="Garamond" panose="02020404030301010803" pitchFamily="18" charset="0"/>
              </a:endParaRPr>
            </a:p>
          </p:txBody>
        </p:sp>
        <p:sp>
          <p:nvSpPr>
            <p:cNvPr id="99" name="Rectangle 18">
              <a:extLst>
                <a:ext uri="{FF2B5EF4-FFF2-40B4-BE49-F238E27FC236}">
                  <a16:creationId xmlns:a16="http://schemas.microsoft.com/office/drawing/2014/main" id="{6036A1C6-50C4-55FE-1028-5FC44F7CDC4F}"/>
                </a:ext>
              </a:extLst>
            </p:cNvPr>
            <p:cNvSpPr>
              <a:spLocks noChangeArrowheads="1"/>
            </p:cNvSpPr>
            <p:nvPr/>
          </p:nvSpPr>
          <p:spPr bwMode="auto">
            <a:xfrm>
              <a:off x="4749" y="2267"/>
              <a:ext cx="418" cy="2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US" altLang="es-CL" b="1">
                  <a:latin typeface="Garamond" panose="02020404030301010803" pitchFamily="18" charset="0"/>
                </a:rPr>
                <a:t>CMe</a:t>
              </a:r>
            </a:p>
          </p:txBody>
        </p:sp>
      </p:grpSp>
      <p:pic>
        <p:nvPicPr>
          <p:cNvPr id="3" name="Imagen 2">
            <a:extLst>
              <a:ext uri="{FF2B5EF4-FFF2-40B4-BE49-F238E27FC236}">
                <a16:creationId xmlns:a16="http://schemas.microsoft.com/office/drawing/2014/main" id="{9A0CE1EF-48AF-0AD8-357D-2FBBB2DA0A81}"/>
              </a:ext>
            </a:extLst>
          </p:cNvPr>
          <p:cNvPicPr>
            <a:picLocks noChangeAspect="1"/>
          </p:cNvPicPr>
          <p:nvPr/>
        </p:nvPicPr>
        <p:blipFill>
          <a:blip r:embed="rId7"/>
          <a:stretch>
            <a:fillRect/>
          </a:stretch>
        </p:blipFill>
        <p:spPr>
          <a:xfrm rot="5400000">
            <a:off x="-3372431" y="3349108"/>
            <a:ext cx="6876000" cy="152385"/>
          </a:xfrm>
          <a:prstGeom prst="rect">
            <a:avLst/>
          </a:prstGeom>
        </p:spPr>
      </p:pic>
      <p:pic>
        <p:nvPicPr>
          <p:cNvPr id="5" name="Imagen 4">
            <a:extLst>
              <a:ext uri="{FF2B5EF4-FFF2-40B4-BE49-F238E27FC236}">
                <a16:creationId xmlns:a16="http://schemas.microsoft.com/office/drawing/2014/main" id="{7A77CE18-8563-C136-D27E-A087BFDF0D26}"/>
              </a:ext>
            </a:extLst>
          </p:cNvPr>
          <p:cNvPicPr>
            <a:picLocks noChangeAspect="1"/>
          </p:cNvPicPr>
          <p:nvPr/>
        </p:nvPicPr>
        <p:blipFill>
          <a:blip r:embed="rId7"/>
          <a:stretch>
            <a:fillRect/>
          </a:stretch>
        </p:blipFill>
        <p:spPr>
          <a:xfrm rot="16200000">
            <a:off x="-3220046" y="3352275"/>
            <a:ext cx="6876000" cy="152384"/>
          </a:xfrm>
          <a:prstGeom prst="rect">
            <a:avLst/>
          </a:prstGeom>
        </p:spPr>
      </p:pic>
    </p:spTree>
    <p:extLst>
      <p:ext uri="{BB962C8B-B14F-4D97-AF65-F5344CB8AC3E}">
        <p14:creationId xmlns:p14="http://schemas.microsoft.com/office/powerpoint/2010/main" val="35110422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73"/>
                                        </p:tgtEl>
                                        <p:attrNameLst>
                                          <p:attrName>style.visibility</p:attrName>
                                        </p:attrNameLst>
                                      </p:cBhvr>
                                      <p:to>
                                        <p:strVal val="visible"/>
                                      </p:to>
                                    </p:set>
                                    <p:animEffect transition="in" filter="wipe(left)">
                                      <p:cBhvr>
                                        <p:cTn id="7" dur="500"/>
                                        <p:tgtEl>
                                          <p:spTgt spid="7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97"/>
                                        </p:tgtEl>
                                        <p:attrNameLst>
                                          <p:attrName>style.visibility</p:attrName>
                                        </p:attrNameLst>
                                      </p:cBhvr>
                                      <p:to>
                                        <p:strVal val="visible"/>
                                      </p:to>
                                    </p:set>
                                    <p:animEffect transition="in" filter="wipe(left)">
                                      <p:cBhvr>
                                        <p:cTn id="12" dur="500"/>
                                        <p:tgtEl>
                                          <p:spTgt spid="97"/>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79"/>
                                        </p:tgtEl>
                                        <p:attrNameLst>
                                          <p:attrName>style.visibility</p:attrName>
                                        </p:attrNameLst>
                                      </p:cBhvr>
                                      <p:to>
                                        <p:strVal val="visible"/>
                                      </p:to>
                                    </p:set>
                                    <p:animEffect transition="in" filter="wipe(left)">
                                      <p:cBhvr>
                                        <p:cTn id="17" dur="500"/>
                                        <p:tgtEl>
                                          <p:spTgt spid="79"/>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54"/>
                                        </p:tgtEl>
                                        <p:attrNameLst>
                                          <p:attrName>style.visibility</p:attrName>
                                        </p:attrNameLst>
                                      </p:cBhvr>
                                      <p:to>
                                        <p:strVal val="visible"/>
                                      </p:to>
                                    </p:set>
                                    <p:animEffect transition="in" filter="wipe(left)">
                                      <p:cBhvr>
                                        <p:cTn id="22" dur="500"/>
                                        <p:tgtEl>
                                          <p:spTgt spid="54"/>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63"/>
                                        </p:tgtEl>
                                        <p:attrNameLst>
                                          <p:attrName>style.visibility</p:attrName>
                                        </p:attrNameLst>
                                      </p:cBhvr>
                                      <p:to>
                                        <p:strVal val="visible"/>
                                      </p:to>
                                    </p:set>
                                    <p:animEffect transition="in" filter="wipe(left)">
                                      <p:cBhvr>
                                        <p:cTn id="27" dur="500"/>
                                        <p:tgtEl>
                                          <p:spTgt spid="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Marcador de contenido 2">
            <a:extLst>
              <a:ext uri="{FF2B5EF4-FFF2-40B4-BE49-F238E27FC236}">
                <a16:creationId xmlns:a16="http://schemas.microsoft.com/office/drawing/2014/main" id="{01619F3C-05A7-C2B2-E01C-7EB74CF94FD7}"/>
              </a:ext>
            </a:extLst>
          </p:cNvPr>
          <p:cNvSpPr>
            <a:spLocks noGrp="1"/>
          </p:cNvSpPr>
          <p:nvPr>
            <p:ph idx="1"/>
          </p:nvPr>
        </p:nvSpPr>
        <p:spPr>
          <a:xfrm>
            <a:off x="838200" y="1825625"/>
            <a:ext cx="10515600" cy="4351338"/>
          </a:xfrm>
        </p:spPr>
        <p:txBody>
          <a:bodyPr>
            <a:normAutofit/>
          </a:bodyPr>
          <a:lstStyle/>
          <a:p>
            <a:pPr marL="0" indent="0" algn="just">
              <a:spcBef>
                <a:spcPct val="70000"/>
              </a:spcBef>
              <a:buNone/>
            </a:pPr>
            <a:r>
              <a:rPr lang="es-ES_tradnl" altLang="es-CL" dirty="0">
                <a:latin typeface="Garamond" panose="02020404030301010803" pitchFamily="18" charset="0"/>
              </a:rPr>
              <a:t>La práctica de empaquetar dos o más productos juntos y cobrar un precio por el paquete de productos.</a:t>
            </a:r>
          </a:p>
          <a:p>
            <a:pPr marL="0" indent="0" algn="just">
              <a:spcBef>
                <a:spcPct val="70000"/>
              </a:spcBef>
              <a:buNone/>
            </a:pPr>
            <a:r>
              <a:rPr lang="es-ES_tradnl" altLang="es-CL" dirty="0">
                <a:latin typeface="Garamond" panose="02020404030301010803" pitchFamily="18" charset="0"/>
              </a:rPr>
              <a:t>Ejemplos</a:t>
            </a:r>
          </a:p>
          <a:p>
            <a:pPr algn="just">
              <a:spcBef>
                <a:spcPts val="816"/>
              </a:spcBef>
              <a:buClr>
                <a:srgbClr val="00B0F0"/>
              </a:buClr>
              <a:buSzPct val="90000"/>
              <a:buFont typeface="Wingdings" pitchFamily="2" charset="2"/>
              <a:buChar char="§"/>
            </a:pPr>
            <a:r>
              <a:rPr lang="es-ES_tradnl" altLang="es-CL" sz="2500" dirty="0">
                <a:latin typeface="Garamond" panose="02020404030301010803" pitchFamily="18" charset="0"/>
              </a:rPr>
              <a:t>Paquetes de vacaciones (“</a:t>
            </a:r>
            <a:r>
              <a:rPr lang="es-ES_tradnl" altLang="es-CL" sz="2500" dirty="0" err="1">
                <a:latin typeface="Garamond" panose="02020404030301010803" pitchFamily="18" charset="0"/>
              </a:rPr>
              <a:t>All</a:t>
            </a:r>
            <a:r>
              <a:rPr lang="es-ES_tradnl" altLang="es-CL" sz="2500" dirty="0">
                <a:latin typeface="Garamond" panose="02020404030301010803" pitchFamily="18" charset="0"/>
              </a:rPr>
              <a:t> inclusive”).</a:t>
            </a:r>
          </a:p>
          <a:p>
            <a:pPr algn="just">
              <a:spcBef>
                <a:spcPts val="816"/>
              </a:spcBef>
              <a:buClr>
                <a:srgbClr val="00B0F0"/>
              </a:buClr>
              <a:buSzPct val="90000"/>
              <a:buFont typeface="Wingdings" pitchFamily="2" charset="2"/>
              <a:buChar char="§"/>
            </a:pPr>
            <a:r>
              <a:rPr lang="es-ES_tradnl" altLang="es-CL" sz="2500" dirty="0">
                <a:latin typeface="Garamond" panose="02020404030301010803" pitchFamily="18" charset="0"/>
              </a:rPr>
              <a:t>Computadores y softwares.</a:t>
            </a:r>
          </a:p>
          <a:p>
            <a:pPr algn="just">
              <a:spcBef>
                <a:spcPts val="816"/>
              </a:spcBef>
              <a:buClr>
                <a:srgbClr val="00B0F0"/>
              </a:buClr>
              <a:buSzPct val="90000"/>
              <a:buFont typeface="Wingdings" pitchFamily="2" charset="2"/>
              <a:buChar char="§"/>
            </a:pPr>
            <a:r>
              <a:rPr lang="es-ES_tradnl" altLang="es-CL" sz="2500" dirty="0">
                <a:latin typeface="Garamond" panose="02020404030301010803" pitchFamily="18" charset="0"/>
              </a:rPr>
              <a:t>Compañías automotrices.</a:t>
            </a:r>
          </a:p>
          <a:p>
            <a:pPr algn="just">
              <a:spcBef>
                <a:spcPts val="816"/>
              </a:spcBef>
              <a:buClr>
                <a:srgbClr val="00B0F0"/>
              </a:buClr>
              <a:buSzPct val="90000"/>
              <a:buFont typeface="Wingdings" pitchFamily="2" charset="2"/>
              <a:buChar char="§"/>
            </a:pPr>
            <a:r>
              <a:rPr lang="es-ES_tradnl" altLang="es-CL" sz="2500" dirty="0">
                <a:latin typeface="Garamond" panose="02020404030301010803" pitchFamily="18" charset="0"/>
              </a:rPr>
              <a:t>Fotografía y Revelado de fotos.</a:t>
            </a:r>
          </a:p>
        </p:txBody>
      </p:sp>
      <p:sp>
        <p:nvSpPr>
          <p:cNvPr id="2" name="Título 1">
            <a:extLst>
              <a:ext uri="{FF2B5EF4-FFF2-40B4-BE49-F238E27FC236}">
                <a16:creationId xmlns:a16="http://schemas.microsoft.com/office/drawing/2014/main" id="{E19B0366-B745-7E4D-A3D2-002BE73A3CB4}"/>
              </a:ext>
            </a:extLst>
          </p:cNvPr>
          <p:cNvSpPr>
            <a:spLocks noGrp="1"/>
          </p:cNvSpPr>
          <p:nvPr>
            <p:ph type="title"/>
          </p:nvPr>
        </p:nvSpPr>
        <p:spPr/>
        <p:txBody>
          <a:bodyPr>
            <a:normAutofit/>
          </a:bodyPr>
          <a:lstStyle/>
          <a:p>
            <a:r>
              <a:rPr lang="es-ES_tradnl" sz="3600" b="1" dirty="0">
                <a:solidFill>
                  <a:srgbClr val="002060"/>
                </a:solidFill>
                <a:latin typeface="Garamond" panose="02020404030301010803" pitchFamily="18" charset="0"/>
                <a:cs typeface="Arial" panose="020B0604020202020204" pitchFamily="34" charset="0"/>
              </a:rPr>
              <a:t>Commodity </a:t>
            </a:r>
            <a:r>
              <a:rPr lang="es-ES_tradnl" sz="3600" b="1" dirty="0" err="1">
                <a:solidFill>
                  <a:srgbClr val="002060"/>
                </a:solidFill>
                <a:latin typeface="Garamond" panose="02020404030301010803" pitchFamily="18" charset="0"/>
                <a:cs typeface="Arial" panose="020B0604020202020204" pitchFamily="34" charset="0"/>
              </a:rPr>
              <a:t>Bundling</a:t>
            </a:r>
            <a:endParaRPr lang="es-ES_tradnl" sz="3600" b="1" dirty="0">
              <a:solidFill>
                <a:srgbClr val="002060"/>
              </a:solidFill>
              <a:latin typeface="Garamond" panose="02020404030301010803" pitchFamily="18" charset="0"/>
              <a:cs typeface="Arial" panose="020B0604020202020204" pitchFamily="34" charset="0"/>
            </a:endParaRPr>
          </a:p>
        </p:txBody>
      </p:sp>
      <p:pic>
        <p:nvPicPr>
          <p:cNvPr id="3" name="Imagen 2">
            <a:extLst>
              <a:ext uri="{FF2B5EF4-FFF2-40B4-BE49-F238E27FC236}">
                <a16:creationId xmlns:a16="http://schemas.microsoft.com/office/drawing/2014/main" id="{65696E2C-9F0A-BC3B-B1F8-7E5B42413F94}"/>
              </a:ext>
            </a:extLst>
          </p:cNvPr>
          <p:cNvPicPr>
            <a:picLocks noChangeAspect="1"/>
          </p:cNvPicPr>
          <p:nvPr/>
        </p:nvPicPr>
        <p:blipFill>
          <a:blip r:embed="rId2"/>
          <a:stretch>
            <a:fillRect/>
          </a:stretch>
        </p:blipFill>
        <p:spPr>
          <a:xfrm rot="5400000">
            <a:off x="-3372431" y="3349108"/>
            <a:ext cx="6876000" cy="152385"/>
          </a:xfrm>
          <a:prstGeom prst="rect">
            <a:avLst/>
          </a:prstGeom>
        </p:spPr>
      </p:pic>
      <p:pic>
        <p:nvPicPr>
          <p:cNvPr id="5" name="Imagen 4">
            <a:extLst>
              <a:ext uri="{FF2B5EF4-FFF2-40B4-BE49-F238E27FC236}">
                <a16:creationId xmlns:a16="http://schemas.microsoft.com/office/drawing/2014/main" id="{B903D598-08CB-EEC1-1764-15C949B046D1}"/>
              </a:ext>
            </a:extLst>
          </p:cNvPr>
          <p:cNvPicPr>
            <a:picLocks noChangeAspect="1"/>
          </p:cNvPicPr>
          <p:nvPr/>
        </p:nvPicPr>
        <p:blipFill>
          <a:blip r:embed="rId2"/>
          <a:stretch>
            <a:fillRect/>
          </a:stretch>
        </p:blipFill>
        <p:spPr>
          <a:xfrm rot="16200000">
            <a:off x="-3220046" y="3352275"/>
            <a:ext cx="6876000" cy="152384"/>
          </a:xfrm>
          <a:prstGeom prst="rect">
            <a:avLst/>
          </a:prstGeom>
        </p:spPr>
      </p:pic>
    </p:spTree>
    <p:extLst>
      <p:ext uri="{BB962C8B-B14F-4D97-AF65-F5344CB8AC3E}">
        <p14:creationId xmlns:p14="http://schemas.microsoft.com/office/powerpoint/2010/main" val="236624728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19B0366-B745-7E4D-A3D2-002BE73A3CB4}"/>
              </a:ext>
            </a:extLst>
          </p:cNvPr>
          <p:cNvSpPr>
            <a:spLocks noGrp="1"/>
          </p:cNvSpPr>
          <p:nvPr>
            <p:ph type="title"/>
          </p:nvPr>
        </p:nvSpPr>
        <p:spPr>
          <a:xfrm>
            <a:off x="1778696" y="3095889"/>
            <a:ext cx="8567803" cy="666221"/>
          </a:xfrm>
        </p:spPr>
        <p:txBody>
          <a:bodyPr>
            <a:normAutofit fontScale="90000"/>
          </a:bodyPr>
          <a:lstStyle/>
          <a:p>
            <a:pPr algn="ctr"/>
            <a:r>
              <a:rPr lang="es-ES_tradnl" b="1" dirty="0">
                <a:solidFill>
                  <a:srgbClr val="002060"/>
                </a:solidFill>
                <a:latin typeface="Garamond" panose="02020404030301010803" pitchFamily="18" charset="0"/>
                <a:cs typeface="Arial" panose="020B0604020202020204" pitchFamily="34" charset="0"/>
              </a:rPr>
              <a:t>Fijación de Precios</a:t>
            </a:r>
          </a:p>
        </p:txBody>
      </p:sp>
      <p:pic>
        <p:nvPicPr>
          <p:cNvPr id="6" name="Imagen 5">
            <a:extLst>
              <a:ext uri="{FF2B5EF4-FFF2-40B4-BE49-F238E27FC236}">
                <a16:creationId xmlns:a16="http://schemas.microsoft.com/office/drawing/2014/main" id="{A0A6353C-351E-022B-D71B-3200D2A62B35}"/>
              </a:ext>
            </a:extLst>
          </p:cNvPr>
          <p:cNvPicPr>
            <a:picLocks noChangeAspect="1"/>
          </p:cNvPicPr>
          <p:nvPr/>
        </p:nvPicPr>
        <p:blipFill>
          <a:blip r:embed="rId2"/>
          <a:stretch>
            <a:fillRect/>
          </a:stretch>
        </p:blipFill>
        <p:spPr>
          <a:xfrm>
            <a:off x="2471408" y="2944101"/>
            <a:ext cx="7249183" cy="160655"/>
          </a:xfrm>
          <a:prstGeom prst="rect">
            <a:avLst/>
          </a:prstGeom>
        </p:spPr>
      </p:pic>
      <p:pic>
        <p:nvPicPr>
          <p:cNvPr id="4" name="Imagen 3">
            <a:extLst>
              <a:ext uri="{FF2B5EF4-FFF2-40B4-BE49-F238E27FC236}">
                <a16:creationId xmlns:a16="http://schemas.microsoft.com/office/drawing/2014/main" id="{761914AF-353E-DD17-F26B-0A6B912C5FEA}"/>
              </a:ext>
            </a:extLst>
          </p:cNvPr>
          <p:cNvPicPr>
            <a:picLocks noChangeAspect="1"/>
          </p:cNvPicPr>
          <p:nvPr/>
        </p:nvPicPr>
        <p:blipFill>
          <a:blip r:embed="rId2"/>
          <a:stretch>
            <a:fillRect/>
          </a:stretch>
        </p:blipFill>
        <p:spPr>
          <a:xfrm>
            <a:off x="2471408" y="3762110"/>
            <a:ext cx="7249183" cy="160655"/>
          </a:xfrm>
          <a:prstGeom prst="rect">
            <a:avLst/>
          </a:prstGeom>
        </p:spPr>
      </p:pic>
      <p:pic>
        <p:nvPicPr>
          <p:cNvPr id="7" name="Imagen 6">
            <a:extLst>
              <a:ext uri="{FF2B5EF4-FFF2-40B4-BE49-F238E27FC236}">
                <a16:creationId xmlns:a16="http://schemas.microsoft.com/office/drawing/2014/main" id="{9942FBEC-498F-1B83-AEE4-D2B37E9BD6A7}"/>
              </a:ext>
            </a:extLst>
          </p:cNvPr>
          <p:cNvPicPr>
            <a:picLocks noChangeAspect="1"/>
          </p:cNvPicPr>
          <p:nvPr/>
        </p:nvPicPr>
        <p:blipFill>
          <a:blip r:embed="rId2"/>
          <a:stretch>
            <a:fillRect/>
          </a:stretch>
        </p:blipFill>
        <p:spPr>
          <a:xfrm rot="5400000">
            <a:off x="-3372431" y="3349108"/>
            <a:ext cx="6876000" cy="152385"/>
          </a:xfrm>
          <a:prstGeom prst="rect">
            <a:avLst/>
          </a:prstGeom>
        </p:spPr>
      </p:pic>
      <p:pic>
        <p:nvPicPr>
          <p:cNvPr id="8" name="Imagen 7">
            <a:extLst>
              <a:ext uri="{FF2B5EF4-FFF2-40B4-BE49-F238E27FC236}">
                <a16:creationId xmlns:a16="http://schemas.microsoft.com/office/drawing/2014/main" id="{CDD57831-A3A7-E31E-9D7C-398B44B35411}"/>
              </a:ext>
            </a:extLst>
          </p:cNvPr>
          <p:cNvPicPr>
            <a:picLocks noChangeAspect="1"/>
          </p:cNvPicPr>
          <p:nvPr/>
        </p:nvPicPr>
        <p:blipFill>
          <a:blip r:embed="rId2"/>
          <a:stretch>
            <a:fillRect/>
          </a:stretch>
        </p:blipFill>
        <p:spPr>
          <a:xfrm rot="16200000">
            <a:off x="-3220046" y="3352275"/>
            <a:ext cx="6876000" cy="152384"/>
          </a:xfrm>
          <a:prstGeom prst="rect">
            <a:avLst/>
          </a:prstGeom>
        </p:spPr>
      </p:pic>
    </p:spTree>
    <p:extLst>
      <p:ext uri="{BB962C8B-B14F-4D97-AF65-F5344CB8AC3E}">
        <p14:creationId xmlns:p14="http://schemas.microsoft.com/office/powerpoint/2010/main" val="158031849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19B0366-B745-7E4D-A3D2-002BE73A3CB4}"/>
              </a:ext>
            </a:extLst>
          </p:cNvPr>
          <p:cNvSpPr>
            <a:spLocks noGrp="1"/>
          </p:cNvSpPr>
          <p:nvPr>
            <p:ph type="title"/>
          </p:nvPr>
        </p:nvSpPr>
        <p:spPr/>
        <p:txBody>
          <a:bodyPr/>
          <a:lstStyle/>
          <a:p>
            <a:r>
              <a:rPr lang="es-ES_tradnl" b="1" dirty="0">
                <a:solidFill>
                  <a:srgbClr val="002060"/>
                </a:solidFill>
                <a:latin typeface="Garamond" panose="02020404030301010803" pitchFamily="18" charset="0"/>
                <a:cs typeface="Arial" panose="020B0604020202020204" pitchFamily="34" charset="0"/>
              </a:rPr>
              <a:t>Fijación de Precios</a:t>
            </a:r>
          </a:p>
        </p:txBody>
      </p:sp>
      <p:sp>
        <p:nvSpPr>
          <p:cNvPr id="3" name="Marcador de contenido 2">
            <a:extLst>
              <a:ext uri="{FF2B5EF4-FFF2-40B4-BE49-F238E27FC236}">
                <a16:creationId xmlns:a16="http://schemas.microsoft.com/office/drawing/2014/main" id="{264627A0-887F-4F4E-B28B-BEBC1EA66964}"/>
              </a:ext>
            </a:extLst>
          </p:cNvPr>
          <p:cNvSpPr>
            <a:spLocks noGrp="1"/>
          </p:cNvSpPr>
          <p:nvPr>
            <p:ph idx="1"/>
          </p:nvPr>
        </p:nvSpPr>
        <p:spPr/>
        <p:txBody>
          <a:bodyPr>
            <a:normAutofit fontScale="92500" lnSpcReduction="20000"/>
          </a:bodyPr>
          <a:lstStyle/>
          <a:p>
            <a:pPr algn="just">
              <a:spcBef>
                <a:spcPct val="70000"/>
              </a:spcBef>
              <a:buClr>
                <a:srgbClr val="00B0F0"/>
              </a:buClr>
              <a:buSzPct val="90000"/>
              <a:buFont typeface="Wingdings" pitchFamily="2" charset="2"/>
              <a:buChar char="§"/>
            </a:pPr>
            <a:r>
              <a:rPr lang="es-ES_tradnl" altLang="es-CL" sz="2800" dirty="0">
                <a:latin typeface="Garamond" panose="02020404030301010803" pitchFamily="18" charset="0"/>
              </a:rPr>
              <a:t>La fijación de los precios sin poder de mercado (competitividad perfecta) está determinada por la oferta y la demanda del mercado, donde el productor debe concentrarse en la gestión de la producción (coste) para maximizar los beneficios.</a:t>
            </a:r>
          </a:p>
          <a:p>
            <a:pPr algn="just">
              <a:spcBef>
                <a:spcPct val="70000"/>
              </a:spcBef>
              <a:buClr>
                <a:srgbClr val="00B0F0"/>
              </a:buClr>
              <a:buSzPct val="90000"/>
              <a:buFont typeface="Wingdings" pitchFamily="2" charset="2"/>
              <a:buChar char="§"/>
            </a:pPr>
            <a:r>
              <a:rPr lang="es-ES_tradnl" altLang="es-CL" sz="2800" dirty="0">
                <a:latin typeface="Garamond" panose="02020404030301010803" pitchFamily="18" charset="0"/>
              </a:rPr>
              <a:t>La fijación de los precios con poder de mercado (competitividad imperfecta) requiere que el productor tenga un buen conocimiento de las características de la demanda, así como de la gestión de la producción.</a:t>
            </a:r>
          </a:p>
          <a:p>
            <a:pPr algn="just">
              <a:spcBef>
                <a:spcPct val="70000"/>
              </a:spcBef>
              <a:buClr>
                <a:srgbClr val="00B0F0"/>
              </a:buClr>
              <a:buSzPct val="90000"/>
              <a:buFont typeface="Wingdings" pitchFamily="2" charset="2"/>
              <a:buChar char="§"/>
            </a:pPr>
            <a:r>
              <a:rPr lang="es-ES_tradnl" altLang="es-CL" sz="2800" dirty="0">
                <a:latin typeface="Garamond" panose="02020404030301010803" pitchFamily="18" charset="0"/>
              </a:rPr>
              <a:t>Las firmas con poder de mercado tienen algún grado de influencia sobre el precio que cobran.</a:t>
            </a:r>
          </a:p>
          <a:p>
            <a:pPr algn="just">
              <a:spcBef>
                <a:spcPct val="70000"/>
              </a:spcBef>
              <a:buClr>
                <a:srgbClr val="00B0F0"/>
              </a:buClr>
              <a:buSzPct val="90000"/>
              <a:buFont typeface="Wingdings" pitchFamily="2" charset="2"/>
              <a:buChar char="§"/>
            </a:pPr>
            <a:r>
              <a:rPr lang="es-ES_tradnl" altLang="es-CL" sz="2800" dirty="0">
                <a:latin typeface="Garamond" panose="02020404030301010803" pitchFamily="18" charset="0"/>
              </a:rPr>
              <a:t>La estrategia óptima de fijación de precios varía dependiendo de la estructura de mercado subyacente y de los instrumentos disponibles para influir sobre la demanda (como la publicidad).</a:t>
            </a:r>
          </a:p>
          <a:p>
            <a:pPr lvl="1" algn="just">
              <a:buClr>
                <a:srgbClr val="00B0F0"/>
              </a:buClr>
              <a:buSzPct val="90000"/>
              <a:buFont typeface="Wingdings" pitchFamily="2" charset="2"/>
              <a:buChar char="§"/>
            </a:pPr>
            <a:endParaRPr lang="es-ES_tradnl" sz="2800" dirty="0">
              <a:latin typeface="Garamond" panose="02020404030301010803" pitchFamily="18" charset="0"/>
              <a:cs typeface="Arial" panose="020B0604020202020204" pitchFamily="34" charset="0"/>
            </a:endParaRPr>
          </a:p>
        </p:txBody>
      </p:sp>
      <p:pic>
        <p:nvPicPr>
          <p:cNvPr id="6" name="Imagen 5">
            <a:extLst>
              <a:ext uri="{FF2B5EF4-FFF2-40B4-BE49-F238E27FC236}">
                <a16:creationId xmlns:a16="http://schemas.microsoft.com/office/drawing/2014/main" id="{DB63B06A-0FB0-5E0C-6261-A2268698BE22}"/>
              </a:ext>
            </a:extLst>
          </p:cNvPr>
          <p:cNvPicPr>
            <a:picLocks noChangeAspect="1"/>
          </p:cNvPicPr>
          <p:nvPr/>
        </p:nvPicPr>
        <p:blipFill>
          <a:blip r:embed="rId2"/>
          <a:stretch>
            <a:fillRect/>
          </a:stretch>
        </p:blipFill>
        <p:spPr>
          <a:xfrm rot="5400000">
            <a:off x="-3372431" y="3349108"/>
            <a:ext cx="6876000" cy="152385"/>
          </a:xfrm>
          <a:prstGeom prst="rect">
            <a:avLst/>
          </a:prstGeom>
        </p:spPr>
      </p:pic>
      <p:pic>
        <p:nvPicPr>
          <p:cNvPr id="7" name="Imagen 6">
            <a:extLst>
              <a:ext uri="{FF2B5EF4-FFF2-40B4-BE49-F238E27FC236}">
                <a16:creationId xmlns:a16="http://schemas.microsoft.com/office/drawing/2014/main" id="{94237E22-1A30-E33B-597B-78F68B182B74}"/>
              </a:ext>
            </a:extLst>
          </p:cNvPr>
          <p:cNvPicPr>
            <a:picLocks noChangeAspect="1"/>
          </p:cNvPicPr>
          <p:nvPr/>
        </p:nvPicPr>
        <p:blipFill>
          <a:blip r:embed="rId2"/>
          <a:stretch>
            <a:fillRect/>
          </a:stretch>
        </p:blipFill>
        <p:spPr>
          <a:xfrm rot="16200000">
            <a:off x="-3220046" y="3352275"/>
            <a:ext cx="6876000" cy="152384"/>
          </a:xfrm>
          <a:prstGeom prst="rect">
            <a:avLst/>
          </a:prstGeom>
        </p:spPr>
      </p:pic>
    </p:spTree>
    <p:extLst>
      <p:ext uri="{BB962C8B-B14F-4D97-AF65-F5344CB8AC3E}">
        <p14:creationId xmlns:p14="http://schemas.microsoft.com/office/powerpoint/2010/main" val="261683610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19B0366-B745-7E4D-A3D2-002BE73A3CB4}"/>
              </a:ext>
            </a:extLst>
          </p:cNvPr>
          <p:cNvSpPr>
            <a:spLocks noGrp="1"/>
          </p:cNvSpPr>
          <p:nvPr>
            <p:ph type="title"/>
          </p:nvPr>
        </p:nvSpPr>
        <p:spPr/>
        <p:txBody>
          <a:bodyPr>
            <a:normAutofit/>
          </a:bodyPr>
          <a:lstStyle/>
          <a:p>
            <a:r>
              <a:rPr lang="es-ES_tradnl" sz="3600" b="1" dirty="0">
                <a:solidFill>
                  <a:srgbClr val="002060"/>
                </a:solidFill>
                <a:latin typeface="Garamond" panose="02020404030301010803" pitchFamily="18" charset="0"/>
                <a:cs typeface="Arial" panose="020B0604020202020204" pitchFamily="34" charset="0"/>
              </a:rPr>
              <a:t>Fijación de Precios</a:t>
            </a:r>
          </a:p>
        </p:txBody>
      </p:sp>
      <p:sp>
        <p:nvSpPr>
          <p:cNvPr id="3" name="Rectangle 22">
            <a:extLst>
              <a:ext uri="{FF2B5EF4-FFF2-40B4-BE49-F238E27FC236}">
                <a16:creationId xmlns:a16="http://schemas.microsoft.com/office/drawing/2014/main" id="{1B881F6B-923B-D236-7114-E74F54F9C183}"/>
              </a:ext>
            </a:extLst>
          </p:cNvPr>
          <p:cNvSpPr>
            <a:spLocks noChangeArrowheads="1"/>
          </p:cNvSpPr>
          <p:nvPr/>
        </p:nvSpPr>
        <p:spPr bwMode="auto">
          <a:xfrm>
            <a:off x="5948540" y="3870325"/>
            <a:ext cx="1371600" cy="1295400"/>
          </a:xfrm>
          <a:prstGeom prst="rect">
            <a:avLst/>
          </a:prstGeom>
          <a:solidFill>
            <a:srgbClr val="43875A"/>
          </a:solidFill>
          <a:ln w="9525">
            <a:solidFill>
              <a:schemeClr val="tx1"/>
            </a:solidFill>
            <a:miter lim="800000"/>
            <a:headEnd/>
            <a:tailEnd/>
          </a:ln>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s-CL">
              <a:latin typeface="Garamond" panose="02020404030301010803" pitchFamily="18" charset="0"/>
            </a:endParaRPr>
          </a:p>
        </p:txBody>
      </p:sp>
      <p:sp>
        <p:nvSpPr>
          <p:cNvPr id="5" name="Line 3">
            <a:extLst>
              <a:ext uri="{FF2B5EF4-FFF2-40B4-BE49-F238E27FC236}">
                <a16:creationId xmlns:a16="http://schemas.microsoft.com/office/drawing/2014/main" id="{A389DD9D-187E-A60E-0C74-0280CF490B13}"/>
              </a:ext>
            </a:extLst>
          </p:cNvPr>
          <p:cNvSpPr>
            <a:spLocks noChangeShapeType="1"/>
          </p:cNvSpPr>
          <p:nvPr/>
        </p:nvSpPr>
        <p:spPr bwMode="auto">
          <a:xfrm>
            <a:off x="5948540" y="1965325"/>
            <a:ext cx="0" cy="3733800"/>
          </a:xfrm>
          <a:prstGeom prst="line">
            <a:avLst/>
          </a:prstGeom>
          <a:noFill/>
          <a:ln w="9525">
            <a:solidFill>
              <a:schemeClr val="tx1"/>
            </a:solidFill>
            <a:round/>
            <a:headEnd type="triangle" w="med" len="med"/>
            <a:tailEnd/>
          </a:ln>
          <a:extLst>
            <a:ext uri="{909E8E84-426E-40DD-AFC4-6F175D3DCCD1}">
              <a14:hiddenFill xmlns:a14="http://schemas.microsoft.com/office/drawing/2010/main">
                <a:noFill/>
              </a14:hiddenFill>
            </a:ext>
          </a:extLst>
        </p:spPr>
        <p:txBody>
          <a:bodyPr wrap="none" anchor="ctr"/>
          <a:lstStyle/>
          <a:p>
            <a:endParaRPr lang="es-CL">
              <a:latin typeface="Garamond" panose="02020404030301010803" pitchFamily="18" charset="0"/>
            </a:endParaRPr>
          </a:p>
        </p:txBody>
      </p:sp>
      <p:sp>
        <p:nvSpPr>
          <p:cNvPr id="6" name="Line 4">
            <a:extLst>
              <a:ext uri="{FF2B5EF4-FFF2-40B4-BE49-F238E27FC236}">
                <a16:creationId xmlns:a16="http://schemas.microsoft.com/office/drawing/2014/main" id="{E5E0F8C3-D44C-DAE3-816E-441952D6124F}"/>
              </a:ext>
            </a:extLst>
          </p:cNvPr>
          <p:cNvSpPr>
            <a:spLocks noChangeShapeType="1"/>
          </p:cNvSpPr>
          <p:nvPr/>
        </p:nvSpPr>
        <p:spPr bwMode="auto">
          <a:xfrm>
            <a:off x="5948540" y="5699125"/>
            <a:ext cx="4572000"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s-CL">
              <a:latin typeface="Garamond" panose="02020404030301010803" pitchFamily="18" charset="0"/>
            </a:endParaRPr>
          </a:p>
        </p:txBody>
      </p:sp>
      <p:sp>
        <p:nvSpPr>
          <p:cNvPr id="7" name="Text Box 5">
            <a:extLst>
              <a:ext uri="{FF2B5EF4-FFF2-40B4-BE49-F238E27FC236}">
                <a16:creationId xmlns:a16="http://schemas.microsoft.com/office/drawing/2014/main" id="{FFEDB1BF-9A4D-323F-3184-6C97A09D203D}"/>
              </a:ext>
            </a:extLst>
          </p:cNvPr>
          <p:cNvSpPr txBox="1">
            <a:spLocks noChangeArrowheads="1"/>
          </p:cNvSpPr>
          <p:nvPr/>
        </p:nvSpPr>
        <p:spPr bwMode="auto">
          <a:xfrm>
            <a:off x="5450262" y="1765270"/>
            <a:ext cx="328936"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s-CL" sz="2000" dirty="0">
                <a:latin typeface="Garamond" panose="02020404030301010803" pitchFamily="18" charset="0"/>
              </a:rPr>
              <a:t>P</a:t>
            </a:r>
          </a:p>
        </p:txBody>
      </p:sp>
      <p:sp>
        <p:nvSpPr>
          <p:cNvPr id="8" name="Text Box 6">
            <a:extLst>
              <a:ext uri="{FF2B5EF4-FFF2-40B4-BE49-F238E27FC236}">
                <a16:creationId xmlns:a16="http://schemas.microsoft.com/office/drawing/2014/main" id="{69348024-68A0-4BFD-BB19-E066A644DE4B}"/>
              </a:ext>
            </a:extLst>
          </p:cNvPr>
          <p:cNvSpPr txBox="1">
            <a:spLocks noChangeArrowheads="1"/>
          </p:cNvSpPr>
          <p:nvPr/>
        </p:nvSpPr>
        <p:spPr bwMode="auto">
          <a:xfrm>
            <a:off x="10162038" y="5826364"/>
            <a:ext cx="381836"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s-CL" sz="2000" dirty="0">
                <a:latin typeface="Garamond" panose="02020404030301010803" pitchFamily="18" charset="0"/>
              </a:rPr>
              <a:t>Q</a:t>
            </a:r>
          </a:p>
        </p:txBody>
      </p:sp>
      <p:sp>
        <p:nvSpPr>
          <p:cNvPr id="9" name="Line 7">
            <a:extLst>
              <a:ext uri="{FF2B5EF4-FFF2-40B4-BE49-F238E27FC236}">
                <a16:creationId xmlns:a16="http://schemas.microsoft.com/office/drawing/2014/main" id="{BC8A2913-F72E-7953-9E37-E8DC032BEE0B}"/>
              </a:ext>
            </a:extLst>
          </p:cNvPr>
          <p:cNvSpPr>
            <a:spLocks noChangeShapeType="1"/>
          </p:cNvSpPr>
          <p:nvPr/>
        </p:nvSpPr>
        <p:spPr bwMode="auto">
          <a:xfrm>
            <a:off x="5948540" y="2574925"/>
            <a:ext cx="3352800" cy="3124200"/>
          </a:xfrm>
          <a:prstGeom prst="line">
            <a:avLst/>
          </a:prstGeom>
          <a:noFill/>
          <a:ln w="38100">
            <a:solidFill>
              <a:srgbClr val="000099"/>
            </a:solidFill>
            <a:round/>
            <a:headEnd/>
            <a:tailEnd/>
          </a:ln>
          <a:extLst>
            <a:ext uri="{909E8E84-426E-40DD-AFC4-6F175D3DCCD1}">
              <a14:hiddenFill xmlns:a14="http://schemas.microsoft.com/office/drawing/2010/main">
                <a:noFill/>
              </a14:hiddenFill>
            </a:ext>
          </a:extLst>
        </p:spPr>
        <p:txBody>
          <a:bodyPr wrap="none" anchor="ctr"/>
          <a:lstStyle/>
          <a:p>
            <a:endParaRPr lang="es-CL">
              <a:latin typeface="Garamond" panose="02020404030301010803" pitchFamily="18" charset="0"/>
            </a:endParaRPr>
          </a:p>
        </p:txBody>
      </p:sp>
      <mc:AlternateContent xmlns:mc="http://schemas.openxmlformats.org/markup-compatibility/2006" xmlns:a14="http://schemas.microsoft.com/office/drawing/2010/main">
        <mc:Choice Requires="a14">
          <p:sp>
            <p:nvSpPr>
              <p:cNvPr id="11" name="Text Box 8">
                <a:extLst>
                  <a:ext uri="{FF2B5EF4-FFF2-40B4-BE49-F238E27FC236}">
                    <a16:creationId xmlns:a16="http://schemas.microsoft.com/office/drawing/2014/main" id="{6A072B36-48CE-2BA4-023D-1BEE30EDE3C1}"/>
                  </a:ext>
                </a:extLst>
              </p:cNvPr>
              <p:cNvSpPr txBox="1">
                <a:spLocks noChangeArrowheads="1"/>
              </p:cNvSpPr>
              <p:nvPr/>
            </p:nvSpPr>
            <p:spPr bwMode="auto">
              <a:xfrm>
                <a:off x="9148940" y="5214938"/>
                <a:ext cx="1514710" cy="369332"/>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14:m>
                  <m:oMathPara xmlns:m="http://schemas.openxmlformats.org/officeDocument/2006/math">
                    <m:oMathParaPr>
                      <m:jc m:val="centerGroup"/>
                    </m:oMathParaPr>
                    <m:oMath xmlns:m="http://schemas.openxmlformats.org/officeDocument/2006/math">
                      <m:r>
                        <a:rPr lang="es-ES" altLang="es-CL" b="0" i="1" smtClean="0">
                          <a:latin typeface="Cambria Math" panose="02040503050406030204" pitchFamily="18" charset="0"/>
                        </a:rPr>
                        <m:t>𝑃</m:t>
                      </m:r>
                      <m:r>
                        <a:rPr lang="es-ES" altLang="es-CL" b="0" i="1" smtClean="0">
                          <a:latin typeface="Cambria Math" panose="02040503050406030204" pitchFamily="18" charset="0"/>
                        </a:rPr>
                        <m:t>=10−2</m:t>
                      </m:r>
                      <m:r>
                        <a:rPr lang="es-ES" altLang="es-CL" b="0" i="1" smtClean="0">
                          <a:latin typeface="Cambria Math" panose="02040503050406030204" pitchFamily="18" charset="0"/>
                        </a:rPr>
                        <m:t>𝑄</m:t>
                      </m:r>
                    </m:oMath>
                  </m:oMathPara>
                </a14:m>
                <a:endParaRPr lang="en-US" altLang="es-CL" sz="2000" dirty="0">
                  <a:latin typeface="Garamond" panose="02020404030301010803" pitchFamily="18" charset="0"/>
                </a:endParaRPr>
              </a:p>
            </p:txBody>
          </p:sp>
        </mc:Choice>
        <mc:Fallback xmlns="">
          <p:sp>
            <p:nvSpPr>
              <p:cNvPr id="11" name="Text Box 8">
                <a:extLst>
                  <a:ext uri="{FF2B5EF4-FFF2-40B4-BE49-F238E27FC236}">
                    <a16:creationId xmlns:a16="http://schemas.microsoft.com/office/drawing/2014/main" id="{6A072B36-48CE-2BA4-023D-1BEE30EDE3C1}"/>
                  </a:ext>
                </a:extLst>
              </p:cNvPr>
              <p:cNvSpPr txBox="1">
                <a:spLocks noRot="1" noChangeAspect="1" noMove="1" noResize="1" noEditPoints="1" noAdjustHandles="1" noChangeArrowheads="1" noChangeShapeType="1" noTextEdit="1"/>
              </p:cNvSpPr>
              <p:nvPr/>
            </p:nvSpPr>
            <p:spPr bwMode="auto">
              <a:xfrm>
                <a:off x="9148940" y="5214938"/>
                <a:ext cx="1514710" cy="369332"/>
              </a:xfrm>
              <a:prstGeom prst="rect">
                <a:avLst/>
              </a:prstGeom>
              <a:blipFill>
                <a:blip r:embed="rId3"/>
                <a:stretch>
                  <a:fillRect b="-10000"/>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s-CL">
                    <a:noFill/>
                  </a:rPr>
                  <a:t> </a:t>
                </a:r>
              </a:p>
            </p:txBody>
          </p:sp>
        </mc:Fallback>
      </mc:AlternateContent>
      <p:sp>
        <p:nvSpPr>
          <p:cNvPr id="12" name="Text Box 9">
            <a:extLst>
              <a:ext uri="{FF2B5EF4-FFF2-40B4-BE49-F238E27FC236}">
                <a16:creationId xmlns:a16="http://schemas.microsoft.com/office/drawing/2014/main" id="{50480E84-11EA-EA51-A389-F3E3FA8C2540}"/>
              </a:ext>
            </a:extLst>
          </p:cNvPr>
          <p:cNvSpPr txBox="1">
            <a:spLocks noChangeArrowheads="1"/>
          </p:cNvSpPr>
          <p:nvPr/>
        </p:nvSpPr>
        <p:spPr bwMode="auto">
          <a:xfrm>
            <a:off x="5399265" y="2436813"/>
            <a:ext cx="402674"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s-CL">
                <a:latin typeface="Garamond" panose="02020404030301010803" pitchFamily="18" charset="0"/>
              </a:rPr>
              <a:t>10</a:t>
            </a:r>
          </a:p>
        </p:txBody>
      </p:sp>
      <p:sp>
        <p:nvSpPr>
          <p:cNvPr id="13" name="Line 10">
            <a:extLst>
              <a:ext uri="{FF2B5EF4-FFF2-40B4-BE49-F238E27FC236}">
                <a16:creationId xmlns:a16="http://schemas.microsoft.com/office/drawing/2014/main" id="{046B80A2-0A5C-F6C9-A1CB-F711270B43F1}"/>
              </a:ext>
            </a:extLst>
          </p:cNvPr>
          <p:cNvSpPr>
            <a:spLocks noChangeShapeType="1"/>
          </p:cNvSpPr>
          <p:nvPr/>
        </p:nvSpPr>
        <p:spPr bwMode="auto">
          <a:xfrm flipH="1">
            <a:off x="5948540" y="5699125"/>
            <a:ext cx="3276600" cy="0"/>
          </a:xfrm>
          <a:prstGeom prst="line">
            <a:avLst/>
          </a:prstGeom>
          <a:noFill/>
          <a:ln w="9525" cap="rnd">
            <a:solidFill>
              <a:schemeClr val="tx1"/>
            </a:solidFill>
            <a:prstDash val="sysDot"/>
            <a:round/>
            <a:headEnd/>
            <a:tailEnd/>
          </a:ln>
          <a:extLst>
            <a:ext uri="{909E8E84-426E-40DD-AFC4-6F175D3DCCD1}">
              <a14:hiddenFill xmlns:a14="http://schemas.microsoft.com/office/drawing/2010/main">
                <a:noFill/>
              </a14:hiddenFill>
            </a:ext>
          </a:extLst>
        </p:spPr>
        <p:txBody>
          <a:bodyPr wrap="none" anchor="ctr"/>
          <a:lstStyle/>
          <a:p>
            <a:endParaRPr lang="es-CL">
              <a:latin typeface="Garamond" panose="02020404030301010803" pitchFamily="18" charset="0"/>
            </a:endParaRPr>
          </a:p>
        </p:txBody>
      </p:sp>
      <p:sp>
        <p:nvSpPr>
          <p:cNvPr id="14" name="Text Box 11">
            <a:extLst>
              <a:ext uri="{FF2B5EF4-FFF2-40B4-BE49-F238E27FC236}">
                <a16:creationId xmlns:a16="http://schemas.microsoft.com/office/drawing/2014/main" id="{1593E013-A7AF-87CC-DDE4-6802B8986BF3}"/>
              </a:ext>
            </a:extLst>
          </p:cNvPr>
          <p:cNvSpPr txBox="1">
            <a:spLocks noChangeArrowheads="1"/>
          </p:cNvSpPr>
          <p:nvPr/>
        </p:nvSpPr>
        <p:spPr bwMode="auto">
          <a:xfrm>
            <a:off x="5475465" y="3092450"/>
            <a:ext cx="29367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s-CL">
                <a:latin typeface="Garamond" panose="02020404030301010803" pitchFamily="18" charset="0"/>
              </a:rPr>
              <a:t>8</a:t>
            </a:r>
          </a:p>
        </p:txBody>
      </p:sp>
      <p:sp>
        <p:nvSpPr>
          <p:cNvPr id="15" name="Text Box 12">
            <a:extLst>
              <a:ext uri="{FF2B5EF4-FFF2-40B4-BE49-F238E27FC236}">
                <a16:creationId xmlns:a16="http://schemas.microsoft.com/office/drawing/2014/main" id="{3F321F8E-575F-BC8F-04DE-38011AC7F418}"/>
              </a:ext>
            </a:extLst>
          </p:cNvPr>
          <p:cNvSpPr txBox="1">
            <a:spLocks noChangeArrowheads="1"/>
          </p:cNvSpPr>
          <p:nvPr/>
        </p:nvSpPr>
        <p:spPr bwMode="auto">
          <a:xfrm>
            <a:off x="5491340" y="3702050"/>
            <a:ext cx="29367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s-CL">
                <a:latin typeface="Garamond" panose="02020404030301010803" pitchFamily="18" charset="0"/>
              </a:rPr>
              <a:t>6</a:t>
            </a:r>
          </a:p>
        </p:txBody>
      </p:sp>
      <p:sp>
        <p:nvSpPr>
          <p:cNvPr id="16" name="Text Box 13">
            <a:extLst>
              <a:ext uri="{FF2B5EF4-FFF2-40B4-BE49-F238E27FC236}">
                <a16:creationId xmlns:a16="http://schemas.microsoft.com/office/drawing/2014/main" id="{8C307635-DD0B-D6D3-FB7A-EA0649BB8F48}"/>
              </a:ext>
            </a:extLst>
          </p:cNvPr>
          <p:cNvSpPr txBox="1">
            <a:spLocks noChangeArrowheads="1"/>
          </p:cNvSpPr>
          <p:nvPr/>
        </p:nvSpPr>
        <p:spPr bwMode="auto">
          <a:xfrm>
            <a:off x="5475465" y="4311650"/>
            <a:ext cx="29367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s-CL">
                <a:latin typeface="Garamond" panose="02020404030301010803" pitchFamily="18" charset="0"/>
              </a:rPr>
              <a:t>4</a:t>
            </a:r>
          </a:p>
        </p:txBody>
      </p:sp>
      <p:sp>
        <p:nvSpPr>
          <p:cNvPr id="17" name="Text Box 14">
            <a:extLst>
              <a:ext uri="{FF2B5EF4-FFF2-40B4-BE49-F238E27FC236}">
                <a16:creationId xmlns:a16="http://schemas.microsoft.com/office/drawing/2014/main" id="{8405A340-97A5-1B51-4DD2-1E16A5F5BBB5}"/>
              </a:ext>
            </a:extLst>
          </p:cNvPr>
          <p:cNvSpPr txBox="1">
            <a:spLocks noChangeArrowheads="1"/>
          </p:cNvSpPr>
          <p:nvPr/>
        </p:nvSpPr>
        <p:spPr bwMode="auto">
          <a:xfrm>
            <a:off x="5491340" y="4910138"/>
            <a:ext cx="29367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s-CL">
                <a:latin typeface="Garamond" panose="02020404030301010803" pitchFamily="18" charset="0"/>
              </a:rPr>
              <a:t>2</a:t>
            </a:r>
          </a:p>
        </p:txBody>
      </p:sp>
      <p:sp>
        <p:nvSpPr>
          <p:cNvPr id="18" name="Text Box 15">
            <a:extLst>
              <a:ext uri="{FF2B5EF4-FFF2-40B4-BE49-F238E27FC236}">
                <a16:creationId xmlns:a16="http://schemas.microsoft.com/office/drawing/2014/main" id="{C2F33179-763E-8AEE-29C9-427207A4B3D3}"/>
              </a:ext>
            </a:extLst>
          </p:cNvPr>
          <p:cNvSpPr txBox="1">
            <a:spLocks noChangeArrowheads="1"/>
          </p:cNvSpPr>
          <p:nvPr/>
        </p:nvSpPr>
        <p:spPr bwMode="auto">
          <a:xfrm>
            <a:off x="6329540" y="5699125"/>
            <a:ext cx="34290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en-US" altLang="es-CL" sz="2000">
                <a:latin typeface="Garamond" panose="02020404030301010803" pitchFamily="18" charset="0"/>
              </a:rPr>
              <a:t>1           2          3	       4       5</a:t>
            </a:r>
          </a:p>
        </p:txBody>
      </p:sp>
      <p:sp>
        <p:nvSpPr>
          <p:cNvPr id="19" name="Line 16">
            <a:extLst>
              <a:ext uri="{FF2B5EF4-FFF2-40B4-BE49-F238E27FC236}">
                <a16:creationId xmlns:a16="http://schemas.microsoft.com/office/drawing/2014/main" id="{5390D94D-4A15-771F-5821-633EF4AA3A3F}"/>
              </a:ext>
            </a:extLst>
          </p:cNvPr>
          <p:cNvSpPr>
            <a:spLocks noChangeShapeType="1"/>
          </p:cNvSpPr>
          <p:nvPr/>
        </p:nvSpPr>
        <p:spPr bwMode="auto">
          <a:xfrm>
            <a:off x="5948540" y="5165725"/>
            <a:ext cx="4572000" cy="0"/>
          </a:xfrm>
          <a:prstGeom prst="line">
            <a:avLst/>
          </a:prstGeom>
          <a:noFill/>
          <a:ln w="38100">
            <a:solidFill>
              <a:srgbClr val="FF0000"/>
            </a:solidFill>
            <a:round/>
            <a:headEnd/>
            <a:tailEnd/>
          </a:ln>
          <a:extLst>
            <a:ext uri="{909E8E84-426E-40DD-AFC4-6F175D3DCCD1}">
              <a14:hiddenFill xmlns:a14="http://schemas.microsoft.com/office/drawing/2010/main">
                <a:noFill/>
              </a14:hiddenFill>
            </a:ext>
          </a:extLst>
        </p:spPr>
        <p:txBody>
          <a:bodyPr wrap="none" anchor="ctr"/>
          <a:lstStyle/>
          <a:p>
            <a:endParaRPr lang="es-CL">
              <a:latin typeface="Garamond" panose="02020404030301010803" pitchFamily="18" charset="0"/>
            </a:endParaRPr>
          </a:p>
        </p:txBody>
      </p:sp>
      <p:sp>
        <p:nvSpPr>
          <p:cNvPr id="20" name="Line 18">
            <a:extLst>
              <a:ext uri="{FF2B5EF4-FFF2-40B4-BE49-F238E27FC236}">
                <a16:creationId xmlns:a16="http://schemas.microsoft.com/office/drawing/2014/main" id="{6DF4E114-9627-1B6E-5EDD-B8B1B7329BE3}"/>
              </a:ext>
            </a:extLst>
          </p:cNvPr>
          <p:cNvSpPr>
            <a:spLocks noChangeShapeType="1"/>
          </p:cNvSpPr>
          <p:nvPr/>
        </p:nvSpPr>
        <p:spPr bwMode="auto">
          <a:xfrm>
            <a:off x="5948540" y="2574925"/>
            <a:ext cx="1981200" cy="3657600"/>
          </a:xfrm>
          <a:prstGeom prst="line">
            <a:avLst/>
          </a:prstGeom>
          <a:noFill/>
          <a:ln w="28575">
            <a:solidFill>
              <a:srgbClr val="000099"/>
            </a:solidFill>
            <a:round/>
            <a:headEnd type="oval" w="med" len="med"/>
            <a:tailEnd/>
          </a:ln>
          <a:extLst>
            <a:ext uri="{909E8E84-426E-40DD-AFC4-6F175D3DCCD1}">
              <a14:hiddenFill xmlns:a14="http://schemas.microsoft.com/office/drawing/2010/main">
                <a:noFill/>
              </a14:hiddenFill>
            </a:ext>
          </a:extLst>
        </p:spPr>
        <p:txBody>
          <a:bodyPr wrap="none" anchor="ctr"/>
          <a:lstStyle/>
          <a:p>
            <a:endParaRPr lang="es-CL">
              <a:latin typeface="Garamond" panose="02020404030301010803" pitchFamily="18" charset="0"/>
            </a:endParaRPr>
          </a:p>
        </p:txBody>
      </p:sp>
      <mc:AlternateContent xmlns:mc="http://schemas.openxmlformats.org/markup-compatibility/2006" xmlns:a14="http://schemas.microsoft.com/office/drawing/2010/main">
        <mc:Choice Requires="a14">
          <p:sp>
            <p:nvSpPr>
              <p:cNvPr id="21" name="Text Box 19">
                <a:extLst>
                  <a:ext uri="{FF2B5EF4-FFF2-40B4-BE49-F238E27FC236}">
                    <a16:creationId xmlns:a16="http://schemas.microsoft.com/office/drawing/2014/main" id="{B2EA2408-3953-8828-CEE1-34782B2C0E4A}"/>
                  </a:ext>
                </a:extLst>
              </p:cNvPr>
              <p:cNvSpPr txBox="1">
                <a:spLocks noChangeArrowheads="1"/>
              </p:cNvSpPr>
              <p:nvPr/>
            </p:nvSpPr>
            <p:spPr bwMode="auto">
              <a:xfrm>
                <a:off x="7853540" y="6078613"/>
                <a:ext cx="1769010" cy="391902"/>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14:m>
                  <m:oMathPara xmlns:m="http://schemas.openxmlformats.org/officeDocument/2006/math">
                    <m:oMathParaPr>
                      <m:jc m:val="centerGroup"/>
                    </m:oMathParaPr>
                    <m:oMath xmlns:m="http://schemas.openxmlformats.org/officeDocument/2006/math">
                      <m:r>
                        <a:rPr lang="es-ES" altLang="es-CL" b="0" i="1" smtClean="0">
                          <a:latin typeface="Cambria Math" panose="02040503050406030204" pitchFamily="18" charset="0"/>
                        </a:rPr>
                        <m:t>𝐼</m:t>
                      </m:r>
                      <m:sSub>
                        <m:sSubPr>
                          <m:ctrlPr>
                            <a:rPr lang="es-ES" altLang="es-CL" b="0" i="1" smtClean="0">
                              <a:latin typeface="Cambria Math" panose="02040503050406030204" pitchFamily="18" charset="0"/>
                            </a:rPr>
                          </m:ctrlPr>
                        </m:sSubPr>
                        <m:e>
                          <m:r>
                            <a:rPr lang="es-ES" altLang="es-CL" b="0" i="1" smtClean="0">
                              <a:latin typeface="Cambria Math" panose="02040503050406030204" pitchFamily="18" charset="0"/>
                            </a:rPr>
                            <m:t>𝑚</m:t>
                          </m:r>
                        </m:e>
                        <m:sub>
                          <m:r>
                            <a:rPr lang="es-ES" altLang="es-CL" b="0" i="1" smtClean="0">
                              <a:latin typeface="Cambria Math" panose="02040503050406030204" pitchFamily="18" charset="0"/>
                            </a:rPr>
                            <m:t>𝑔</m:t>
                          </m:r>
                        </m:sub>
                      </m:sSub>
                      <m:r>
                        <a:rPr lang="es-ES" altLang="es-CL" b="0" i="1" smtClean="0">
                          <a:latin typeface="Cambria Math" panose="02040503050406030204" pitchFamily="18" charset="0"/>
                        </a:rPr>
                        <m:t>=10−4</m:t>
                      </m:r>
                      <m:r>
                        <a:rPr lang="es-ES" altLang="es-CL" b="0" i="1" smtClean="0">
                          <a:latin typeface="Cambria Math" panose="02040503050406030204" pitchFamily="18" charset="0"/>
                        </a:rPr>
                        <m:t>𝑄</m:t>
                      </m:r>
                    </m:oMath>
                  </m:oMathPara>
                </a14:m>
                <a:endParaRPr lang="en-US" altLang="es-CL" dirty="0">
                  <a:latin typeface="Garamond" panose="02020404030301010803" pitchFamily="18" charset="0"/>
                </a:endParaRPr>
              </a:p>
            </p:txBody>
          </p:sp>
        </mc:Choice>
        <mc:Fallback xmlns="">
          <p:sp>
            <p:nvSpPr>
              <p:cNvPr id="21" name="Text Box 19">
                <a:extLst>
                  <a:ext uri="{FF2B5EF4-FFF2-40B4-BE49-F238E27FC236}">
                    <a16:creationId xmlns:a16="http://schemas.microsoft.com/office/drawing/2014/main" id="{B2EA2408-3953-8828-CEE1-34782B2C0E4A}"/>
                  </a:ext>
                </a:extLst>
              </p:cNvPr>
              <p:cNvSpPr txBox="1">
                <a:spLocks noRot="1" noChangeAspect="1" noMove="1" noResize="1" noEditPoints="1" noAdjustHandles="1" noChangeArrowheads="1" noChangeShapeType="1" noTextEdit="1"/>
              </p:cNvSpPr>
              <p:nvPr/>
            </p:nvSpPr>
            <p:spPr bwMode="auto">
              <a:xfrm>
                <a:off x="7853540" y="6078613"/>
                <a:ext cx="1769010" cy="391902"/>
              </a:xfrm>
              <a:prstGeom prst="rect">
                <a:avLst/>
              </a:prstGeom>
              <a:blipFill>
                <a:blip r:embed="rId4"/>
                <a:stretch>
                  <a:fillRect b="-3125"/>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s-CL">
                    <a:noFill/>
                  </a:rPr>
                  <a:t> </a:t>
                </a:r>
              </a:p>
            </p:txBody>
          </p:sp>
        </mc:Fallback>
      </mc:AlternateContent>
      <p:sp>
        <p:nvSpPr>
          <p:cNvPr id="22" name="Line 20">
            <a:extLst>
              <a:ext uri="{FF2B5EF4-FFF2-40B4-BE49-F238E27FC236}">
                <a16:creationId xmlns:a16="http://schemas.microsoft.com/office/drawing/2014/main" id="{054B30F3-4AEB-3E53-7689-03B95715E3E4}"/>
              </a:ext>
            </a:extLst>
          </p:cNvPr>
          <p:cNvSpPr>
            <a:spLocks noChangeShapeType="1"/>
          </p:cNvSpPr>
          <p:nvPr/>
        </p:nvSpPr>
        <p:spPr bwMode="auto">
          <a:xfrm>
            <a:off x="7320140" y="3870325"/>
            <a:ext cx="0" cy="1828800"/>
          </a:xfrm>
          <a:prstGeom prst="line">
            <a:avLst/>
          </a:prstGeom>
          <a:noFill/>
          <a:ln w="9525">
            <a:solidFill>
              <a:schemeClr val="tx1"/>
            </a:solidFill>
            <a:prstDash val="dash"/>
            <a:round/>
            <a:headEnd type="oval" w="med" len="med"/>
            <a:tailEnd type="oval" w="med" len="med"/>
          </a:ln>
          <a:extLst>
            <a:ext uri="{909E8E84-426E-40DD-AFC4-6F175D3DCCD1}">
              <a14:hiddenFill xmlns:a14="http://schemas.microsoft.com/office/drawing/2010/main">
                <a:noFill/>
              </a14:hiddenFill>
            </a:ext>
          </a:extLst>
        </p:spPr>
        <p:txBody>
          <a:bodyPr wrap="none" anchor="ctr"/>
          <a:lstStyle/>
          <a:p>
            <a:endParaRPr lang="es-CL">
              <a:latin typeface="Garamond" panose="02020404030301010803" pitchFamily="18" charset="0"/>
            </a:endParaRPr>
          </a:p>
        </p:txBody>
      </p:sp>
      <p:sp>
        <p:nvSpPr>
          <p:cNvPr id="23" name="Line 21">
            <a:extLst>
              <a:ext uri="{FF2B5EF4-FFF2-40B4-BE49-F238E27FC236}">
                <a16:creationId xmlns:a16="http://schemas.microsoft.com/office/drawing/2014/main" id="{81C54C98-1BA9-1605-2399-F171887B8DE8}"/>
              </a:ext>
            </a:extLst>
          </p:cNvPr>
          <p:cNvSpPr>
            <a:spLocks noChangeShapeType="1"/>
          </p:cNvSpPr>
          <p:nvPr/>
        </p:nvSpPr>
        <p:spPr bwMode="auto">
          <a:xfrm flipH="1">
            <a:off x="5948540" y="3870325"/>
            <a:ext cx="1371600" cy="0"/>
          </a:xfrm>
          <a:prstGeom prst="line">
            <a:avLst/>
          </a:prstGeom>
          <a:noFill/>
          <a:ln w="9525">
            <a:solidFill>
              <a:schemeClr val="tx1"/>
            </a:solidFill>
            <a:prstDash val="dash"/>
            <a:round/>
            <a:headEnd type="oval" w="med" len="med"/>
            <a:tailEnd type="oval" w="med" len="med"/>
          </a:ln>
          <a:extLst>
            <a:ext uri="{909E8E84-426E-40DD-AFC4-6F175D3DCCD1}">
              <a14:hiddenFill xmlns:a14="http://schemas.microsoft.com/office/drawing/2010/main">
                <a:noFill/>
              </a14:hiddenFill>
            </a:ext>
          </a:extLst>
        </p:spPr>
        <p:txBody>
          <a:bodyPr wrap="none" anchor="ctr"/>
          <a:lstStyle/>
          <a:p>
            <a:endParaRPr lang="es-CL">
              <a:latin typeface="Garamond" panose="02020404030301010803" pitchFamily="18" charset="0"/>
            </a:endParaRPr>
          </a:p>
        </p:txBody>
      </p:sp>
      <p:sp>
        <p:nvSpPr>
          <p:cNvPr id="24" name="Line 23">
            <a:extLst>
              <a:ext uri="{FF2B5EF4-FFF2-40B4-BE49-F238E27FC236}">
                <a16:creationId xmlns:a16="http://schemas.microsoft.com/office/drawing/2014/main" id="{111232C8-72D5-DE2C-00D3-255EA657C6EA}"/>
              </a:ext>
            </a:extLst>
          </p:cNvPr>
          <p:cNvSpPr>
            <a:spLocks noChangeShapeType="1"/>
          </p:cNvSpPr>
          <p:nvPr/>
        </p:nvSpPr>
        <p:spPr bwMode="auto">
          <a:xfrm flipH="1">
            <a:off x="7015340" y="2574925"/>
            <a:ext cx="1676400" cy="15240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s-CL">
              <a:latin typeface="Garamond" panose="02020404030301010803" pitchFamily="18" charset="0"/>
            </a:endParaRPr>
          </a:p>
        </p:txBody>
      </p:sp>
      <mc:AlternateContent xmlns:mc="http://schemas.openxmlformats.org/markup-compatibility/2006" xmlns:a14="http://schemas.microsoft.com/office/drawing/2010/main">
        <mc:Choice Requires="a14">
          <p:sp>
            <p:nvSpPr>
              <p:cNvPr id="25" name="Text Box 24">
                <a:extLst>
                  <a:ext uri="{FF2B5EF4-FFF2-40B4-BE49-F238E27FC236}">
                    <a16:creationId xmlns:a16="http://schemas.microsoft.com/office/drawing/2014/main" id="{DA69A64C-7947-1D59-2205-D77126416830}"/>
                  </a:ext>
                </a:extLst>
              </p:cNvPr>
              <p:cNvSpPr txBox="1">
                <a:spLocks noChangeArrowheads="1"/>
              </p:cNvSpPr>
              <p:nvPr/>
            </p:nvSpPr>
            <p:spPr bwMode="auto">
              <a:xfrm>
                <a:off x="7985210" y="2275404"/>
                <a:ext cx="1505669" cy="369332"/>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s-CL" dirty="0">
                    <a:latin typeface="Garamond" panose="02020404030301010803" pitchFamily="18" charset="0"/>
                  </a:rPr>
                  <a:t>Beneficios </a:t>
                </a:r>
                <a14:m>
                  <m:oMath xmlns:m="http://schemas.openxmlformats.org/officeDocument/2006/math">
                    <m:r>
                      <a:rPr lang="es-ES" altLang="es-CL" b="0" i="1" smtClean="0">
                        <a:latin typeface="Cambria Math" panose="02040503050406030204" pitchFamily="18" charset="0"/>
                      </a:rPr>
                      <m:t>(</m:t>
                    </m:r>
                    <m:r>
                      <a:rPr lang="es-ES" altLang="es-CL" b="0" i="1" smtClean="0">
                        <a:latin typeface="Cambria Math" panose="02040503050406030204" pitchFamily="18" charset="0"/>
                        <a:ea typeface="Cambria Math" panose="02040503050406030204" pitchFamily="18" charset="0"/>
                      </a:rPr>
                      <m:t>𝜋</m:t>
                    </m:r>
                    <m:r>
                      <a:rPr lang="es-ES" altLang="es-CL" b="0" i="1" smtClean="0">
                        <a:latin typeface="Cambria Math" panose="02040503050406030204" pitchFamily="18" charset="0"/>
                        <a:ea typeface="Cambria Math" panose="02040503050406030204" pitchFamily="18" charset="0"/>
                      </a:rPr>
                      <m:t>)</m:t>
                    </m:r>
                  </m:oMath>
                </a14:m>
                <a:endParaRPr lang="en-US" altLang="es-CL" dirty="0">
                  <a:latin typeface="Garamond" panose="02020404030301010803" pitchFamily="18" charset="0"/>
                </a:endParaRPr>
              </a:p>
            </p:txBody>
          </p:sp>
        </mc:Choice>
        <mc:Fallback xmlns="">
          <p:sp>
            <p:nvSpPr>
              <p:cNvPr id="25" name="Text Box 24">
                <a:extLst>
                  <a:ext uri="{FF2B5EF4-FFF2-40B4-BE49-F238E27FC236}">
                    <a16:creationId xmlns:a16="http://schemas.microsoft.com/office/drawing/2014/main" id="{DA69A64C-7947-1D59-2205-D77126416830}"/>
                  </a:ext>
                </a:extLst>
              </p:cNvPr>
              <p:cNvSpPr txBox="1">
                <a:spLocks noRot="1" noChangeAspect="1" noMove="1" noResize="1" noEditPoints="1" noAdjustHandles="1" noChangeArrowheads="1" noChangeShapeType="1" noTextEdit="1"/>
              </p:cNvSpPr>
              <p:nvPr/>
            </p:nvSpPr>
            <p:spPr bwMode="auto">
              <a:xfrm>
                <a:off x="7985210" y="2275404"/>
                <a:ext cx="1505669" cy="369332"/>
              </a:xfrm>
              <a:prstGeom prst="rect">
                <a:avLst/>
              </a:prstGeom>
              <a:blipFill>
                <a:blip r:embed="rId5"/>
                <a:stretch>
                  <a:fillRect l="-3333" t="-6667" b="-26667"/>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s-CL">
                    <a:noFill/>
                  </a:rPr>
                  <a:t> </a:t>
                </a:r>
              </a:p>
            </p:txBody>
          </p:sp>
        </mc:Fallback>
      </mc:AlternateContent>
      <mc:AlternateContent xmlns:mc="http://schemas.openxmlformats.org/markup-compatibility/2006" xmlns:a14="http://schemas.microsoft.com/office/drawing/2010/main">
        <mc:Choice Requires="a14">
          <p:sp>
            <p:nvSpPr>
              <p:cNvPr id="26" name="CuadroTexto 25">
                <a:extLst>
                  <a:ext uri="{FF2B5EF4-FFF2-40B4-BE49-F238E27FC236}">
                    <a16:creationId xmlns:a16="http://schemas.microsoft.com/office/drawing/2014/main" id="{EF4C94E7-E583-5101-F916-D44D56D91E51}"/>
                  </a:ext>
                </a:extLst>
              </p:cNvPr>
              <p:cNvSpPr txBox="1"/>
              <p:nvPr/>
            </p:nvSpPr>
            <p:spPr>
              <a:xfrm>
                <a:off x="815545" y="1816443"/>
                <a:ext cx="4066191" cy="4577663"/>
              </a:xfrm>
              <a:prstGeom prst="rect">
                <a:avLst/>
              </a:prstGeom>
              <a:noFill/>
            </p:spPr>
            <p:txBody>
              <a:bodyPr wrap="square" rtlCol="0">
                <a:spAutoFit/>
              </a:bodyPr>
              <a:lstStyle/>
              <a:p>
                <a:pPr marL="0" indent="0" eaLnBrk="1" hangingPunct="1">
                  <a:buFont typeface="Wingdings" panose="05000000000000000000" pitchFamily="2" charset="2"/>
                  <a:buNone/>
                  <a:defRPr/>
                </a:pPr>
                <a:r>
                  <a:rPr lang="en-US" sz="1800" kern="0" dirty="0">
                    <a:latin typeface="Garamond" panose="02020404030301010803" pitchFamily="18" charset="0"/>
                  </a:rPr>
                  <a:t>Ejemplo:</a:t>
                </a:r>
              </a:p>
              <a:p>
                <a:pPr eaLnBrk="1" hangingPunct="1"/>
                <a14:m>
                  <m:oMathPara xmlns:m="http://schemas.openxmlformats.org/officeDocument/2006/math">
                    <m:oMathParaPr>
                      <m:jc m:val="centerGroup"/>
                    </m:oMathParaPr>
                    <m:oMath xmlns:m="http://schemas.openxmlformats.org/officeDocument/2006/math">
                      <m:r>
                        <a:rPr lang="es-ES" altLang="es-CL" b="0" i="1" smtClean="0">
                          <a:latin typeface="Cambria Math" panose="02040503050406030204" pitchFamily="18" charset="0"/>
                        </a:rPr>
                        <m:t>𝑃</m:t>
                      </m:r>
                      <m:r>
                        <a:rPr lang="es-ES" altLang="es-CL" b="0" i="1" smtClean="0">
                          <a:latin typeface="Cambria Math" panose="02040503050406030204" pitchFamily="18" charset="0"/>
                        </a:rPr>
                        <m:t>=10−2</m:t>
                      </m:r>
                      <m:r>
                        <a:rPr lang="es-ES" altLang="es-CL" b="0" i="1" smtClean="0">
                          <a:latin typeface="Cambria Math" panose="02040503050406030204" pitchFamily="18" charset="0"/>
                        </a:rPr>
                        <m:t>𝑄</m:t>
                      </m:r>
                    </m:oMath>
                  </m:oMathPara>
                </a14:m>
                <a:endParaRPr lang="en-US" altLang="es-CL" sz="2000" dirty="0">
                  <a:latin typeface="Garamond" panose="02020404030301010803" pitchFamily="18" charset="0"/>
                </a:endParaRPr>
              </a:p>
              <a:p>
                <a:pPr marL="0" indent="0" eaLnBrk="1" hangingPunct="1">
                  <a:buFont typeface="Wingdings" panose="05000000000000000000" pitchFamily="2" charset="2"/>
                  <a:buNone/>
                  <a:defRPr/>
                </a:pPr>
                <a14:m>
                  <m:oMathPara xmlns:m="http://schemas.openxmlformats.org/officeDocument/2006/math">
                    <m:oMathParaPr>
                      <m:jc m:val="centerGroup"/>
                    </m:oMathParaPr>
                    <m:oMath xmlns:m="http://schemas.openxmlformats.org/officeDocument/2006/math">
                      <m:r>
                        <a:rPr lang="es-ES" sz="1800" b="0" i="1" kern="0" smtClean="0">
                          <a:latin typeface="Cambria Math" panose="02040503050406030204" pitchFamily="18" charset="0"/>
                        </a:rPr>
                        <m:t>𝑐</m:t>
                      </m:r>
                      <m:d>
                        <m:dPr>
                          <m:ctrlPr>
                            <a:rPr lang="es-ES" sz="1800" b="0" i="1" kern="0" smtClean="0">
                              <a:latin typeface="Cambria Math" panose="02040503050406030204" pitchFamily="18" charset="0"/>
                            </a:rPr>
                          </m:ctrlPr>
                        </m:dPr>
                        <m:e>
                          <m:r>
                            <a:rPr lang="es-ES" sz="1800" b="0" i="1" kern="0" smtClean="0">
                              <a:latin typeface="Cambria Math" panose="02040503050406030204" pitchFamily="18" charset="0"/>
                            </a:rPr>
                            <m:t>𝑄</m:t>
                          </m:r>
                        </m:e>
                      </m:d>
                      <m:r>
                        <a:rPr lang="es-ES" sz="1800" b="0" i="1" kern="0" smtClean="0">
                          <a:latin typeface="Cambria Math" panose="02040503050406030204" pitchFamily="18" charset="0"/>
                        </a:rPr>
                        <m:t>=2</m:t>
                      </m:r>
                      <m:r>
                        <a:rPr lang="es-ES" sz="1800" b="0" i="1" kern="0" smtClean="0">
                          <a:latin typeface="Cambria Math" panose="02040503050406030204" pitchFamily="18" charset="0"/>
                        </a:rPr>
                        <m:t>𝑄</m:t>
                      </m:r>
                    </m:oMath>
                  </m:oMathPara>
                </a14:m>
                <a:endParaRPr lang="es-ES" sz="1800" b="0" kern="0" dirty="0">
                  <a:latin typeface="Garamond" panose="02020404030301010803" pitchFamily="18" charset="0"/>
                </a:endParaRPr>
              </a:p>
              <a:p>
                <a:pPr marL="0" indent="0" algn="just" eaLnBrk="1" hangingPunct="1">
                  <a:buFont typeface="Wingdings" panose="05000000000000000000" pitchFamily="2" charset="2"/>
                  <a:buNone/>
                  <a:defRPr/>
                </a:pPr>
                <a:r>
                  <a:rPr lang="es-ES_tradnl" sz="1800" kern="0" dirty="0">
                    <a:latin typeface="Garamond" panose="02020404030301010803" pitchFamily="18" charset="0"/>
                  </a:rPr>
                  <a:t>Si la firma debe cobrar un único precio a todos los consumidores, el precio que maximiza los beneficios se obtiene de igualar:</a:t>
                </a:r>
              </a:p>
              <a:p>
                <a:pPr marL="0" indent="0" algn="just" eaLnBrk="1" hangingPunct="1">
                  <a:buFont typeface="Wingdings" panose="05000000000000000000" pitchFamily="2" charset="2"/>
                  <a:buNone/>
                  <a:defRPr/>
                </a:pPr>
                <a14:m>
                  <m:oMathPara xmlns:m="http://schemas.openxmlformats.org/officeDocument/2006/math">
                    <m:oMathParaPr>
                      <m:jc m:val="centerGroup"/>
                    </m:oMathParaPr>
                    <m:oMath xmlns:m="http://schemas.openxmlformats.org/officeDocument/2006/math">
                      <m:r>
                        <a:rPr lang="es-ES" sz="1800" b="0" i="1" kern="0" smtClean="0">
                          <a:latin typeface="Cambria Math" panose="02040503050406030204" pitchFamily="18" charset="0"/>
                        </a:rPr>
                        <m:t>𝐼</m:t>
                      </m:r>
                      <m:sSub>
                        <m:sSubPr>
                          <m:ctrlPr>
                            <a:rPr lang="es-ES" sz="1800" b="0" i="1" kern="0" smtClean="0">
                              <a:latin typeface="Cambria Math" panose="02040503050406030204" pitchFamily="18" charset="0"/>
                            </a:rPr>
                          </m:ctrlPr>
                        </m:sSubPr>
                        <m:e>
                          <m:r>
                            <a:rPr lang="es-ES" sz="1800" b="0" i="1" kern="0" smtClean="0">
                              <a:latin typeface="Cambria Math" panose="02040503050406030204" pitchFamily="18" charset="0"/>
                            </a:rPr>
                            <m:t>𝑚</m:t>
                          </m:r>
                        </m:e>
                        <m:sub>
                          <m:r>
                            <a:rPr lang="es-ES" sz="1800" b="0" i="1" kern="0" smtClean="0">
                              <a:latin typeface="Cambria Math" panose="02040503050406030204" pitchFamily="18" charset="0"/>
                            </a:rPr>
                            <m:t>𝑔</m:t>
                          </m:r>
                        </m:sub>
                      </m:sSub>
                      <m:r>
                        <a:rPr lang="es-ES" sz="1800" b="0" i="1" kern="0" smtClean="0">
                          <a:latin typeface="Cambria Math" panose="02040503050406030204" pitchFamily="18" charset="0"/>
                        </a:rPr>
                        <m:t>=</m:t>
                      </m:r>
                      <m:r>
                        <a:rPr lang="es-ES" sz="1800" b="0" i="1" kern="0" smtClean="0">
                          <a:latin typeface="Cambria Math" panose="02040503050406030204" pitchFamily="18" charset="0"/>
                        </a:rPr>
                        <m:t>𝐶</m:t>
                      </m:r>
                      <m:sSub>
                        <m:sSubPr>
                          <m:ctrlPr>
                            <a:rPr lang="es-ES" sz="1800" b="0" i="1" kern="0" smtClean="0">
                              <a:latin typeface="Cambria Math" panose="02040503050406030204" pitchFamily="18" charset="0"/>
                            </a:rPr>
                          </m:ctrlPr>
                        </m:sSubPr>
                        <m:e>
                          <m:r>
                            <a:rPr lang="es-ES" sz="1800" b="0" i="1" kern="0" smtClean="0">
                              <a:latin typeface="Cambria Math" panose="02040503050406030204" pitchFamily="18" charset="0"/>
                            </a:rPr>
                            <m:t>𝑚</m:t>
                          </m:r>
                        </m:e>
                        <m:sub>
                          <m:r>
                            <a:rPr lang="es-ES" sz="1800" b="0" i="1" kern="0" smtClean="0">
                              <a:latin typeface="Cambria Math" panose="02040503050406030204" pitchFamily="18" charset="0"/>
                            </a:rPr>
                            <m:t>𝑔</m:t>
                          </m:r>
                        </m:sub>
                      </m:sSub>
                    </m:oMath>
                  </m:oMathPara>
                </a14:m>
                <a:endParaRPr lang="es-ES_tradnl" sz="1800" kern="0" dirty="0">
                  <a:latin typeface="Garamond" panose="02020404030301010803" pitchFamily="18" charset="0"/>
                </a:endParaRPr>
              </a:p>
              <a:p>
                <a:pPr marL="0" indent="0" algn="just" eaLnBrk="1" hangingPunct="1">
                  <a:buFont typeface="Wingdings" panose="05000000000000000000" pitchFamily="2" charset="2"/>
                  <a:buNone/>
                  <a:defRPr/>
                </a:pPr>
                <a14:m>
                  <m:oMathPara xmlns:m="http://schemas.openxmlformats.org/officeDocument/2006/math">
                    <m:oMathParaPr>
                      <m:jc m:val="centerGroup"/>
                    </m:oMathParaPr>
                    <m:oMath xmlns:m="http://schemas.openxmlformats.org/officeDocument/2006/math">
                      <m:r>
                        <a:rPr lang="es-ES" sz="1800" b="0" i="1" kern="0" smtClean="0">
                          <a:latin typeface="Cambria Math" panose="02040503050406030204" pitchFamily="18" charset="0"/>
                        </a:rPr>
                        <m:t>10−4</m:t>
                      </m:r>
                      <m:r>
                        <a:rPr lang="es-ES" sz="1800" b="0" i="1" kern="0" smtClean="0">
                          <a:latin typeface="Cambria Math" panose="02040503050406030204" pitchFamily="18" charset="0"/>
                        </a:rPr>
                        <m:t>𝑄</m:t>
                      </m:r>
                      <m:r>
                        <a:rPr lang="es-ES" sz="1800" b="0" i="1" kern="0" smtClean="0">
                          <a:latin typeface="Cambria Math" panose="02040503050406030204" pitchFamily="18" charset="0"/>
                        </a:rPr>
                        <m:t>=2</m:t>
                      </m:r>
                    </m:oMath>
                  </m:oMathPara>
                </a14:m>
                <a:endParaRPr lang="es-ES_tradnl" sz="1800" kern="0" dirty="0">
                  <a:latin typeface="Garamond" panose="02020404030301010803" pitchFamily="18" charset="0"/>
                </a:endParaRPr>
              </a:p>
              <a:p>
                <a:pPr marL="0" indent="0" algn="just" eaLnBrk="1" hangingPunct="1">
                  <a:buFont typeface="Wingdings" panose="05000000000000000000" pitchFamily="2" charset="2"/>
                  <a:buNone/>
                  <a:defRPr/>
                </a:pPr>
                <a14:m>
                  <m:oMathPara xmlns:m="http://schemas.openxmlformats.org/officeDocument/2006/math">
                    <m:oMathParaPr>
                      <m:jc m:val="centerGroup"/>
                    </m:oMathParaPr>
                    <m:oMath xmlns:m="http://schemas.openxmlformats.org/officeDocument/2006/math">
                      <m:sSup>
                        <m:sSupPr>
                          <m:ctrlPr>
                            <a:rPr lang="es-ES" sz="1800" b="0" i="1" kern="0" smtClean="0">
                              <a:latin typeface="Cambria Math" panose="02040503050406030204" pitchFamily="18" charset="0"/>
                            </a:rPr>
                          </m:ctrlPr>
                        </m:sSupPr>
                        <m:e>
                          <m:r>
                            <a:rPr lang="es-ES" sz="1800" b="0" i="1" kern="0" smtClean="0">
                              <a:latin typeface="Cambria Math" panose="02040503050406030204" pitchFamily="18" charset="0"/>
                            </a:rPr>
                            <m:t>𝑄</m:t>
                          </m:r>
                        </m:e>
                        <m:sup>
                          <m:r>
                            <a:rPr lang="es-ES" b="0" i="1" kern="0" smtClean="0">
                              <a:latin typeface="Cambria Math" panose="02040503050406030204" pitchFamily="18" charset="0"/>
                            </a:rPr>
                            <m:t>∗</m:t>
                          </m:r>
                        </m:sup>
                      </m:sSup>
                      <m:r>
                        <a:rPr lang="es-ES" sz="1800" b="0" i="1" kern="0" smtClean="0">
                          <a:latin typeface="Cambria Math" panose="02040503050406030204" pitchFamily="18" charset="0"/>
                        </a:rPr>
                        <m:t>=2</m:t>
                      </m:r>
                    </m:oMath>
                  </m:oMathPara>
                </a14:m>
                <a:endParaRPr lang="es-ES_tradnl" sz="1800" kern="0" dirty="0">
                  <a:latin typeface="Garamond" panose="02020404030301010803" pitchFamily="18" charset="0"/>
                </a:endParaRPr>
              </a:p>
              <a:p>
                <a:pPr marL="0" indent="0" algn="just" eaLnBrk="1" hangingPunct="1">
                  <a:buFont typeface="Wingdings" panose="05000000000000000000" pitchFamily="2" charset="2"/>
                  <a:buNone/>
                  <a:defRPr/>
                </a:pPr>
                <a:r>
                  <a:rPr lang="es-ES_tradnl" sz="1800" kern="0" dirty="0">
                    <a:latin typeface="Garamond" panose="02020404030301010803" pitchFamily="18" charset="0"/>
                  </a:rPr>
                  <a:t>Al reemplazar obtenemos</a:t>
                </a:r>
                <a:r>
                  <a:rPr lang="es-ES_tradnl" kern="0" dirty="0">
                    <a:latin typeface="Garamond" panose="02020404030301010803" pitchFamily="18" charset="0"/>
                  </a:rPr>
                  <a:t>:</a:t>
                </a:r>
              </a:p>
              <a:p>
                <a:pPr algn="just">
                  <a:defRPr/>
                </a:pPr>
                <a14:m>
                  <m:oMathPara xmlns:m="http://schemas.openxmlformats.org/officeDocument/2006/math">
                    <m:oMathParaPr>
                      <m:jc m:val="centerGroup"/>
                    </m:oMathParaPr>
                    <m:oMath xmlns:m="http://schemas.openxmlformats.org/officeDocument/2006/math">
                      <m:r>
                        <a:rPr lang="es-ES" altLang="es-CL" b="0" i="1" smtClean="0">
                          <a:latin typeface="Cambria Math" panose="02040503050406030204" pitchFamily="18" charset="0"/>
                        </a:rPr>
                        <m:t>𝑃</m:t>
                      </m:r>
                      <m:r>
                        <a:rPr lang="es-ES" altLang="es-CL" b="0" i="1" smtClean="0">
                          <a:latin typeface="Cambria Math" panose="02040503050406030204" pitchFamily="18" charset="0"/>
                        </a:rPr>
                        <m:t>=10−2(2)</m:t>
                      </m:r>
                    </m:oMath>
                  </m:oMathPara>
                </a14:m>
                <a:endParaRPr lang="en-US" altLang="es-CL" sz="2000" dirty="0">
                  <a:latin typeface="Garamond" panose="02020404030301010803" pitchFamily="18" charset="0"/>
                </a:endParaRPr>
              </a:p>
              <a:p>
                <a:pPr algn="just">
                  <a:defRPr/>
                </a:pPr>
                <a14:m>
                  <m:oMathPara xmlns:m="http://schemas.openxmlformats.org/officeDocument/2006/math">
                    <m:oMathParaPr>
                      <m:jc m:val="centerGroup"/>
                    </m:oMathParaPr>
                    <m:oMath xmlns:m="http://schemas.openxmlformats.org/officeDocument/2006/math">
                      <m:r>
                        <a:rPr lang="es-ES" altLang="es-CL" sz="2000" b="0" i="1" smtClean="0">
                          <a:latin typeface="Cambria Math" panose="02040503050406030204" pitchFamily="18" charset="0"/>
                        </a:rPr>
                        <m:t>𝑃</m:t>
                      </m:r>
                      <m:r>
                        <a:rPr lang="es-ES" altLang="es-CL" sz="2000" b="0" i="1" smtClean="0">
                          <a:latin typeface="Cambria Math" panose="02040503050406030204" pitchFamily="18" charset="0"/>
                        </a:rPr>
                        <m:t>=6</m:t>
                      </m:r>
                    </m:oMath>
                  </m:oMathPara>
                </a14:m>
                <a:endParaRPr lang="en-US" altLang="es-CL" sz="2000" dirty="0">
                  <a:latin typeface="Garamond" panose="02020404030301010803" pitchFamily="18" charset="0"/>
                </a:endParaRPr>
              </a:p>
              <a:p>
                <a:pPr marL="0" indent="0" algn="just" eaLnBrk="1" hangingPunct="1">
                  <a:buFont typeface="Wingdings" panose="05000000000000000000" pitchFamily="2" charset="2"/>
                  <a:buNone/>
                  <a:defRPr/>
                </a:pPr>
                <a:r>
                  <a:rPr lang="es-ES_tradnl" kern="0" dirty="0">
                    <a:latin typeface="Garamond" panose="02020404030301010803" pitchFamily="18" charset="0"/>
                  </a:rPr>
                  <a:t>Los beneficios son:</a:t>
                </a:r>
              </a:p>
              <a:p>
                <a:pPr marL="0" indent="0" algn="just" eaLnBrk="1" hangingPunct="1">
                  <a:buFont typeface="Wingdings" panose="05000000000000000000" pitchFamily="2" charset="2"/>
                  <a:buNone/>
                  <a:defRPr/>
                </a:pPr>
                <a14:m>
                  <m:oMathPara xmlns:m="http://schemas.openxmlformats.org/officeDocument/2006/math">
                    <m:oMathParaPr>
                      <m:jc m:val="centerGroup"/>
                    </m:oMathParaPr>
                    <m:oMath xmlns:m="http://schemas.openxmlformats.org/officeDocument/2006/math">
                      <m:r>
                        <a:rPr lang="es-ES_tradnl" i="1" kern="0" smtClean="0">
                          <a:latin typeface="Cambria Math" panose="02040503050406030204" pitchFamily="18" charset="0"/>
                          <a:ea typeface="Cambria Math" panose="02040503050406030204" pitchFamily="18" charset="0"/>
                        </a:rPr>
                        <m:t>𝜋</m:t>
                      </m:r>
                      <m:r>
                        <a:rPr lang="es-ES" b="0" i="1" kern="0" smtClean="0">
                          <a:latin typeface="Cambria Math" panose="02040503050406030204" pitchFamily="18" charset="0"/>
                          <a:ea typeface="Cambria Math" panose="02040503050406030204" pitchFamily="18" charset="0"/>
                        </a:rPr>
                        <m:t>=</m:t>
                      </m:r>
                      <m:d>
                        <m:dPr>
                          <m:ctrlPr>
                            <a:rPr lang="es-ES" b="0" i="1" kern="0" smtClean="0">
                              <a:latin typeface="Cambria Math" panose="02040503050406030204" pitchFamily="18" charset="0"/>
                              <a:ea typeface="Cambria Math" panose="02040503050406030204" pitchFamily="18" charset="0"/>
                            </a:rPr>
                          </m:ctrlPr>
                        </m:dPr>
                        <m:e>
                          <m:r>
                            <a:rPr lang="es-ES" b="0" i="1" kern="0" smtClean="0">
                              <a:latin typeface="Cambria Math" panose="02040503050406030204" pitchFamily="18" charset="0"/>
                              <a:ea typeface="Cambria Math" panose="02040503050406030204" pitchFamily="18" charset="0"/>
                            </a:rPr>
                            <m:t>6∗2</m:t>
                          </m:r>
                        </m:e>
                      </m:d>
                      <m:r>
                        <a:rPr lang="es-ES" b="0" i="1" kern="0" smtClean="0">
                          <a:latin typeface="Cambria Math" panose="02040503050406030204" pitchFamily="18" charset="0"/>
                          <a:ea typeface="Cambria Math" panose="02040503050406030204" pitchFamily="18" charset="0"/>
                        </a:rPr>
                        <m:t>−(2∗2)</m:t>
                      </m:r>
                    </m:oMath>
                  </m:oMathPara>
                </a14:m>
                <a:endParaRPr lang="es-ES_tradnl" kern="0" dirty="0">
                  <a:latin typeface="Garamond" panose="02020404030301010803" pitchFamily="18" charset="0"/>
                </a:endParaRPr>
              </a:p>
              <a:p>
                <a:pPr marL="0" indent="0" algn="just" eaLnBrk="1" hangingPunct="1">
                  <a:buFont typeface="Wingdings" panose="05000000000000000000" pitchFamily="2" charset="2"/>
                  <a:buNone/>
                  <a:defRPr/>
                </a:pPr>
                <a14:m>
                  <m:oMathPara xmlns:m="http://schemas.openxmlformats.org/officeDocument/2006/math">
                    <m:oMathParaPr>
                      <m:jc m:val="centerGroup"/>
                    </m:oMathParaPr>
                    <m:oMath xmlns:m="http://schemas.openxmlformats.org/officeDocument/2006/math">
                      <m:r>
                        <a:rPr lang="es-ES_tradnl" i="1" kern="0" smtClean="0">
                          <a:latin typeface="Cambria Math" panose="02040503050406030204" pitchFamily="18" charset="0"/>
                          <a:ea typeface="Cambria Math" panose="02040503050406030204" pitchFamily="18" charset="0"/>
                        </a:rPr>
                        <m:t>𝜋</m:t>
                      </m:r>
                      <m:r>
                        <a:rPr lang="es-ES" b="0" i="1" kern="0" smtClean="0">
                          <a:latin typeface="Cambria Math" panose="02040503050406030204" pitchFamily="18" charset="0"/>
                          <a:ea typeface="Cambria Math" panose="02040503050406030204" pitchFamily="18" charset="0"/>
                        </a:rPr>
                        <m:t>=8</m:t>
                      </m:r>
                    </m:oMath>
                  </m:oMathPara>
                </a14:m>
                <a:endParaRPr lang="es-ES_tradnl" kern="0" dirty="0">
                  <a:latin typeface="Garamond" panose="02020404030301010803" pitchFamily="18" charset="0"/>
                </a:endParaRPr>
              </a:p>
            </p:txBody>
          </p:sp>
        </mc:Choice>
        <mc:Fallback xmlns="">
          <p:sp>
            <p:nvSpPr>
              <p:cNvPr id="26" name="CuadroTexto 25">
                <a:extLst>
                  <a:ext uri="{FF2B5EF4-FFF2-40B4-BE49-F238E27FC236}">
                    <a16:creationId xmlns:a16="http://schemas.microsoft.com/office/drawing/2014/main" id="{EF4C94E7-E583-5101-F916-D44D56D91E51}"/>
                  </a:ext>
                </a:extLst>
              </p:cNvPr>
              <p:cNvSpPr txBox="1">
                <a:spLocks noRot="1" noChangeAspect="1" noMove="1" noResize="1" noEditPoints="1" noAdjustHandles="1" noChangeArrowheads="1" noChangeShapeType="1" noTextEdit="1"/>
              </p:cNvSpPr>
              <p:nvPr/>
            </p:nvSpPr>
            <p:spPr>
              <a:xfrm>
                <a:off x="815545" y="1816443"/>
                <a:ext cx="4066191" cy="4577663"/>
              </a:xfrm>
              <a:prstGeom prst="rect">
                <a:avLst/>
              </a:prstGeom>
              <a:blipFill>
                <a:blip r:embed="rId6"/>
                <a:stretch>
                  <a:fillRect l="-1246" t="-554" r="-1246"/>
                </a:stretch>
              </a:blipFill>
            </p:spPr>
            <p:txBody>
              <a:bodyPr/>
              <a:lstStyle/>
              <a:p>
                <a:r>
                  <a:rPr lang="es-CL">
                    <a:noFill/>
                  </a:rPr>
                  <a:t> </a:t>
                </a:r>
              </a:p>
            </p:txBody>
          </p:sp>
        </mc:Fallback>
      </mc:AlternateContent>
      <p:pic>
        <p:nvPicPr>
          <p:cNvPr id="10" name="Imagen 9">
            <a:extLst>
              <a:ext uri="{FF2B5EF4-FFF2-40B4-BE49-F238E27FC236}">
                <a16:creationId xmlns:a16="http://schemas.microsoft.com/office/drawing/2014/main" id="{57FA1B2C-5A19-F0C7-17B2-096548525210}"/>
              </a:ext>
            </a:extLst>
          </p:cNvPr>
          <p:cNvPicPr>
            <a:picLocks noChangeAspect="1"/>
          </p:cNvPicPr>
          <p:nvPr/>
        </p:nvPicPr>
        <p:blipFill>
          <a:blip r:embed="rId7"/>
          <a:stretch>
            <a:fillRect/>
          </a:stretch>
        </p:blipFill>
        <p:spPr>
          <a:xfrm rot="5400000">
            <a:off x="-3372431" y="3349108"/>
            <a:ext cx="6876000" cy="152385"/>
          </a:xfrm>
          <a:prstGeom prst="rect">
            <a:avLst/>
          </a:prstGeom>
        </p:spPr>
      </p:pic>
      <p:pic>
        <p:nvPicPr>
          <p:cNvPr id="27" name="Imagen 26">
            <a:extLst>
              <a:ext uri="{FF2B5EF4-FFF2-40B4-BE49-F238E27FC236}">
                <a16:creationId xmlns:a16="http://schemas.microsoft.com/office/drawing/2014/main" id="{B2995919-9CBC-607C-2CAC-4F51823AC1AE}"/>
              </a:ext>
            </a:extLst>
          </p:cNvPr>
          <p:cNvPicPr>
            <a:picLocks noChangeAspect="1"/>
          </p:cNvPicPr>
          <p:nvPr/>
        </p:nvPicPr>
        <p:blipFill>
          <a:blip r:embed="rId7"/>
          <a:stretch>
            <a:fillRect/>
          </a:stretch>
        </p:blipFill>
        <p:spPr>
          <a:xfrm rot="16200000">
            <a:off x="-3220046" y="3352275"/>
            <a:ext cx="6876000" cy="152384"/>
          </a:xfrm>
          <a:prstGeom prst="rect">
            <a:avLst/>
          </a:prstGeom>
        </p:spPr>
      </p:pic>
    </p:spTree>
    <p:extLst>
      <p:ext uri="{BB962C8B-B14F-4D97-AF65-F5344CB8AC3E}">
        <p14:creationId xmlns:p14="http://schemas.microsoft.com/office/powerpoint/2010/main" val="2587160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499"/>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499"/>
                                          </p:stCondLst>
                                        </p:cTn>
                                        <p:tgtEl>
                                          <p:spTgt spid="1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499"/>
                                          </p:stCondLst>
                                        </p:cTn>
                                        <p:tgtEl>
                                          <p:spTgt spid="2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499"/>
                                          </p:stCondLst>
                                        </p:cTn>
                                        <p:tgtEl>
                                          <p:spTgt spid="21"/>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499"/>
                                          </p:stCondLst>
                                        </p:cTn>
                                        <p:tgtEl>
                                          <p:spTgt spid="19"/>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499"/>
                                          </p:stCondLst>
                                        </p:cTn>
                                        <p:tgtEl>
                                          <p:spTgt spid="22"/>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499"/>
                                          </p:stCondLst>
                                        </p:cTn>
                                        <p:tgtEl>
                                          <p:spTgt spid="23"/>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499"/>
                                          </p:stCondLst>
                                        </p:cTn>
                                        <p:tgtEl>
                                          <p:spTgt spid="3"/>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499"/>
                                          </p:stCondLst>
                                        </p:cTn>
                                        <p:tgtEl>
                                          <p:spTgt spid="24"/>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499"/>
                                          </p:stCondLst>
                                        </p:cTn>
                                        <p:tgtEl>
                                          <p:spTgt spid="2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1" grpId="0" autoUpdateAnimBg="0"/>
      <p:bldP spid="21" grpId="0" autoUpdateAnimBg="0"/>
      <p:bldP spid="25" grpId="0" autoUpdateAnimBg="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Marcador de contenido 2">
            <a:extLst>
              <a:ext uri="{FF2B5EF4-FFF2-40B4-BE49-F238E27FC236}">
                <a16:creationId xmlns:a16="http://schemas.microsoft.com/office/drawing/2014/main" id="{01619F3C-05A7-C2B2-E01C-7EB74CF94FD7}"/>
              </a:ext>
            </a:extLst>
          </p:cNvPr>
          <p:cNvSpPr>
            <a:spLocks noGrp="1"/>
          </p:cNvSpPr>
          <p:nvPr>
            <p:ph idx="1"/>
          </p:nvPr>
        </p:nvSpPr>
        <p:spPr>
          <a:xfrm>
            <a:off x="838200" y="1825625"/>
            <a:ext cx="10515600" cy="4351338"/>
          </a:xfrm>
        </p:spPr>
        <p:txBody>
          <a:bodyPr>
            <a:normAutofit/>
          </a:bodyPr>
          <a:lstStyle/>
          <a:p>
            <a:pPr marL="0" indent="0" algn="just">
              <a:spcBef>
                <a:spcPts val="1200"/>
              </a:spcBef>
              <a:buClr>
                <a:srgbClr val="00B0F0"/>
              </a:buClr>
              <a:buSzPct val="90000"/>
              <a:buNone/>
            </a:pPr>
            <a:r>
              <a:rPr lang="es-ES_tradnl" altLang="es-CL" sz="2400" dirty="0">
                <a:latin typeface="Garamond" panose="02020404030301010803" pitchFamily="18" charset="0"/>
              </a:rPr>
              <a:t>Los modelos hasta ahora involucran un precio único cuando en los mercados reales sabemos que se cobran diferentes precios. Las empresas pueden discriminar precios si se cumplen ciertos supuestos básicos.</a:t>
            </a:r>
          </a:p>
          <a:p>
            <a:pPr marL="0" indent="0" algn="just">
              <a:lnSpc>
                <a:spcPct val="100000"/>
              </a:lnSpc>
              <a:spcBef>
                <a:spcPts val="1200"/>
              </a:spcBef>
              <a:buClr>
                <a:srgbClr val="00B0F0"/>
              </a:buClr>
              <a:buSzPct val="90000"/>
              <a:buNone/>
            </a:pPr>
            <a:r>
              <a:rPr lang="es-ES_tradnl" altLang="es-CL" sz="2400" dirty="0">
                <a:latin typeface="Garamond" panose="02020404030301010803" pitchFamily="18" charset="0"/>
              </a:rPr>
              <a:t>La </a:t>
            </a:r>
            <a:r>
              <a:rPr lang="es-ES_tradnl" altLang="es-CL" sz="2400" b="1" dirty="0">
                <a:solidFill>
                  <a:srgbClr val="00B0F0"/>
                </a:solidFill>
                <a:latin typeface="Garamond" panose="02020404030301010803" pitchFamily="18" charset="0"/>
              </a:rPr>
              <a:t>Discriminación de Precios </a:t>
            </a:r>
            <a:r>
              <a:rPr lang="es-ES_tradnl" altLang="es-CL" sz="2400" dirty="0">
                <a:latin typeface="Garamond" panose="02020404030301010803" pitchFamily="18" charset="0"/>
              </a:rPr>
              <a:t>es la práctica de cobrar diferentes precios a los consumidores por un mismo bien y obtener así mayores beneficios. Las tres formas básicas de discriminación son:</a:t>
            </a:r>
            <a:endParaRPr lang="es-ES_tradnl" altLang="es-CL" dirty="0">
              <a:latin typeface="Garamond" panose="02020404030301010803" pitchFamily="18" charset="0"/>
            </a:endParaRPr>
          </a:p>
          <a:p>
            <a:pPr marL="228600" lvl="1" algn="just">
              <a:spcBef>
                <a:spcPts val="1200"/>
              </a:spcBef>
              <a:buClr>
                <a:srgbClr val="00B0F0"/>
              </a:buClr>
              <a:buSzPct val="90000"/>
              <a:buFont typeface="Wingdings" pitchFamily="2" charset="2"/>
              <a:buChar char="§"/>
            </a:pPr>
            <a:r>
              <a:rPr lang="es-ES_tradnl" altLang="es-CL" dirty="0">
                <a:latin typeface="Garamond" panose="02020404030301010803" pitchFamily="18" charset="0"/>
              </a:rPr>
              <a:t>Discriminación perfecta o de primer grado.</a:t>
            </a:r>
          </a:p>
          <a:p>
            <a:pPr marL="228600" lvl="1" algn="just">
              <a:spcBef>
                <a:spcPts val="1200"/>
              </a:spcBef>
              <a:buClr>
                <a:srgbClr val="00B0F0"/>
              </a:buClr>
              <a:buSzPct val="90000"/>
              <a:buFont typeface="Wingdings" pitchFamily="2" charset="2"/>
              <a:buChar char="§"/>
            </a:pPr>
            <a:r>
              <a:rPr lang="es-ES_tradnl" altLang="es-CL" dirty="0">
                <a:latin typeface="Garamond" panose="02020404030301010803" pitchFamily="18" charset="0"/>
              </a:rPr>
              <a:t>Discriminación de segundo grado.</a:t>
            </a:r>
          </a:p>
          <a:p>
            <a:pPr marL="228600" lvl="1" algn="just">
              <a:spcBef>
                <a:spcPts val="1200"/>
              </a:spcBef>
              <a:buClr>
                <a:srgbClr val="00B0F0"/>
              </a:buClr>
              <a:buSzPct val="90000"/>
              <a:buFont typeface="Wingdings" pitchFamily="2" charset="2"/>
              <a:buChar char="§"/>
            </a:pPr>
            <a:r>
              <a:rPr lang="es-ES_tradnl" altLang="es-CL" dirty="0">
                <a:latin typeface="Garamond" panose="02020404030301010803" pitchFamily="18" charset="0"/>
              </a:rPr>
              <a:t>Discriminación de tercer grado.</a:t>
            </a:r>
          </a:p>
        </p:txBody>
      </p:sp>
      <p:sp>
        <p:nvSpPr>
          <p:cNvPr id="2" name="Título 1">
            <a:extLst>
              <a:ext uri="{FF2B5EF4-FFF2-40B4-BE49-F238E27FC236}">
                <a16:creationId xmlns:a16="http://schemas.microsoft.com/office/drawing/2014/main" id="{E19B0366-B745-7E4D-A3D2-002BE73A3CB4}"/>
              </a:ext>
            </a:extLst>
          </p:cNvPr>
          <p:cNvSpPr>
            <a:spLocks noGrp="1"/>
          </p:cNvSpPr>
          <p:nvPr>
            <p:ph type="title"/>
          </p:nvPr>
        </p:nvSpPr>
        <p:spPr/>
        <p:txBody>
          <a:bodyPr>
            <a:normAutofit/>
          </a:bodyPr>
          <a:lstStyle/>
          <a:p>
            <a:r>
              <a:rPr lang="es-ES_tradnl" sz="3600" b="1" dirty="0">
                <a:solidFill>
                  <a:srgbClr val="002060"/>
                </a:solidFill>
                <a:latin typeface="Garamond" panose="02020404030301010803" pitchFamily="18" charset="0"/>
                <a:cs typeface="Arial" panose="020B0604020202020204" pitchFamily="34" charset="0"/>
              </a:rPr>
              <a:t>Fijación de Precios</a:t>
            </a:r>
          </a:p>
        </p:txBody>
      </p:sp>
      <p:pic>
        <p:nvPicPr>
          <p:cNvPr id="3" name="Imagen 2">
            <a:extLst>
              <a:ext uri="{FF2B5EF4-FFF2-40B4-BE49-F238E27FC236}">
                <a16:creationId xmlns:a16="http://schemas.microsoft.com/office/drawing/2014/main" id="{F13F93C1-12D8-B941-0937-C77DDEA17720}"/>
              </a:ext>
            </a:extLst>
          </p:cNvPr>
          <p:cNvPicPr>
            <a:picLocks noChangeAspect="1"/>
          </p:cNvPicPr>
          <p:nvPr/>
        </p:nvPicPr>
        <p:blipFill>
          <a:blip r:embed="rId2"/>
          <a:stretch>
            <a:fillRect/>
          </a:stretch>
        </p:blipFill>
        <p:spPr>
          <a:xfrm rot="5400000">
            <a:off x="-3372431" y="3349108"/>
            <a:ext cx="6876000" cy="152385"/>
          </a:xfrm>
          <a:prstGeom prst="rect">
            <a:avLst/>
          </a:prstGeom>
        </p:spPr>
      </p:pic>
      <p:pic>
        <p:nvPicPr>
          <p:cNvPr id="5" name="Imagen 4">
            <a:extLst>
              <a:ext uri="{FF2B5EF4-FFF2-40B4-BE49-F238E27FC236}">
                <a16:creationId xmlns:a16="http://schemas.microsoft.com/office/drawing/2014/main" id="{5F25E2FD-4D3E-CE56-47A5-440F7BEBECBE}"/>
              </a:ext>
            </a:extLst>
          </p:cNvPr>
          <p:cNvPicPr>
            <a:picLocks noChangeAspect="1"/>
          </p:cNvPicPr>
          <p:nvPr/>
        </p:nvPicPr>
        <p:blipFill>
          <a:blip r:embed="rId2"/>
          <a:stretch>
            <a:fillRect/>
          </a:stretch>
        </p:blipFill>
        <p:spPr>
          <a:xfrm rot="16200000">
            <a:off x="-3220046" y="3352275"/>
            <a:ext cx="6876000" cy="152384"/>
          </a:xfrm>
          <a:prstGeom prst="rect">
            <a:avLst/>
          </a:prstGeom>
        </p:spPr>
      </p:pic>
    </p:spTree>
    <p:extLst>
      <p:ext uri="{BB962C8B-B14F-4D97-AF65-F5344CB8AC3E}">
        <p14:creationId xmlns:p14="http://schemas.microsoft.com/office/powerpoint/2010/main" val="19241226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19B0366-B745-7E4D-A3D2-002BE73A3CB4}"/>
              </a:ext>
            </a:extLst>
          </p:cNvPr>
          <p:cNvSpPr>
            <a:spLocks noGrp="1"/>
          </p:cNvSpPr>
          <p:nvPr>
            <p:ph type="title"/>
          </p:nvPr>
        </p:nvSpPr>
        <p:spPr>
          <a:xfrm>
            <a:off x="1778696" y="3095889"/>
            <a:ext cx="8567803" cy="666221"/>
          </a:xfrm>
        </p:spPr>
        <p:txBody>
          <a:bodyPr>
            <a:noAutofit/>
          </a:bodyPr>
          <a:lstStyle/>
          <a:p>
            <a:pPr algn="ctr"/>
            <a:r>
              <a:rPr lang="es-ES_tradnl" sz="3200" b="1" dirty="0">
                <a:solidFill>
                  <a:srgbClr val="002060"/>
                </a:solidFill>
                <a:latin typeface="Garamond" panose="02020404030301010803" pitchFamily="18" charset="0"/>
                <a:cs typeface="Arial" panose="020B0604020202020204" pitchFamily="34" charset="0"/>
              </a:rPr>
              <a:t>Discriminación de Precios de Primer Grado</a:t>
            </a:r>
          </a:p>
        </p:txBody>
      </p:sp>
      <p:pic>
        <p:nvPicPr>
          <p:cNvPr id="6" name="Imagen 5">
            <a:extLst>
              <a:ext uri="{FF2B5EF4-FFF2-40B4-BE49-F238E27FC236}">
                <a16:creationId xmlns:a16="http://schemas.microsoft.com/office/drawing/2014/main" id="{A0A6353C-351E-022B-D71B-3200D2A62B35}"/>
              </a:ext>
            </a:extLst>
          </p:cNvPr>
          <p:cNvPicPr>
            <a:picLocks noChangeAspect="1"/>
          </p:cNvPicPr>
          <p:nvPr/>
        </p:nvPicPr>
        <p:blipFill>
          <a:blip r:embed="rId2"/>
          <a:stretch>
            <a:fillRect/>
          </a:stretch>
        </p:blipFill>
        <p:spPr>
          <a:xfrm>
            <a:off x="2136000" y="2761926"/>
            <a:ext cx="7920000" cy="175525"/>
          </a:xfrm>
          <a:prstGeom prst="rect">
            <a:avLst/>
          </a:prstGeom>
        </p:spPr>
      </p:pic>
      <p:pic>
        <p:nvPicPr>
          <p:cNvPr id="4" name="Imagen 3">
            <a:extLst>
              <a:ext uri="{FF2B5EF4-FFF2-40B4-BE49-F238E27FC236}">
                <a16:creationId xmlns:a16="http://schemas.microsoft.com/office/drawing/2014/main" id="{761914AF-353E-DD17-F26B-0A6B912C5FEA}"/>
              </a:ext>
            </a:extLst>
          </p:cNvPr>
          <p:cNvPicPr>
            <a:picLocks noChangeAspect="1"/>
          </p:cNvPicPr>
          <p:nvPr/>
        </p:nvPicPr>
        <p:blipFill>
          <a:blip r:embed="rId2"/>
          <a:stretch>
            <a:fillRect/>
          </a:stretch>
        </p:blipFill>
        <p:spPr>
          <a:xfrm>
            <a:off x="2136000" y="3903461"/>
            <a:ext cx="7920000" cy="175522"/>
          </a:xfrm>
          <a:prstGeom prst="rect">
            <a:avLst/>
          </a:prstGeom>
        </p:spPr>
      </p:pic>
      <p:pic>
        <p:nvPicPr>
          <p:cNvPr id="7" name="Imagen 6">
            <a:extLst>
              <a:ext uri="{FF2B5EF4-FFF2-40B4-BE49-F238E27FC236}">
                <a16:creationId xmlns:a16="http://schemas.microsoft.com/office/drawing/2014/main" id="{9942FBEC-498F-1B83-AEE4-D2B37E9BD6A7}"/>
              </a:ext>
            </a:extLst>
          </p:cNvPr>
          <p:cNvPicPr>
            <a:picLocks noChangeAspect="1"/>
          </p:cNvPicPr>
          <p:nvPr/>
        </p:nvPicPr>
        <p:blipFill>
          <a:blip r:embed="rId2"/>
          <a:stretch>
            <a:fillRect/>
          </a:stretch>
        </p:blipFill>
        <p:spPr>
          <a:xfrm rot="5400000">
            <a:off x="-3372431" y="3349108"/>
            <a:ext cx="6876000" cy="152385"/>
          </a:xfrm>
          <a:prstGeom prst="rect">
            <a:avLst/>
          </a:prstGeom>
        </p:spPr>
      </p:pic>
      <p:pic>
        <p:nvPicPr>
          <p:cNvPr id="8" name="Imagen 7">
            <a:extLst>
              <a:ext uri="{FF2B5EF4-FFF2-40B4-BE49-F238E27FC236}">
                <a16:creationId xmlns:a16="http://schemas.microsoft.com/office/drawing/2014/main" id="{CDD57831-A3A7-E31E-9D7C-398B44B35411}"/>
              </a:ext>
            </a:extLst>
          </p:cNvPr>
          <p:cNvPicPr>
            <a:picLocks noChangeAspect="1"/>
          </p:cNvPicPr>
          <p:nvPr/>
        </p:nvPicPr>
        <p:blipFill>
          <a:blip r:embed="rId2"/>
          <a:stretch>
            <a:fillRect/>
          </a:stretch>
        </p:blipFill>
        <p:spPr>
          <a:xfrm rot="16200000">
            <a:off x="-3220046" y="3352275"/>
            <a:ext cx="6876000" cy="152384"/>
          </a:xfrm>
          <a:prstGeom prst="rect">
            <a:avLst/>
          </a:prstGeom>
        </p:spPr>
      </p:pic>
    </p:spTree>
    <p:extLst>
      <p:ext uri="{BB962C8B-B14F-4D97-AF65-F5344CB8AC3E}">
        <p14:creationId xmlns:p14="http://schemas.microsoft.com/office/powerpoint/2010/main" val="346678018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Marcador de contenido 2">
            <a:extLst>
              <a:ext uri="{FF2B5EF4-FFF2-40B4-BE49-F238E27FC236}">
                <a16:creationId xmlns:a16="http://schemas.microsoft.com/office/drawing/2014/main" id="{01619F3C-05A7-C2B2-E01C-7EB74CF94FD7}"/>
              </a:ext>
            </a:extLst>
          </p:cNvPr>
          <p:cNvSpPr>
            <a:spLocks noGrp="1"/>
          </p:cNvSpPr>
          <p:nvPr>
            <p:ph idx="1"/>
          </p:nvPr>
        </p:nvSpPr>
        <p:spPr>
          <a:xfrm>
            <a:off x="838200" y="1825625"/>
            <a:ext cx="10515600" cy="4351338"/>
          </a:xfrm>
        </p:spPr>
        <p:txBody>
          <a:bodyPr>
            <a:normAutofit/>
          </a:bodyPr>
          <a:lstStyle/>
          <a:p>
            <a:pPr marL="0" indent="0" algn="just">
              <a:lnSpc>
                <a:spcPct val="100000"/>
              </a:lnSpc>
              <a:spcBef>
                <a:spcPts val="1200"/>
              </a:spcBef>
              <a:buClr>
                <a:srgbClr val="00B0F0"/>
              </a:buClr>
              <a:buSzPct val="90000"/>
              <a:buNone/>
            </a:pPr>
            <a:r>
              <a:rPr lang="es-ES_tradnl" altLang="es-CL" sz="2400" dirty="0">
                <a:latin typeface="Garamond" panose="02020404030301010803" pitchFamily="18" charset="0"/>
              </a:rPr>
              <a:t>Esto implica cobrar a cada consumidor la máxima cantidad que está dispuesto a pagar (precio de reserva) por cada unidad adicional del bien, lo cual permite  a la firma extraer todo el excedente de los consumidores.</a:t>
            </a:r>
          </a:p>
          <a:p>
            <a:pPr marL="0" indent="0" algn="just">
              <a:lnSpc>
                <a:spcPct val="100000"/>
              </a:lnSpc>
              <a:spcBef>
                <a:spcPts val="1200"/>
              </a:spcBef>
              <a:buClr>
                <a:srgbClr val="00B0F0"/>
              </a:buClr>
              <a:buSzPct val="90000"/>
              <a:buNone/>
            </a:pPr>
            <a:r>
              <a:rPr lang="es-ES_tradnl" altLang="es-CL" sz="2400" dirty="0">
                <a:latin typeface="Garamond" panose="02020404030301010803" pitchFamily="18" charset="0"/>
              </a:rPr>
              <a:t>En la práctica, los costos de transacción y las restricciones de información hacen difícil implementarla “perfectamente” (las compra-venta de autos y algunos profesionales pueden acercarse)</a:t>
            </a:r>
          </a:p>
          <a:p>
            <a:pPr marL="0" indent="0" algn="just">
              <a:lnSpc>
                <a:spcPct val="100000"/>
              </a:lnSpc>
              <a:spcBef>
                <a:spcPts val="1200"/>
              </a:spcBef>
              <a:buClr>
                <a:srgbClr val="00B0F0"/>
              </a:buClr>
              <a:buSzPct val="90000"/>
              <a:buNone/>
            </a:pPr>
            <a:r>
              <a:rPr lang="es-ES_tradnl" altLang="es-CL" sz="2400" dirty="0">
                <a:latin typeface="Garamond" panose="02020404030301010803" pitchFamily="18" charset="0"/>
              </a:rPr>
              <a:t>La discriminación de precios no resulta si los consumidores pueden revender los bienes.</a:t>
            </a:r>
          </a:p>
        </p:txBody>
      </p:sp>
      <p:sp>
        <p:nvSpPr>
          <p:cNvPr id="2" name="Título 1">
            <a:extLst>
              <a:ext uri="{FF2B5EF4-FFF2-40B4-BE49-F238E27FC236}">
                <a16:creationId xmlns:a16="http://schemas.microsoft.com/office/drawing/2014/main" id="{E19B0366-B745-7E4D-A3D2-002BE73A3CB4}"/>
              </a:ext>
            </a:extLst>
          </p:cNvPr>
          <p:cNvSpPr>
            <a:spLocks noGrp="1"/>
          </p:cNvSpPr>
          <p:nvPr>
            <p:ph type="title"/>
          </p:nvPr>
        </p:nvSpPr>
        <p:spPr/>
        <p:txBody>
          <a:bodyPr>
            <a:normAutofit/>
          </a:bodyPr>
          <a:lstStyle/>
          <a:p>
            <a:r>
              <a:rPr lang="es-ES_tradnl" sz="3600" b="1" dirty="0">
                <a:solidFill>
                  <a:srgbClr val="002060"/>
                </a:solidFill>
                <a:latin typeface="Garamond" panose="02020404030301010803" pitchFamily="18" charset="0"/>
                <a:cs typeface="Arial" panose="020B0604020202020204" pitchFamily="34" charset="0"/>
              </a:rPr>
              <a:t>Discriminación de Primer Grado</a:t>
            </a:r>
          </a:p>
        </p:txBody>
      </p:sp>
      <p:pic>
        <p:nvPicPr>
          <p:cNvPr id="3" name="Imagen 2">
            <a:extLst>
              <a:ext uri="{FF2B5EF4-FFF2-40B4-BE49-F238E27FC236}">
                <a16:creationId xmlns:a16="http://schemas.microsoft.com/office/drawing/2014/main" id="{08095456-9AC1-C0E6-3C3C-609B13EF198F}"/>
              </a:ext>
            </a:extLst>
          </p:cNvPr>
          <p:cNvPicPr>
            <a:picLocks noChangeAspect="1"/>
          </p:cNvPicPr>
          <p:nvPr/>
        </p:nvPicPr>
        <p:blipFill>
          <a:blip r:embed="rId2"/>
          <a:stretch>
            <a:fillRect/>
          </a:stretch>
        </p:blipFill>
        <p:spPr>
          <a:xfrm rot="5400000">
            <a:off x="-3372431" y="3349108"/>
            <a:ext cx="6876000" cy="152385"/>
          </a:xfrm>
          <a:prstGeom prst="rect">
            <a:avLst/>
          </a:prstGeom>
        </p:spPr>
      </p:pic>
      <p:pic>
        <p:nvPicPr>
          <p:cNvPr id="5" name="Imagen 4">
            <a:extLst>
              <a:ext uri="{FF2B5EF4-FFF2-40B4-BE49-F238E27FC236}">
                <a16:creationId xmlns:a16="http://schemas.microsoft.com/office/drawing/2014/main" id="{B8C49C60-12D1-FCB8-885C-750337BEE2DC}"/>
              </a:ext>
            </a:extLst>
          </p:cNvPr>
          <p:cNvPicPr>
            <a:picLocks noChangeAspect="1"/>
          </p:cNvPicPr>
          <p:nvPr/>
        </p:nvPicPr>
        <p:blipFill>
          <a:blip r:embed="rId2"/>
          <a:stretch>
            <a:fillRect/>
          </a:stretch>
        </p:blipFill>
        <p:spPr>
          <a:xfrm rot="16200000">
            <a:off x="-3220046" y="3352275"/>
            <a:ext cx="6876000" cy="152384"/>
          </a:xfrm>
          <a:prstGeom prst="rect">
            <a:avLst/>
          </a:prstGeom>
        </p:spPr>
      </p:pic>
    </p:spTree>
    <p:extLst>
      <p:ext uri="{BB962C8B-B14F-4D97-AF65-F5344CB8AC3E}">
        <p14:creationId xmlns:p14="http://schemas.microsoft.com/office/powerpoint/2010/main" val="3494364697"/>
      </p:ext>
    </p:extLst>
  </p:cSld>
  <p:clrMapOvr>
    <a:masterClrMapping/>
  </p:clrMapOvr>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1530</TotalTime>
  <Words>2914</Words>
  <Application>Microsoft Macintosh PowerPoint</Application>
  <PresentationFormat>Panorámica</PresentationFormat>
  <Paragraphs>392</Paragraphs>
  <Slides>38</Slides>
  <Notes>8</Notes>
  <HiddenSlides>0</HiddenSlides>
  <MMClips>0</MMClips>
  <ScaleCrop>false</ScaleCrop>
  <HeadingPairs>
    <vt:vector size="8" baseType="variant">
      <vt:variant>
        <vt:lpstr>Fuentes usadas</vt:lpstr>
      </vt:variant>
      <vt:variant>
        <vt:i4>6</vt:i4>
      </vt:variant>
      <vt:variant>
        <vt:lpstr>Tema</vt:lpstr>
      </vt:variant>
      <vt:variant>
        <vt:i4>1</vt:i4>
      </vt:variant>
      <vt:variant>
        <vt:lpstr>Servidores OLE incrustados</vt:lpstr>
      </vt:variant>
      <vt:variant>
        <vt:i4>1</vt:i4>
      </vt:variant>
      <vt:variant>
        <vt:lpstr>Títulos de diapositiva</vt:lpstr>
      </vt:variant>
      <vt:variant>
        <vt:i4>38</vt:i4>
      </vt:variant>
    </vt:vector>
  </HeadingPairs>
  <TitlesOfParts>
    <vt:vector size="46" baseType="lpstr">
      <vt:lpstr>Arial</vt:lpstr>
      <vt:lpstr>Calibri</vt:lpstr>
      <vt:lpstr>Calibri Light</vt:lpstr>
      <vt:lpstr>Cambria Math</vt:lpstr>
      <vt:lpstr>Garamond</vt:lpstr>
      <vt:lpstr>Wingdings</vt:lpstr>
      <vt:lpstr>Tema de Office</vt:lpstr>
      <vt:lpstr>Equation</vt:lpstr>
      <vt:lpstr>Organización Industrial</vt:lpstr>
      <vt:lpstr>Unidad III: Colusión y Políticas Públicas</vt:lpstr>
      <vt:lpstr>Evaluaciones</vt:lpstr>
      <vt:lpstr>Fijación de Precios</vt:lpstr>
      <vt:lpstr>Fijación de Precios</vt:lpstr>
      <vt:lpstr>Fijación de Precios</vt:lpstr>
      <vt:lpstr>Fijación de Precios</vt:lpstr>
      <vt:lpstr>Discriminación de Precios de Primer Grado</vt:lpstr>
      <vt:lpstr>Discriminación de Primer Grado</vt:lpstr>
      <vt:lpstr>Discriminación de Primer Grado</vt:lpstr>
      <vt:lpstr>Discriminación de Primer Grado</vt:lpstr>
      <vt:lpstr>Discriminación de Precios de Tercer Grado</vt:lpstr>
      <vt:lpstr>Discriminación de Tercer Grado</vt:lpstr>
      <vt:lpstr>Discriminación de Tercer Grado</vt:lpstr>
      <vt:lpstr>Discriminación de Tercer Grado</vt:lpstr>
      <vt:lpstr>Discriminación de Tercer Grado</vt:lpstr>
      <vt:lpstr>Discriminación de Precios de Tercer Grado:  Ejercicio</vt:lpstr>
      <vt:lpstr>Discriminación de Tercer Grado</vt:lpstr>
      <vt:lpstr>Discriminación de Precios de Segundo Grado</vt:lpstr>
      <vt:lpstr>Discriminación de Segundo Grado</vt:lpstr>
      <vt:lpstr>Discriminación de Segundo Grado</vt:lpstr>
      <vt:lpstr>Venta en Bloques</vt:lpstr>
      <vt:lpstr>Venta en Bloques</vt:lpstr>
      <vt:lpstr>Tarifas en dos Partes</vt:lpstr>
      <vt:lpstr>Tarifas en dos partes con un solo consumidor</vt:lpstr>
      <vt:lpstr>Tarifas en dos partes con un solo consumidor</vt:lpstr>
      <vt:lpstr>Tarifas en dos partes con dos consumidores</vt:lpstr>
      <vt:lpstr>Tarifa de dos Tramos</vt:lpstr>
      <vt:lpstr>Discriminación de Precios Intertemporal</vt:lpstr>
      <vt:lpstr>Fijación de Precios según la intensidad de uso</vt:lpstr>
      <vt:lpstr>Fijación de Precios según la intensidad de uso</vt:lpstr>
      <vt:lpstr>¿Qué efecto tiene la publicidad en la determinación del precio?</vt:lpstr>
      <vt:lpstr>Publicidad</vt:lpstr>
      <vt:lpstr>Publicidad</vt:lpstr>
      <vt:lpstr>Publicidad</vt:lpstr>
      <vt:lpstr>Publicidad - Precio</vt:lpstr>
      <vt:lpstr>Efecto de la Publicidad</vt:lpstr>
      <vt:lpstr>Commodity Bundling</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Macroeconomía para la Gestión</dc:title>
  <dc:creator>Francisco Gálvez</dc:creator>
  <cp:lastModifiedBy>Microsoft Office User</cp:lastModifiedBy>
  <cp:revision>33</cp:revision>
  <dcterms:created xsi:type="dcterms:W3CDTF">2022-03-14T18:17:07Z</dcterms:created>
  <dcterms:modified xsi:type="dcterms:W3CDTF">2024-11-12T15:31:45Z</dcterms:modified>
</cp:coreProperties>
</file>