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7" r:id="rId2"/>
    <p:sldId id="309" r:id="rId3"/>
    <p:sldId id="310" r:id="rId4"/>
    <p:sldId id="311" r:id="rId5"/>
    <p:sldId id="313" r:id="rId6"/>
    <p:sldId id="355" r:id="rId7"/>
    <p:sldId id="328" r:id="rId8"/>
    <p:sldId id="327" r:id="rId9"/>
    <p:sldId id="332" r:id="rId10"/>
    <p:sldId id="334" r:id="rId11"/>
    <p:sldId id="333" r:id="rId12"/>
    <p:sldId id="335" r:id="rId13"/>
    <p:sldId id="336" r:id="rId14"/>
    <p:sldId id="337" r:id="rId15"/>
    <p:sldId id="339" r:id="rId16"/>
    <p:sldId id="340" r:id="rId17"/>
    <p:sldId id="342" r:id="rId18"/>
    <p:sldId id="341" r:id="rId19"/>
    <p:sldId id="344" r:id="rId20"/>
    <p:sldId id="345" r:id="rId21"/>
    <p:sldId id="343" r:id="rId22"/>
    <p:sldId id="347" r:id="rId23"/>
    <p:sldId id="348" r:id="rId24"/>
    <p:sldId id="349" r:id="rId25"/>
    <p:sldId id="350" r:id="rId26"/>
    <p:sldId id="351" r:id="rId27"/>
    <p:sldId id="352" r:id="rId28"/>
    <p:sldId id="354" r:id="rId29"/>
    <p:sldId id="331" r:id="rId3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98"/>
    <p:restoredTop sz="94767"/>
  </p:normalViewPr>
  <p:slideViewPr>
    <p:cSldViewPr snapToGrid="0">
      <p:cViewPr varScale="1">
        <p:scale>
          <a:sx n="62" d="100"/>
          <a:sy n="62" d="100"/>
        </p:scale>
        <p:origin x="105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0EA68F-4298-8040-BAED-F6664FA10508}" type="datetimeFigureOut">
              <a:rPr lang="es-ES_tradnl" smtClean="0"/>
              <a:t>24/10/2025</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0CDC86-DC1F-2043-ACEE-047FAA111A13}" type="slidenum">
              <a:rPr lang="es-ES_tradnl" smtClean="0"/>
              <a:t>‹Nº›</a:t>
            </a:fld>
            <a:endParaRPr lang="es-ES_tradnl"/>
          </a:p>
        </p:txBody>
      </p:sp>
    </p:spTree>
    <p:extLst>
      <p:ext uri="{BB962C8B-B14F-4D97-AF65-F5344CB8AC3E}">
        <p14:creationId xmlns:p14="http://schemas.microsoft.com/office/powerpoint/2010/main" val="566013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8CE33E1E-D674-FE49-A7A3-D76116E02B16}" type="slidenum">
              <a:rPr lang="es-ES_tradnl" smtClean="0"/>
              <a:t>1</a:t>
            </a:fld>
            <a:endParaRPr lang="es-ES_tradnl"/>
          </a:p>
        </p:txBody>
      </p:sp>
    </p:spTree>
    <p:extLst>
      <p:ext uri="{BB962C8B-B14F-4D97-AF65-F5344CB8AC3E}">
        <p14:creationId xmlns:p14="http://schemas.microsoft.com/office/powerpoint/2010/main" val="2408219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007462-4AD4-4A4D-A300-648460E99577}"/>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ES_tradnl"/>
          </a:p>
        </p:txBody>
      </p:sp>
      <p:sp>
        <p:nvSpPr>
          <p:cNvPr id="3" name="Subtítulo 2">
            <a:extLst>
              <a:ext uri="{FF2B5EF4-FFF2-40B4-BE49-F238E27FC236}">
                <a16:creationId xmlns:a16="http://schemas.microsoft.com/office/drawing/2014/main" id="{5BEE61FD-3E6E-1144-89AF-9363129E94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ES_tradnl"/>
          </a:p>
        </p:txBody>
      </p:sp>
      <p:sp>
        <p:nvSpPr>
          <p:cNvPr id="4" name="Marcador de fecha 3">
            <a:extLst>
              <a:ext uri="{FF2B5EF4-FFF2-40B4-BE49-F238E27FC236}">
                <a16:creationId xmlns:a16="http://schemas.microsoft.com/office/drawing/2014/main" id="{05A70B03-0D91-8A42-9E38-093785030B9D}"/>
              </a:ext>
            </a:extLst>
          </p:cNvPr>
          <p:cNvSpPr>
            <a:spLocks noGrp="1"/>
          </p:cNvSpPr>
          <p:nvPr>
            <p:ph type="dt" sz="half" idx="10"/>
          </p:nvPr>
        </p:nvSpPr>
        <p:spPr/>
        <p:txBody>
          <a:bodyPr/>
          <a:lstStyle/>
          <a:p>
            <a:fld id="{7B5B9339-C2CF-BD47-AD09-FF21F5CDCE09}" type="datetimeFigureOut">
              <a:rPr lang="es-ES_tradnl" smtClean="0"/>
              <a:t>24/10/2025</a:t>
            </a:fld>
            <a:endParaRPr lang="es-ES_tradnl"/>
          </a:p>
        </p:txBody>
      </p:sp>
      <p:sp>
        <p:nvSpPr>
          <p:cNvPr id="5" name="Marcador de pie de página 4">
            <a:extLst>
              <a:ext uri="{FF2B5EF4-FFF2-40B4-BE49-F238E27FC236}">
                <a16:creationId xmlns:a16="http://schemas.microsoft.com/office/drawing/2014/main" id="{2E7EAD07-CAE5-5943-9B00-8EBFDA2847AE}"/>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F201756D-2E8B-D14D-9393-513A3DC18AE0}"/>
              </a:ext>
            </a:extLst>
          </p:cNvPr>
          <p:cNvSpPr>
            <a:spLocks noGrp="1"/>
          </p:cNvSpPr>
          <p:nvPr>
            <p:ph type="sldNum" sz="quarter" idx="12"/>
          </p:nvPr>
        </p:nvSpPr>
        <p:spPr/>
        <p:txBody>
          <a:bodyPr/>
          <a:lstStyle/>
          <a:p>
            <a:fld id="{209FF4C0-1AC1-CB4F-AC5B-39311FA759D4}" type="slidenum">
              <a:rPr lang="es-ES_tradnl" smtClean="0"/>
              <a:t>‹Nº›</a:t>
            </a:fld>
            <a:endParaRPr lang="es-ES_tradnl"/>
          </a:p>
        </p:txBody>
      </p:sp>
    </p:spTree>
    <p:extLst>
      <p:ext uri="{BB962C8B-B14F-4D97-AF65-F5344CB8AC3E}">
        <p14:creationId xmlns:p14="http://schemas.microsoft.com/office/powerpoint/2010/main" val="34430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F47228-21B4-B944-A67A-B91820B74117}"/>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6F1DABFF-95B0-9D41-BFA9-6A1C87A297BF}"/>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3FAC63AE-4E7E-1A49-AB05-0C60F524FC43}"/>
              </a:ext>
            </a:extLst>
          </p:cNvPr>
          <p:cNvSpPr>
            <a:spLocks noGrp="1"/>
          </p:cNvSpPr>
          <p:nvPr>
            <p:ph type="dt" sz="half" idx="10"/>
          </p:nvPr>
        </p:nvSpPr>
        <p:spPr/>
        <p:txBody>
          <a:bodyPr/>
          <a:lstStyle/>
          <a:p>
            <a:fld id="{7B5B9339-C2CF-BD47-AD09-FF21F5CDCE09}" type="datetimeFigureOut">
              <a:rPr lang="es-ES_tradnl" smtClean="0"/>
              <a:t>24/10/2025</a:t>
            </a:fld>
            <a:endParaRPr lang="es-ES_tradnl"/>
          </a:p>
        </p:txBody>
      </p:sp>
      <p:sp>
        <p:nvSpPr>
          <p:cNvPr id="5" name="Marcador de pie de página 4">
            <a:extLst>
              <a:ext uri="{FF2B5EF4-FFF2-40B4-BE49-F238E27FC236}">
                <a16:creationId xmlns:a16="http://schemas.microsoft.com/office/drawing/2014/main" id="{F7ED21B3-584B-8544-9740-F312CAF15BBE}"/>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34F423F1-CF3D-7743-9D0B-E20DB8F06873}"/>
              </a:ext>
            </a:extLst>
          </p:cNvPr>
          <p:cNvSpPr>
            <a:spLocks noGrp="1"/>
          </p:cNvSpPr>
          <p:nvPr>
            <p:ph type="sldNum" sz="quarter" idx="12"/>
          </p:nvPr>
        </p:nvSpPr>
        <p:spPr/>
        <p:txBody>
          <a:bodyPr/>
          <a:lstStyle/>
          <a:p>
            <a:fld id="{209FF4C0-1AC1-CB4F-AC5B-39311FA759D4}" type="slidenum">
              <a:rPr lang="es-ES_tradnl" smtClean="0"/>
              <a:t>‹Nº›</a:t>
            </a:fld>
            <a:endParaRPr lang="es-ES_tradnl"/>
          </a:p>
        </p:txBody>
      </p:sp>
    </p:spTree>
    <p:extLst>
      <p:ext uri="{BB962C8B-B14F-4D97-AF65-F5344CB8AC3E}">
        <p14:creationId xmlns:p14="http://schemas.microsoft.com/office/powerpoint/2010/main" val="3863539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4D6F12E-9DC3-2F46-ACF5-FFFF0944B0B6}"/>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D37C9019-A9F2-914D-A69E-F9ECF28E7D1F}"/>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47835BAA-2C21-5D47-865B-C25D4193E163}"/>
              </a:ext>
            </a:extLst>
          </p:cNvPr>
          <p:cNvSpPr>
            <a:spLocks noGrp="1"/>
          </p:cNvSpPr>
          <p:nvPr>
            <p:ph type="dt" sz="half" idx="10"/>
          </p:nvPr>
        </p:nvSpPr>
        <p:spPr/>
        <p:txBody>
          <a:bodyPr/>
          <a:lstStyle/>
          <a:p>
            <a:fld id="{7B5B9339-C2CF-BD47-AD09-FF21F5CDCE09}" type="datetimeFigureOut">
              <a:rPr lang="es-ES_tradnl" smtClean="0"/>
              <a:t>24/10/2025</a:t>
            </a:fld>
            <a:endParaRPr lang="es-ES_tradnl"/>
          </a:p>
        </p:txBody>
      </p:sp>
      <p:sp>
        <p:nvSpPr>
          <p:cNvPr id="5" name="Marcador de pie de página 4">
            <a:extLst>
              <a:ext uri="{FF2B5EF4-FFF2-40B4-BE49-F238E27FC236}">
                <a16:creationId xmlns:a16="http://schemas.microsoft.com/office/drawing/2014/main" id="{CF2D789B-079F-8946-A305-FC792F83E5A7}"/>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A84C5FA2-EFD4-924F-BB65-861D8A891171}"/>
              </a:ext>
            </a:extLst>
          </p:cNvPr>
          <p:cNvSpPr>
            <a:spLocks noGrp="1"/>
          </p:cNvSpPr>
          <p:nvPr>
            <p:ph type="sldNum" sz="quarter" idx="12"/>
          </p:nvPr>
        </p:nvSpPr>
        <p:spPr/>
        <p:txBody>
          <a:bodyPr/>
          <a:lstStyle/>
          <a:p>
            <a:fld id="{209FF4C0-1AC1-CB4F-AC5B-39311FA759D4}" type="slidenum">
              <a:rPr lang="es-ES_tradnl" smtClean="0"/>
              <a:t>‹Nº›</a:t>
            </a:fld>
            <a:endParaRPr lang="es-ES_tradnl"/>
          </a:p>
        </p:txBody>
      </p:sp>
    </p:spTree>
    <p:extLst>
      <p:ext uri="{BB962C8B-B14F-4D97-AF65-F5344CB8AC3E}">
        <p14:creationId xmlns:p14="http://schemas.microsoft.com/office/powerpoint/2010/main" val="285159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74AEB3-BFCC-B042-B227-38FE58D692E3}"/>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8F977F16-EA93-5543-BA1E-4638E2004F05}"/>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41938C8F-1719-764B-9B90-EB98964FAB44}"/>
              </a:ext>
            </a:extLst>
          </p:cNvPr>
          <p:cNvSpPr>
            <a:spLocks noGrp="1"/>
          </p:cNvSpPr>
          <p:nvPr>
            <p:ph type="dt" sz="half" idx="10"/>
          </p:nvPr>
        </p:nvSpPr>
        <p:spPr/>
        <p:txBody>
          <a:bodyPr/>
          <a:lstStyle/>
          <a:p>
            <a:fld id="{7B5B9339-C2CF-BD47-AD09-FF21F5CDCE09}" type="datetimeFigureOut">
              <a:rPr lang="es-ES_tradnl" smtClean="0"/>
              <a:t>24/10/2025</a:t>
            </a:fld>
            <a:endParaRPr lang="es-ES_tradnl"/>
          </a:p>
        </p:txBody>
      </p:sp>
      <p:sp>
        <p:nvSpPr>
          <p:cNvPr id="5" name="Marcador de pie de página 4">
            <a:extLst>
              <a:ext uri="{FF2B5EF4-FFF2-40B4-BE49-F238E27FC236}">
                <a16:creationId xmlns:a16="http://schemas.microsoft.com/office/drawing/2014/main" id="{8C525172-546C-C042-AA63-7692165EF7EE}"/>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C2CB6638-20A2-F042-9BF6-945FDFF0BBC7}"/>
              </a:ext>
            </a:extLst>
          </p:cNvPr>
          <p:cNvSpPr>
            <a:spLocks noGrp="1"/>
          </p:cNvSpPr>
          <p:nvPr>
            <p:ph type="sldNum" sz="quarter" idx="12"/>
          </p:nvPr>
        </p:nvSpPr>
        <p:spPr/>
        <p:txBody>
          <a:bodyPr/>
          <a:lstStyle/>
          <a:p>
            <a:fld id="{209FF4C0-1AC1-CB4F-AC5B-39311FA759D4}" type="slidenum">
              <a:rPr lang="es-ES_tradnl" smtClean="0"/>
              <a:t>‹Nº›</a:t>
            </a:fld>
            <a:endParaRPr lang="es-ES_tradnl"/>
          </a:p>
        </p:txBody>
      </p:sp>
    </p:spTree>
    <p:extLst>
      <p:ext uri="{BB962C8B-B14F-4D97-AF65-F5344CB8AC3E}">
        <p14:creationId xmlns:p14="http://schemas.microsoft.com/office/powerpoint/2010/main" val="109011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BC21F9-EF7C-A044-9570-7F30BA90353B}"/>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FE9E8FC0-B7EB-0142-BE68-B1959791E4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987072B-FDCA-2445-B19D-227E402F7D88}"/>
              </a:ext>
            </a:extLst>
          </p:cNvPr>
          <p:cNvSpPr>
            <a:spLocks noGrp="1"/>
          </p:cNvSpPr>
          <p:nvPr>
            <p:ph type="dt" sz="half" idx="10"/>
          </p:nvPr>
        </p:nvSpPr>
        <p:spPr/>
        <p:txBody>
          <a:bodyPr/>
          <a:lstStyle/>
          <a:p>
            <a:fld id="{7B5B9339-C2CF-BD47-AD09-FF21F5CDCE09}" type="datetimeFigureOut">
              <a:rPr lang="es-ES_tradnl" smtClean="0"/>
              <a:t>24/10/2025</a:t>
            </a:fld>
            <a:endParaRPr lang="es-ES_tradnl"/>
          </a:p>
        </p:txBody>
      </p:sp>
      <p:sp>
        <p:nvSpPr>
          <p:cNvPr id="5" name="Marcador de pie de página 4">
            <a:extLst>
              <a:ext uri="{FF2B5EF4-FFF2-40B4-BE49-F238E27FC236}">
                <a16:creationId xmlns:a16="http://schemas.microsoft.com/office/drawing/2014/main" id="{FCA44363-33CF-8145-8717-3B01E71094F7}"/>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139B0F76-DCA4-9B41-A3C7-F50A47CB9D58}"/>
              </a:ext>
            </a:extLst>
          </p:cNvPr>
          <p:cNvSpPr>
            <a:spLocks noGrp="1"/>
          </p:cNvSpPr>
          <p:nvPr>
            <p:ph type="sldNum" sz="quarter" idx="12"/>
          </p:nvPr>
        </p:nvSpPr>
        <p:spPr/>
        <p:txBody>
          <a:bodyPr/>
          <a:lstStyle/>
          <a:p>
            <a:fld id="{209FF4C0-1AC1-CB4F-AC5B-39311FA759D4}" type="slidenum">
              <a:rPr lang="es-ES_tradnl" smtClean="0"/>
              <a:t>‹Nº›</a:t>
            </a:fld>
            <a:endParaRPr lang="es-ES_tradnl"/>
          </a:p>
        </p:txBody>
      </p:sp>
    </p:spTree>
    <p:extLst>
      <p:ext uri="{BB962C8B-B14F-4D97-AF65-F5344CB8AC3E}">
        <p14:creationId xmlns:p14="http://schemas.microsoft.com/office/powerpoint/2010/main" val="1920118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0A157-575B-4947-8E60-F0FB3A134B53}"/>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F4197137-6490-CE4A-A8C3-E09F2432CC9D}"/>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contenido 3">
            <a:extLst>
              <a:ext uri="{FF2B5EF4-FFF2-40B4-BE49-F238E27FC236}">
                <a16:creationId xmlns:a16="http://schemas.microsoft.com/office/drawing/2014/main" id="{C95EDB40-BBA1-7744-BB1B-290A57C80BE5}"/>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fecha 4">
            <a:extLst>
              <a:ext uri="{FF2B5EF4-FFF2-40B4-BE49-F238E27FC236}">
                <a16:creationId xmlns:a16="http://schemas.microsoft.com/office/drawing/2014/main" id="{0521F3D5-AEFB-B045-B441-70440A69FA09}"/>
              </a:ext>
            </a:extLst>
          </p:cNvPr>
          <p:cNvSpPr>
            <a:spLocks noGrp="1"/>
          </p:cNvSpPr>
          <p:nvPr>
            <p:ph type="dt" sz="half" idx="10"/>
          </p:nvPr>
        </p:nvSpPr>
        <p:spPr/>
        <p:txBody>
          <a:bodyPr/>
          <a:lstStyle/>
          <a:p>
            <a:fld id="{7B5B9339-C2CF-BD47-AD09-FF21F5CDCE09}" type="datetimeFigureOut">
              <a:rPr lang="es-ES_tradnl" smtClean="0"/>
              <a:t>24/10/2025</a:t>
            </a:fld>
            <a:endParaRPr lang="es-ES_tradnl"/>
          </a:p>
        </p:txBody>
      </p:sp>
      <p:sp>
        <p:nvSpPr>
          <p:cNvPr id="6" name="Marcador de pie de página 5">
            <a:extLst>
              <a:ext uri="{FF2B5EF4-FFF2-40B4-BE49-F238E27FC236}">
                <a16:creationId xmlns:a16="http://schemas.microsoft.com/office/drawing/2014/main" id="{0AFDA238-F854-0D44-BDBA-5617EE73E50A}"/>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5F5ABA28-738E-A74A-B4F7-7CA3F299347D}"/>
              </a:ext>
            </a:extLst>
          </p:cNvPr>
          <p:cNvSpPr>
            <a:spLocks noGrp="1"/>
          </p:cNvSpPr>
          <p:nvPr>
            <p:ph type="sldNum" sz="quarter" idx="12"/>
          </p:nvPr>
        </p:nvSpPr>
        <p:spPr/>
        <p:txBody>
          <a:bodyPr/>
          <a:lstStyle/>
          <a:p>
            <a:fld id="{209FF4C0-1AC1-CB4F-AC5B-39311FA759D4}" type="slidenum">
              <a:rPr lang="es-ES_tradnl" smtClean="0"/>
              <a:t>‹Nº›</a:t>
            </a:fld>
            <a:endParaRPr lang="es-ES_tradnl"/>
          </a:p>
        </p:txBody>
      </p:sp>
    </p:spTree>
    <p:extLst>
      <p:ext uri="{BB962C8B-B14F-4D97-AF65-F5344CB8AC3E}">
        <p14:creationId xmlns:p14="http://schemas.microsoft.com/office/powerpoint/2010/main" val="354579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B3F5B-5194-9844-B1F3-05EC8C316764}"/>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DC0A02AF-9F39-444A-9107-50209AE1E4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BF44B195-0DAC-EA4C-BFC6-678889ACDD8E}"/>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texto 4">
            <a:extLst>
              <a:ext uri="{FF2B5EF4-FFF2-40B4-BE49-F238E27FC236}">
                <a16:creationId xmlns:a16="http://schemas.microsoft.com/office/drawing/2014/main" id="{EC01B041-1B65-7548-BFE6-D4EBD811AF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9F35A741-755B-A947-BD04-2CD24FAE7FB8}"/>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7" name="Marcador de fecha 6">
            <a:extLst>
              <a:ext uri="{FF2B5EF4-FFF2-40B4-BE49-F238E27FC236}">
                <a16:creationId xmlns:a16="http://schemas.microsoft.com/office/drawing/2014/main" id="{D204D3D5-DBE5-5F4B-B218-BDC3A37FBB90}"/>
              </a:ext>
            </a:extLst>
          </p:cNvPr>
          <p:cNvSpPr>
            <a:spLocks noGrp="1"/>
          </p:cNvSpPr>
          <p:nvPr>
            <p:ph type="dt" sz="half" idx="10"/>
          </p:nvPr>
        </p:nvSpPr>
        <p:spPr/>
        <p:txBody>
          <a:bodyPr/>
          <a:lstStyle/>
          <a:p>
            <a:fld id="{7B5B9339-C2CF-BD47-AD09-FF21F5CDCE09}" type="datetimeFigureOut">
              <a:rPr lang="es-ES_tradnl" smtClean="0"/>
              <a:t>24/10/2025</a:t>
            </a:fld>
            <a:endParaRPr lang="es-ES_tradnl"/>
          </a:p>
        </p:txBody>
      </p:sp>
      <p:sp>
        <p:nvSpPr>
          <p:cNvPr id="8" name="Marcador de pie de página 7">
            <a:extLst>
              <a:ext uri="{FF2B5EF4-FFF2-40B4-BE49-F238E27FC236}">
                <a16:creationId xmlns:a16="http://schemas.microsoft.com/office/drawing/2014/main" id="{3C110CA0-D1A2-C341-8CB5-ED8E21061AEB}"/>
              </a:ext>
            </a:extLst>
          </p:cNvPr>
          <p:cNvSpPr>
            <a:spLocks noGrp="1"/>
          </p:cNvSpPr>
          <p:nvPr>
            <p:ph type="ftr" sz="quarter" idx="11"/>
          </p:nvPr>
        </p:nvSpPr>
        <p:spPr/>
        <p:txBody>
          <a:bodyPr/>
          <a:lstStyle/>
          <a:p>
            <a:endParaRPr lang="es-ES_tradnl"/>
          </a:p>
        </p:txBody>
      </p:sp>
      <p:sp>
        <p:nvSpPr>
          <p:cNvPr id="9" name="Marcador de número de diapositiva 8">
            <a:extLst>
              <a:ext uri="{FF2B5EF4-FFF2-40B4-BE49-F238E27FC236}">
                <a16:creationId xmlns:a16="http://schemas.microsoft.com/office/drawing/2014/main" id="{5803888B-A0CE-4F49-9297-2969B543D7BD}"/>
              </a:ext>
            </a:extLst>
          </p:cNvPr>
          <p:cNvSpPr>
            <a:spLocks noGrp="1"/>
          </p:cNvSpPr>
          <p:nvPr>
            <p:ph type="sldNum" sz="quarter" idx="12"/>
          </p:nvPr>
        </p:nvSpPr>
        <p:spPr/>
        <p:txBody>
          <a:bodyPr/>
          <a:lstStyle/>
          <a:p>
            <a:fld id="{209FF4C0-1AC1-CB4F-AC5B-39311FA759D4}" type="slidenum">
              <a:rPr lang="es-ES_tradnl" smtClean="0"/>
              <a:t>‹Nº›</a:t>
            </a:fld>
            <a:endParaRPr lang="es-ES_tradnl"/>
          </a:p>
        </p:txBody>
      </p:sp>
    </p:spTree>
    <p:extLst>
      <p:ext uri="{BB962C8B-B14F-4D97-AF65-F5344CB8AC3E}">
        <p14:creationId xmlns:p14="http://schemas.microsoft.com/office/powerpoint/2010/main" val="411246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B15C34-1709-9746-9B3A-EEB7A5C49412}"/>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fecha 2">
            <a:extLst>
              <a:ext uri="{FF2B5EF4-FFF2-40B4-BE49-F238E27FC236}">
                <a16:creationId xmlns:a16="http://schemas.microsoft.com/office/drawing/2014/main" id="{D5AB3655-A167-7045-B695-3F712E337BEC}"/>
              </a:ext>
            </a:extLst>
          </p:cNvPr>
          <p:cNvSpPr>
            <a:spLocks noGrp="1"/>
          </p:cNvSpPr>
          <p:nvPr>
            <p:ph type="dt" sz="half" idx="10"/>
          </p:nvPr>
        </p:nvSpPr>
        <p:spPr/>
        <p:txBody>
          <a:bodyPr/>
          <a:lstStyle/>
          <a:p>
            <a:fld id="{7B5B9339-C2CF-BD47-AD09-FF21F5CDCE09}" type="datetimeFigureOut">
              <a:rPr lang="es-ES_tradnl" smtClean="0"/>
              <a:t>24/10/2025</a:t>
            </a:fld>
            <a:endParaRPr lang="es-ES_tradnl"/>
          </a:p>
        </p:txBody>
      </p:sp>
      <p:sp>
        <p:nvSpPr>
          <p:cNvPr id="4" name="Marcador de pie de página 3">
            <a:extLst>
              <a:ext uri="{FF2B5EF4-FFF2-40B4-BE49-F238E27FC236}">
                <a16:creationId xmlns:a16="http://schemas.microsoft.com/office/drawing/2014/main" id="{299131A1-ACAE-5544-9EBC-63CF5ADCCD77}"/>
              </a:ext>
            </a:extLst>
          </p:cNvPr>
          <p:cNvSpPr>
            <a:spLocks noGrp="1"/>
          </p:cNvSpPr>
          <p:nvPr>
            <p:ph type="ftr" sz="quarter" idx="11"/>
          </p:nvPr>
        </p:nvSpPr>
        <p:spPr/>
        <p:txBody>
          <a:bodyPr/>
          <a:lstStyle/>
          <a:p>
            <a:endParaRPr lang="es-ES_tradnl"/>
          </a:p>
        </p:txBody>
      </p:sp>
      <p:sp>
        <p:nvSpPr>
          <p:cNvPr id="5" name="Marcador de número de diapositiva 4">
            <a:extLst>
              <a:ext uri="{FF2B5EF4-FFF2-40B4-BE49-F238E27FC236}">
                <a16:creationId xmlns:a16="http://schemas.microsoft.com/office/drawing/2014/main" id="{0ACC559E-FF79-4C47-B554-841912C50A4C}"/>
              </a:ext>
            </a:extLst>
          </p:cNvPr>
          <p:cNvSpPr>
            <a:spLocks noGrp="1"/>
          </p:cNvSpPr>
          <p:nvPr>
            <p:ph type="sldNum" sz="quarter" idx="12"/>
          </p:nvPr>
        </p:nvSpPr>
        <p:spPr/>
        <p:txBody>
          <a:bodyPr/>
          <a:lstStyle/>
          <a:p>
            <a:fld id="{209FF4C0-1AC1-CB4F-AC5B-39311FA759D4}" type="slidenum">
              <a:rPr lang="es-ES_tradnl" smtClean="0"/>
              <a:t>‹Nº›</a:t>
            </a:fld>
            <a:endParaRPr lang="es-ES_tradnl"/>
          </a:p>
        </p:txBody>
      </p:sp>
    </p:spTree>
    <p:extLst>
      <p:ext uri="{BB962C8B-B14F-4D97-AF65-F5344CB8AC3E}">
        <p14:creationId xmlns:p14="http://schemas.microsoft.com/office/powerpoint/2010/main" val="598239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70FD0D6-D803-AC43-83F2-C46607111A4F}"/>
              </a:ext>
            </a:extLst>
          </p:cNvPr>
          <p:cNvSpPr>
            <a:spLocks noGrp="1"/>
          </p:cNvSpPr>
          <p:nvPr>
            <p:ph type="dt" sz="half" idx="10"/>
          </p:nvPr>
        </p:nvSpPr>
        <p:spPr/>
        <p:txBody>
          <a:bodyPr/>
          <a:lstStyle/>
          <a:p>
            <a:fld id="{7B5B9339-C2CF-BD47-AD09-FF21F5CDCE09}" type="datetimeFigureOut">
              <a:rPr lang="es-ES_tradnl" smtClean="0"/>
              <a:t>24/10/2025</a:t>
            </a:fld>
            <a:endParaRPr lang="es-ES_tradnl"/>
          </a:p>
        </p:txBody>
      </p:sp>
      <p:sp>
        <p:nvSpPr>
          <p:cNvPr id="3" name="Marcador de pie de página 2">
            <a:extLst>
              <a:ext uri="{FF2B5EF4-FFF2-40B4-BE49-F238E27FC236}">
                <a16:creationId xmlns:a16="http://schemas.microsoft.com/office/drawing/2014/main" id="{3129794C-2414-C346-B46C-7FACAE35BDAA}"/>
              </a:ext>
            </a:extLst>
          </p:cNvPr>
          <p:cNvSpPr>
            <a:spLocks noGrp="1"/>
          </p:cNvSpPr>
          <p:nvPr>
            <p:ph type="ftr" sz="quarter" idx="11"/>
          </p:nvPr>
        </p:nvSpPr>
        <p:spPr/>
        <p:txBody>
          <a:bodyPr/>
          <a:lstStyle/>
          <a:p>
            <a:endParaRPr lang="es-ES_tradnl"/>
          </a:p>
        </p:txBody>
      </p:sp>
      <p:sp>
        <p:nvSpPr>
          <p:cNvPr id="4" name="Marcador de número de diapositiva 3">
            <a:extLst>
              <a:ext uri="{FF2B5EF4-FFF2-40B4-BE49-F238E27FC236}">
                <a16:creationId xmlns:a16="http://schemas.microsoft.com/office/drawing/2014/main" id="{B8DAC19D-113E-264E-8FC0-C2EBA0CDD653}"/>
              </a:ext>
            </a:extLst>
          </p:cNvPr>
          <p:cNvSpPr>
            <a:spLocks noGrp="1"/>
          </p:cNvSpPr>
          <p:nvPr>
            <p:ph type="sldNum" sz="quarter" idx="12"/>
          </p:nvPr>
        </p:nvSpPr>
        <p:spPr/>
        <p:txBody>
          <a:bodyPr/>
          <a:lstStyle/>
          <a:p>
            <a:fld id="{209FF4C0-1AC1-CB4F-AC5B-39311FA759D4}" type="slidenum">
              <a:rPr lang="es-ES_tradnl" smtClean="0"/>
              <a:t>‹Nº›</a:t>
            </a:fld>
            <a:endParaRPr lang="es-ES_tradnl"/>
          </a:p>
        </p:txBody>
      </p:sp>
    </p:spTree>
    <p:extLst>
      <p:ext uri="{BB962C8B-B14F-4D97-AF65-F5344CB8AC3E}">
        <p14:creationId xmlns:p14="http://schemas.microsoft.com/office/powerpoint/2010/main" val="1972754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67798D-B04C-7149-85D2-371348B4C29A}"/>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E3FBC317-3D21-6742-B654-A0ED822633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texto 3">
            <a:extLst>
              <a:ext uri="{FF2B5EF4-FFF2-40B4-BE49-F238E27FC236}">
                <a16:creationId xmlns:a16="http://schemas.microsoft.com/office/drawing/2014/main" id="{1C00FAC5-0093-9E4A-BE61-4C578957BF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005D0EF1-C5CC-4643-A9EA-AF595230F3BD}"/>
              </a:ext>
            </a:extLst>
          </p:cNvPr>
          <p:cNvSpPr>
            <a:spLocks noGrp="1"/>
          </p:cNvSpPr>
          <p:nvPr>
            <p:ph type="dt" sz="half" idx="10"/>
          </p:nvPr>
        </p:nvSpPr>
        <p:spPr/>
        <p:txBody>
          <a:bodyPr/>
          <a:lstStyle/>
          <a:p>
            <a:fld id="{7B5B9339-C2CF-BD47-AD09-FF21F5CDCE09}" type="datetimeFigureOut">
              <a:rPr lang="es-ES_tradnl" smtClean="0"/>
              <a:t>24/10/2025</a:t>
            </a:fld>
            <a:endParaRPr lang="es-ES_tradnl"/>
          </a:p>
        </p:txBody>
      </p:sp>
      <p:sp>
        <p:nvSpPr>
          <p:cNvPr id="6" name="Marcador de pie de página 5">
            <a:extLst>
              <a:ext uri="{FF2B5EF4-FFF2-40B4-BE49-F238E27FC236}">
                <a16:creationId xmlns:a16="http://schemas.microsoft.com/office/drawing/2014/main" id="{302B03CB-08A4-8142-A0D9-DA3EC263BD1E}"/>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73F20910-DAFE-2246-BBF3-D05698E52543}"/>
              </a:ext>
            </a:extLst>
          </p:cNvPr>
          <p:cNvSpPr>
            <a:spLocks noGrp="1"/>
          </p:cNvSpPr>
          <p:nvPr>
            <p:ph type="sldNum" sz="quarter" idx="12"/>
          </p:nvPr>
        </p:nvSpPr>
        <p:spPr/>
        <p:txBody>
          <a:bodyPr/>
          <a:lstStyle/>
          <a:p>
            <a:fld id="{209FF4C0-1AC1-CB4F-AC5B-39311FA759D4}" type="slidenum">
              <a:rPr lang="es-ES_tradnl" smtClean="0"/>
              <a:t>‹Nº›</a:t>
            </a:fld>
            <a:endParaRPr lang="es-ES_tradnl"/>
          </a:p>
        </p:txBody>
      </p:sp>
    </p:spTree>
    <p:extLst>
      <p:ext uri="{BB962C8B-B14F-4D97-AF65-F5344CB8AC3E}">
        <p14:creationId xmlns:p14="http://schemas.microsoft.com/office/powerpoint/2010/main" val="1430696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9DE9BC-749E-994B-820D-6AC0F90EBCE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87ADAD5D-24D1-7440-AABD-DAA8FF9D43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a:extLst>
              <a:ext uri="{FF2B5EF4-FFF2-40B4-BE49-F238E27FC236}">
                <a16:creationId xmlns:a16="http://schemas.microsoft.com/office/drawing/2014/main" id="{00A85541-8EC4-9648-AAC6-EB41EB66BE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4FF5388B-3973-5E4B-8C85-7009F9EFF117}"/>
              </a:ext>
            </a:extLst>
          </p:cNvPr>
          <p:cNvSpPr>
            <a:spLocks noGrp="1"/>
          </p:cNvSpPr>
          <p:nvPr>
            <p:ph type="dt" sz="half" idx="10"/>
          </p:nvPr>
        </p:nvSpPr>
        <p:spPr/>
        <p:txBody>
          <a:bodyPr/>
          <a:lstStyle/>
          <a:p>
            <a:fld id="{7B5B9339-C2CF-BD47-AD09-FF21F5CDCE09}" type="datetimeFigureOut">
              <a:rPr lang="es-ES_tradnl" smtClean="0"/>
              <a:t>24/10/2025</a:t>
            </a:fld>
            <a:endParaRPr lang="es-ES_tradnl"/>
          </a:p>
        </p:txBody>
      </p:sp>
      <p:sp>
        <p:nvSpPr>
          <p:cNvPr id="6" name="Marcador de pie de página 5">
            <a:extLst>
              <a:ext uri="{FF2B5EF4-FFF2-40B4-BE49-F238E27FC236}">
                <a16:creationId xmlns:a16="http://schemas.microsoft.com/office/drawing/2014/main" id="{10CBDEDF-115D-CC41-9B9A-1F6A57E46815}"/>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6525B0B6-7C78-4245-806D-B9F5B3EDD5B5}"/>
              </a:ext>
            </a:extLst>
          </p:cNvPr>
          <p:cNvSpPr>
            <a:spLocks noGrp="1"/>
          </p:cNvSpPr>
          <p:nvPr>
            <p:ph type="sldNum" sz="quarter" idx="12"/>
          </p:nvPr>
        </p:nvSpPr>
        <p:spPr/>
        <p:txBody>
          <a:bodyPr/>
          <a:lstStyle/>
          <a:p>
            <a:fld id="{209FF4C0-1AC1-CB4F-AC5B-39311FA759D4}" type="slidenum">
              <a:rPr lang="es-ES_tradnl" smtClean="0"/>
              <a:t>‹Nº›</a:t>
            </a:fld>
            <a:endParaRPr lang="es-ES_tradnl"/>
          </a:p>
        </p:txBody>
      </p:sp>
    </p:spTree>
    <p:extLst>
      <p:ext uri="{BB962C8B-B14F-4D97-AF65-F5344CB8AC3E}">
        <p14:creationId xmlns:p14="http://schemas.microsoft.com/office/powerpoint/2010/main" val="518407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8BF3B3B-59A6-B34A-82D8-9CA1E4E5C0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3E02B1AC-1F52-6340-9BC1-1A6D658FD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7F19FC21-8187-8147-9DBF-4341A9BF6E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B9339-C2CF-BD47-AD09-FF21F5CDCE09}" type="datetimeFigureOut">
              <a:rPr lang="es-ES_tradnl" smtClean="0"/>
              <a:t>24/10/2025</a:t>
            </a:fld>
            <a:endParaRPr lang="es-ES_tradnl"/>
          </a:p>
        </p:txBody>
      </p:sp>
      <p:sp>
        <p:nvSpPr>
          <p:cNvPr id="5" name="Marcador de pie de página 4">
            <a:extLst>
              <a:ext uri="{FF2B5EF4-FFF2-40B4-BE49-F238E27FC236}">
                <a16:creationId xmlns:a16="http://schemas.microsoft.com/office/drawing/2014/main" id="{47BCBE38-11C7-0A4C-8AD8-F4EAF0EB06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a:extLst>
              <a:ext uri="{FF2B5EF4-FFF2-40B4-BE49-F238E27FC236}">
                <a16:creationId xmlns:a16="http://schemas.microsoft.com/office/drawing/2014/main" id="{FA5056FE-29F2-3243-9CB3-D5FC88A6F9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9FF4C0-1AC1-CB4F-AC5B-39311FA759D4}" type="slidenum">
              <a:rPr lang="es-ES_tradnl" smtClean="0"/>
              <a:t>‹Nº›</a:t>
            </a:fld>
            <a:endParaRPr lang="es-ES_tradnl"/>
          </a:p>
        </p:txBody>
      </p:sp>
    </p:spTree>
    <p:extLst>
      <p:ext uri="{BB962C8B-B14F-4D97-AF65-F5344CB8AC3E}">
        <p14:creationId xmlns:p14="http://schemas.microsoft.com/office/powerpoint/2010/main" val="2764056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A10D64-5825-914E-8F9B-F0C839EA7D51}"/>
              </a:ext>
            </a:extLst>
          </p:cNvPr>
          <p:cNvSpPr>
            <a:spLocks noGrp="1"/>
          </p:cNvSpPr>
          <p:nvPr>
            <p:ph type="ctrTitle"/>
          </p:nvPr>
        </p:nvSpPr>
        <p:spPr>
          <a:xfrm>
            <a:off x="1701140" y="2911264"/>
            <a:ext cx="8789720" cy="1035471"/>
          </a:xfrm>
        </p:spPr>
        <p:txBody>
          <a:bodyPr>
            <a:normAutofit/>
          </a:bodyPr>
          <a:lstStyle/>
          <a:p>
            <a:r>
              <a:rPr lang="es-ES_tradnl" sz="4800" b="1" dirty="0">
                <a:latin typeface="Garamond" panose="02020404030301010803" pitchFamily="18" charset="0"/>
                <a:cs typeface="Arial" panose="020B0604020202020204" pitchFamily="34" charset="0"/>
              </a:rPr>
              <a:t>Organización Industrial</a:t>
            </a:r>
          </a:p>
        </p:txBody>
      </p:sp>
      <p:sp>
        <p:nvSpPr>
          <p:cNvPr id="3" name="Subtítulo 2">
            <a:extLst>
              <a:ext uri="{FF2B5EF4-FFF2-40B4-BE49-F238E27FC236}">
                <a16:creationId xmlns:a16="http://schemas.microsoft.com/office/drawing/2014/main" id="{6D45255F-1551-E84C-BD55-C9971687BE71}"/>
              </a:ext>
            </a:extLst>
          </p:cNvPr>
          <p:cNvSpPr>
            <a:spLocks noGrp="1"/>
          </p:cNvSpPr>
          <p:nvPr>
            <p:ph type="subTitle" idx="1"/>
          </p:nvPr>
        </p:nvSpPr>
        <p:spPr>
          <a:xfrm>
            <a:off x="2599459" y="4379811"/>
            <a:ext cx="6993082" cy="2207989"/>
          </a:xfrm>
        </p:spPr>
        <p:txBody>
          <a:bodyPr>
            <a:normAutofit/>
          </a:bodyPr>
          <a:lstStyle/>
          <a:p>
            <a:r>
              <a:rPr lang="es-ES_tradnl" dirty="0">
                <a:latin typeface="Garamond" panose="02020404030301010803" pitchFamily="18" charset="0"/>
                <a:cs typeface="Arial" panose="020B0604020202020204" pitchFamily="34" charset="0"/>
              </a:rPr>
              <a:t>ICM-323 Ingeniería Comercial</a:t>
            </a:r>
          </a:p>
          <a:p>
            <a:r>
              <a:rPr lang="es-ES_tradnl" dirty="0">
                <a:latin typeface="Garamond" panose="02020404030301010803" pitchFamily="18" charset="0"/>
                <a:cs typeface="Arial" panose="020B0604020202020204" pitchFamily="34" charset="0"/>
              </a:rPr>
              <a:t>Unidad II - Clase 1: </a:t>
            </a:r>
          </a:p>
          <a:p>
            <a:r>
              <a:rPr lang="es-ES_tradnl" dirty="0">
                <a:latin typeface="Garamond" panose="02020404030301010803" pitchFamily="18" charset="0"/>
                <a:cs typeface="Arial" panose="020B0604020202020204" pitchFamily="34" charset="0"/>
              </a:rPr>
              <a:t>Mercados</a:t>
            </a:r>
          </a:p>
          <a:p>
            <a:r>
              <a:rPr lang="es-ES_tradnl" sz="1800" b="1" dirty="0">
                <a:latin typeface="Garamond" panose="02020404030301010803" pitchFamily="18" charset="0"/>
                <a:cs typeface="Arial" panose="020B0604020202020204" pitchFamily="34" charset="0"/>
              </a:rPr>
              <a:t>Eduardo Letelier</a:t>
            </a:r>
          </a:p>
        </p:txBody>
      </p:sp>
      <p:pic>
        <p:nvPicPr>
          <p:cNvPr id="5" name="Imagen 4" descr="logo ucm nuevo vectorizado.pdf">
            <a:extLst>
              <a:ext uri="{FF2B5EF4-FFF2-40B4-BE49-F238E27FC236}">
                <a16:creationId xmlns:a16="http://schemas.microsoft.com/office/drawing/2014/main" id="{C817DD40-712E-D24E-84B5-956852943422}"/>
              </a:ext>
            </a:extLst>
          </p:cNvPr>
          <p:cNvPicPr>
            <a:picLocks noChangeAspect="1"/>
          </p:cNvPicPr>
          <p:nvPr/>
        </p:nvPicPr>
        <p:blipFill rotWithShape="1">
          <a:blip r:embed="rId3">
            <a:extLst>
              <a:ext uri="{28A0092B-C50C-407E-A947-70E740481C1C}">
                <a14:useLocalDpi xmlns:a14="http://schemas.microsoft.com/office/drawing/2010/main" val="0"/>
              </a:ext>
            </a:extLst>
          </a:blip>
          <a:srcRect l="12577" t="15438" r="10727" b="19478"/>
          <a:stretch/>
        </p:blipFill>
        <p:spPr>
          <a:xfrm>
            <a:off x="4427390" y="967068"/>
            <a:ext cx="3337220" cy="1300699"/>
          </a:xfrm>
          <a:prstGeom prst="rect">
            <a:avLst/>
          </a:prstGeom>
        </p:spPr>
      </p:pic>
      <p:pic>
        <p:nvPicPr>
          <p:cNvPr id="6" name="Imagen 5">
            <a:extLst>
              <a:ext uri="{FF2B5EF4-FFF2-40B4-BE49-F238E27FC236}">
                <a16:creationId xmlns:a16="http://schemas.microsoft.com/office/drawing/2014/main" id="{0388C016-F30B-B203-2C88-2E55321FB4B5}"/>
              </a:ext>
            </a:extLst>
          </p:cNvPr>
          <p:cNvPicPr>
            <a:picLocks noChangeAspect="1"/>
          </p:cNvPicPr>
          <p:nvPr/>
        </p:nvPicPr>
        <p:blipFill>
          <a:blip r:embed="rId4"/>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969976AC-16A6-DA66-A5C2-E0281C3072DD}"/>
              </a:ext>
            </a:extLst>
          </p:cNvPr>
          <p:cNvPicPr>
            <a:picLocks/>
          </p:cNvPicPr>
          <p:nvPr/>
        </p:nvPicPr>
        <p:blipFill>
          <a:blip r:embed="rId4"/>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1943389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Demanda y oferta: un modelo para determinar precios</a:t>
            </a:r>
          </a:p>
        </p:txBody>
      </p:sp>
      <p:sp>
        <p:nvSpPr>
          <p:cNvPr id="3" name="Marcador de contenido 2">
            <a:extLst>
              <a:ext uri="{FF2B5EF4-FFF2-40B4-BE49-F238E27FC236}">
                <a16:creationId xmlns:a16="http://schemas.microsoft.com/office/drawing/2014/main" id="{264627A0-887F-4F4E-B28B-BEBC1EA66964}"/>
              </a:ext>
            </a:extLst>
          </p:cNvPr>
          <p:cNvSpPr>
            <a:spLocks noGrp="1"/>
          </p:cNvSpPr>
          <p:nvPr>
            <p:ph idx="1"/>
          </p:nvPr>
        </p:nvSpPr>
        <p:spPr>
          <a:xfrm>
            <a:off x="838200" y="1834091"/>
            <a:ext cx="10515600" cy="1325563"/>
          </a:xfrm>
        </p:spPr>
        <p:txBody>
          <a:bodyPr>
            <a:noAutofit/>
          </a:bodyPr>
          <a:lstStyle/>
          <a:p>
            <a:pPr marL="0" indent="0" algn="ctr" eaLnBrk="1" hangingPunct="1">
              <a:lnSpc>
                <a:spcPct val="90000"/>
              </a:lnSpc>
              <a:buNone/>
            </a:pPr>
            <a:r>
              <a:rPr lang="es-CL" sz="3400" dirty="0">
                <a:latin typeface="Garamond" panose="02020404030301010803" pitchFamily="18" charset="0"/>
              </a:rPr>
              <a:t>Decisiones de asignación: autoridad v/s precios</a:t>
            </a:r>
          </a:p>
          <a:p>
            <a:pPr marL="0" indent="0" algn="ctr" eaLnBrk="1" hangingPunct="1">
              <a:lnSpc>
                <a:spcPct val="90000"/>
              </a:lnSpc>
              <a:buNone/>
            </a:pPr>
            <a:r>
              <a:rPr lang="es-CL" sz="3400" dirty="0">
                <a:latin typeface="Garamond" panose="02020404030301010803" pitchFamily="18" charset="0"/>
              </a:rPr>
              <a:t>Precios, información e incentivos</a:t>
            </a:r>
          </a:p>
          <a:p>
            <a:pPr marL="0" indent="0" algn="ctr" eaLnBrk="1" hangingPunct="1">
              <a:lnSpc>
                <a:spcPct val="90000"/>
              </a:lnSpc>
              <a:buNone/>
            </a:pPr>
            <a:r>
              <a:rPr lang="es-CL" sz="3400" dirty="0">
                <a:latin typeface="Garamond" panose="02020404030301010803" pitchFamily="18" charset="0"/>
              </a:rPr>
              <a:t>Ventaja comparativa</a:t>
            </a:r>
          </a:p>
          <a:p>
            <a:pPr marL="0" indent="0" algn="ctr" eaLnBrk="1" hangingPunct="1">
              <a:lnSpc>
                <a:spcPct val="90000"/>
              </a:lnSpc>
              <a:buNone/>
            </a:pPr>
            <a:r>
              <a:rPr lang="es-CL" sz="3400" dirty="0">
                <a:latin typeface="Garamond" panose="02020404030301010803" pitchFamily="18" charset="0"/>
              </a:rPr>
              <a:t>Competencia, libre acceso y transparencia de mercado</a:t>
            </a:r>
          </a:p>
          <a:p>
            <a:pPr marL="0" indent="0" algn="ctr" eaLnBrk="1" hangingPunct="1">
              <a:lnSpc>
                <a:spcPct val="90000"/>
              </a:lnSpc>
              <a:buNone/>
            </a:pPr>
            <a:endParaRPr lang="es-CL" sz="3400" dirty="0">
              <a:latin typeface="Garamond" panose="02020404030301010803" pitchFamily="18" charset="0"/>
            </a:endParaRPr>
          </a:p>
          <a:p>
            <a:pPr marL="0" indent="0" algn="ctr" eaLnBrk="1" hangingPunct="1">
              <a:lnSpc>
                <a:spcPct val="90000"/>
              </a:lnSpc>
              <a:buNone/>
            </a:pPr>
            <a:endParaRPr lang="es-CL" sz="3400" dirty="0">
              <a:latin typeface="Garamond" panose="02020404030301010803" pitchFamily="18" charset="0"/>
            </a:endParaRPr>
          </a:p>
        </p:txBody>
      </p:sp>
      <p:pic>
        <p:nvPicPr>
          <p:cNvPr id="5" name="Imagen 4">
            <a:extLst>
              <a:ext uri="{FF2B5EF4-FFF2-40B4-BE49-F238E27FC236}">
                <a16:creationId xmlns:a16="http://schemas.microsoft.com/office/drawing/2014/main" id="{F4996802-4D30-EFB6-7714-F0289CECACE0}"/>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6" name="Imagen 5">
            <a:extLst>
              <a:ext uri="{FF2B5EF4-FFF2-40B4-BE49-F238E27FC236}">
                <a16:creationId xmlns:a16="http://schemas.microsoft.com/office/drawing/2014/main" id="{49342366-CC1C-4080-0CC6-EBB1FF95F5FC}"/>
              </a:ext>
            </a:extLst>
          </p:cNvPr>
          <p:cNvPicPr>
            <a:picLocks/>
          </p:cNvPicPr>
          <p:nvPr/>
        </p:nvPicPr>
        <p:blipFill>
          <a:blip r:embed="rId2"/>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655590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E0D1F1-A324-48FB-9D34-FEE8A5A91EDB}"/>
              </a:ext>
            </a:extLst>
          </p:cNvPr>
          <p:cNvSpPr>
            <a:spLocks noGrp="1"/>
          </p:cNvSpPr>
          <p:nvPr>
            <p:ph type="title"/>
          </p:nvPr>
        </p:nvSpPr>
        <p:spPr/>
        <p:txBody>
          <a:bodyPr/>
          <a:lstStyle/>
          <a:p>
            <a:r>
              <a:rPr lang="es-CL" dirty="0"/>
              <a:t>Demanda </a:t>
            </a:r>
          </a:p>
        </p:txBody>
      </p:sp>
      <p:sp>
        <p:nvSpPr>
          <p:cNvPr id="4" name="Marcador de contenido 3">
            <a:extLst>
              <a:ext uri="{FF2B5EF4-FFF2-40B4-BE49-F238E27FC236}">
                <a16:creationId xmlns:a16="http://schemas.microsoft.com/office/drawing/2014/main" id="{CA493AE6-2E95-48DE-A98C-D8BD41F73C27}"/>
              </a:ext>
            </a:extLst>
          </p:cNvPr>
          <p:cNvSpPr>
            <a:spLocks noGrp="1"/>
          </p:cNvSpPr>
          <p:nvPr>
            <p:ph sz="half" idx="1"/>
          </p:nvPr>
        </p:nvSpPr>
        <p:spPr/>
        <p:txBody>
          <a:bodyPr/>
          <a:lstStyle/>
          <a:p>
            <a:r>
              <a:rPr lang="es-CL" dirty="0"/>
              <a:t>A nivel individual representa máxima disposición a pagar por determinada cantidad de bienes en un período dado de tiempo</a:t>
            </a:r>
          </a:p>
          <a:p>
            <a:r>
              <a:rPr lang="es-CL" dirty="0"/>
              <a:t>La demanda de mercado se construye sumando horizontalmente las cantidades demandadas a cada precio</a:t>
            </a:r>
          </a:p>
          <a:p>
            <a:endParaRPr lang="es-CL" dirty="0"/>
          </a:p>
        </p:txBody>
      </p:sp>
      <p:pic>
        <p:nvPicPr>
          <p:cNvPr id="7" name="Marcador de contenido 6">
            <a:extLst>
              <a:ext uri="{FF2B5EF4-FFF2-40B4-BE49-F238E27FC236}">
                <a16:creationId xmlns:a16="http://schemas.microsoft.com/office/drawing/2014/main" id="{3A4C2733-C43A-408C-B99A-3C63A73630C1}"/>
              </a:ext>
            </a:extLst>
          </p:cNvPr>
          <p:cNvPicPr>
            <a:picLocks noGrp="1" noChangeAspect="1"/>
          </p:cNvPicPr>
          <p:nvPr>
            <p:ph sz="half" idx="2"/>
          </p:nvPr>
        </p:nvPicPr>
        <p:blipFill>
          <a:blip r:embed="rId2"/>
          <a:stretch>
            <a:fillRect/>
          </a:stretch>
        </p:blipFill>
        <p:spPr>
          <a:xfrm>
            <a:off x="6572250" y="2253456"/>
            <a:ext cx="4381500" cy="3495675"/>
          </a:xfrm>
        </p:spPr>
      </p:pic>
    </p:spTree>
    <p:extLst>
      <p:ext uri="{BB962C8B-B14F-4D97-AF65-F5344CB8AC3E}">
        <p14:creationId xmlns:p14="http://schemas.microsoft.com/office/powerpoint/2010/main" val="1873976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D6A3F3-7144-402D-88AB-ECB7F1405C7C}"/>
              </a:ext>
            </a:extLst>
          </p:cNvPr>
          <p:cNvSpPr>
            <a:spLocks noGrp="1"/>
          </p:cNvSpPr>
          <p:nvPr>
            <p:ph type="title"/>
          </p:nvPr>
        </p:nvSpPr>
        <p:spPr>
          <a:xfrm>
            <a:off x="1855342" y="123290"/>
            <a:ext cx="10515600" cy="1325563"/>
          </a:xfrm>
        </p:spPr>
        <p:txBody>
          <a:bodyPr/>
          <a:lstStyle/>
          <a:p>
            <a:r>
              <a:rPr lang="es-CL" dirty="0"/>
              <a:t>Demanda e ingreso marginal</a:t>
            </a:r>
          </a:p>
        </p:txBody>
      </p:sp>
      <p:pic>
        <p:nvPicPr>
          <p:cNvPr id="6" name="Marcador de contenido 5">
            <a:extLst>
              <a:ext uri="{FF2B5EF4-FFF2-40B4-BE49-F238E27FC236}">
                <a16:creationId xmlns:a16="http://schemas.microsoft.com/office/drawing/2014/main" id="{5ACE8D2D-DDE2-4A43-8C95-69AE8520BEE2}"/>
              </a:ext>
            </a:extLst>
          </p:cNvPr>
          <p:cNvPicPr>
            <a:picLocks noGrp="1" noChangeAspect="1"/>
          </p:cNvPicPr>
          <p:nvPr>
            <p:ph sz="half" idx="1"/>
          </p:nvPr>
        </p:nvPicPr>
        <p:blipFill>
          <a:blip r:embed="rId2"/>
          <a:stretch>
            <a:fillRect/>
          </a:stretch>
        </p:blipFill>
        <p:spPr>
          <a:xfrm>
            <a:off x="804519" y="1131184"/>
            <a:ext cx="7342030" cy="1844549"/>
          </a:xfrm>
        </p:spPr>
      </p:pic>
      <p:pic>
        <p:nvPicPr>
          <p:cNvPr id="8" name="Marcador de contenido 7">
            <a:extLst>
              <a:ext uri="{FF2B5EF4-FFF2-40B4-BE49-F238E27FC236}">
                <a16:creationId xmlns:a16="http://schemas.microsoft.com/office/drawing/2014/main" id="{6592C49B-41B6-4FE8-9A63-C4DDB99E901E}"/>
              </a:ext>
            </a:extLst>
          </p:cNvPr>
          <p:cNvPicPr>
            <a:picLocks noGrp="1" noChangeAspect="1"/>
          </p:cNvPicPr>
          <p:nvPr>
            <p:ph sz="half" idx="2"/>
          </p:nvPr>
        </p:nvPicPr>
        <p:blipFill>
          <a:blip r:embed="rId3"/>
          <a:stretch>
            <a:fillRect/>
          </a:stretch>
        </p:blipFill>
        <p:spPr>
          <a:xfrm>
            <a:off x="914400" y="2975733"/>
            <a:ext cx="5181600" cy="3530600"/>
          </a:xfrm>
        </p:spPr>
      </p:pic>
      <p:sp>
        <p:nvSpPr>
          <p:cNvPr id="9" name="CuadroTexto 8">
            <a:extLst>
              <a:ext uri="{FF2B5EF4-FFF2-40B4-BE49-F238E27FC236}">
                <a16:creationId xmlns:a16="http://schemas.microsoft.com/office/drawing/2014/main" id="{B80E5EA3-B5CC-4C65-A31D-A6D04F327E6A}"/>
              </a:ext>
            </a:extLst>
          </p:cNvPr>
          <p:cNvSpPr txBox="1"/>
          <p:nvPr/>
        </p:nvSpPr>
        <p:spPr>
          <a:xfrm>
            <a:off x="6226139" y="3102796"/>
            <a:ext cx="5181600" cy="923330"/>
          </a:xfrm>
          <a:prstGeom prst="rect">
            <a:avLst/>
          </a:prstGeom>
          <a:noFill/>
        </p:spPr>
        <p:txBody>
          <a:bodyPr wrap="square" rtlCol="0">
            <a:spAutoFit/>
          </a:bodyPr>
          <a:lstStyle/>
          <a:p>
            <a:r>
              <a:rPr lang="es-CL" dirty="0"/>
              <a:t>La demanda nos permite estimar el ingreso marginal. Es decir, la variación de los ingresos por venta generados por una unidad adicionalmente vendida</a:t>
            </a:r>
          </a:p>
        </p:txBody>
      </p:sp>
      <p:pic>
        <p:nvPicPr>
          <p:cNvPr id="11" name="Imagen 10">
            <a:extLst>
              <a:ext uri="{FF2B5EF4-FFF2-40B4-BE49-F238E27FC236}">
                <a16:creationId xmlns:a16="http://schemas.microsoft.com/office/drawing/2014/main" id="{470F7B54-CAC3-469F-9D83-58FCFF0C402A}"/>
              </a:ext>
            </a:extLst>
          </p:cNvPr>
          <p:cNvPicPr>
            <a:picLocks noChangeAspect="1"/>
          </p:cNvPicPr>
          <p:nvPr/>
        </p:nvPicPr>
        <p:blipFill>
          <a:blip r:embed="rId4"/>
          <a:stretch>
            <a:fillRect/>
          </a:stretch>
        </p:blipFill>
        <p:spPr>
          <a:xfrm>
            <a:off x="6611901" y="4131496"/>
            <a:ext cx="4410075" cy="2057400"/>
          </a:xfrm>
          <a:prstGeom prst="rect">
            <a:avLst/>
          </a:prstGeom>
        </p:spPr>
      </p:pic>
    </p:spTree>
    <p:extLst>
      <p:ext uri="{BB962C8B-B14F-4D97-AF65-F5344CB8AC3E}">
        <p14:creationId xmlns:p14="http://schemas.microsoft.com/office/powerpoint/2010/main" val="2922262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017968-DDCE-4525-BE63-F677A2C717E1}"/>
              </a:ext>
            </a:extLst>
          </p:cNvPr>
          <p:cNvSpPr>
            <a:spLocks noGrp="1"/>
          </p:cNvSpPr>
          <p:nvPr>
            <p:ph type="title"/>
          </p:nvPr>
        </p:nvSpPr>
        <p:spPr/>
        <p:txBody>
          <a:bodyPr/>
          <a:lstStyle/>
          <a:p>
            <a:r>
              <a:rPr lang="es-CL" dirty="0"/>
              <a:t>Elasticidad precio de demanda</a:t>
            </a:r>
          </a:p>
        </p:txBody>
      </p:sp>
      <p:sp>
        <p:nvSpPr>
          <p:cNvPr id="3" name="Marcador de contenido 2">
            <a:extLst>
              <a:ext uri="{FF2B5EF4-FFF2-40B4-BE49-F238E27FC236}">
                <a16:creationId xmlns:a16="http://schemas.microsoft.com/office/drawing/2014/main" id="{AD3192B6-9212-4396-9676-DE88FB01FBC3}"/>
              </a:ext>
            </a:extLst>
          </p:cNvPr>
          <p:cNvSpPr>
            <a:spLocks noGrp="1"/>
          </p:cNvSpPr>
          <p:nvPr>
            <p:ph sz="half" idx="1"/>
          </p:nvPr>
        </p:nvSpPr>
        <p:spPr/>
        <p:txBody>
          <a:bodyPr/>
          <a:lstStyle/>
          <a:p>
            <a:r>
              <a:rPr lang="es-ES" dirty="0"/>
              <a:t>Coeficiente que relaciona la respuesta en la cantidad demandada ante un aumento en el precio</a:t>
            </a:r>
          </a:p>
          <a:p>
            <a:r>
              <a:rPr lang="es-ES" dirty="0"/>
              <a:t>Se define como el cambio porcentual en la cantidad demandada sobre el cambio porcentual en el precio</a:t>
            </a:r>
            <a:endParaRPr lang="es-CL" dirty="0"/>
          </a:p>
        </p:txBody>
      </p:sp>
      <p:pic>
        <p:nvPicPr>
          <p:cNvPr id="6" name="Marcador de contenido 5">
            <a:extLst>
              <a:ext uri="{FF2B5EF4-FFF2-40B4-BE49-F238E27FC236}">
                <a16:creationId xmlns:a16="http://schemas.microsoft.com/office/drawing/2014/main" id="{A2549210-9CF9-442F-A7F0-0FEC943C5F8E}"/>
              </a:ext>
            </a:extLst>
          </p:cNvPr>
          <p:cNvPicPr>
            <a:picLocks noGrp="1" noChangeAspect="1"/>
          </p:cNvPicPr>
          <p:nvPr>
            <p:ph sz="half" idx="2"/>
          </p:nvPr>
        </p:nvPicPr>
        <p:blipFill>
          <a:blip r:embed="rId2"/>
          <a:stretch>
            <a:fillRect/>
          </a:stretch>
        </p:blipFill>
        <p:spPr>
          <a:xfrm>
            <a:off x="6172200" y="1774336"/>
            <a:ext cx="5181600" cy="2226958"/>
          </a:xfrm>
        </p:spPr>
      </p:pic>
      <p:pic>
        <p:nvPicPr>
          <p:cNvPr id="8" name="Imagen 7">
            <a:extLst>
              <a:ext uri="{FF2B5EF4-FFF2-40B4-BE49-F238E27FC236}">
                <a16:creationId xmlns:a16="http://schemas.microsoft.com/office/drawing/2014/main" id="{26DE8FFE-9635-41AA-A64C-156C4C64BFC1}"/>
              </a:ext>
            </a:extLst>
          </p:cNvPr>
          <p:cNvPicPr>
            <a:picLocks noChangeAspect="1"/>
          </p:cNvPicPr>
          <p:nvPr/>
        </p:nvPicPr>
        <p:blipFill>
          <a:blip r:embed="rId3"/>
          <a:stretch>
            <a:fillRect/>
          </a:stretch>
        </p:blipFill>
        <p:spPr>
          <a:xfrm>
            <a:off x="6643687" y="4084942"/>
            <a:ext cx="4238625" cy="914400"/>
          </a:xfrm>
          <a:prstGeom prst="rect">
            <a:avLst/>
          </a:prstGeom>
        </p:spPr>
      </p:pic>
    </p:spTree>
    <p:extLst>
      <p:ext uri="{BB962C8B-B14F-4D97-AF65-F5344CB8AC3E}">
        <p14:creationId xmlns:p14="http://schemas.microsoft.com/office/powerpoint/2010/main" val="3253229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8D665-546A-4BFA-A403-14FAC06DE3CD}"/>
              </a:ext>
            </a:extLst>
          </p:cNvPr>
          <p:cNvSpPr>
            <a:spLocks noGrp="1"/>
          </p:cNvSpPr>
          <p:nvPr>
            <p:ph type="title"/>
          </p:nvPr>
        </p:nvSpPr>
        <p:spPr/>
        <p:txBody>
          <a:bodyPr/>
          <a:lstStyle/>
          <a:p>
            <a:r>
              <a:rPr lang="es-CL" dirty="0"/>
              <a:t>Determinantes de la elasticidad precio de la demanda</a:t>
            </a:r>
          </a:p>
        </p:txBody>
      </p:sp>
      <p:sp>
        <p:nvSpPr>
          <p:cNvPr id="3" name="Marcador de contenido 2">
            <a:extLst>
              <a:ext uri="{FF2B5EF4-FFF2-40B4-BE49-F238E27FC236}">
                <a16:creationId xmlns:a16="http://schemas.microsoft.com/office/drawing/2014/main" id="{57E267E0-A4D4-4E4E-BD3D-992DF2C7D468}"/>
              </a:ext>
            </a:extLst>
          </p:cNvPr>
          <p:cNvSpPr>
            <a:spLocks noGrp="1"/>
          </p:cNvSpPr>
          <p:nvPr>
            <p:ph idx="1"/>
          </p:nvPr>
        </p:nvSpPr>
        <p:spPr/>
        <p:txBody>
          <a:bodyPr/>
          <a:lstStyle/>
          <a:p>
            <a:r>
              <a:rPr lang="es-ES" dirty="0"/>
              <a:t>Cantidad y calidad de los sustitutos</a:t>
            </a:r>
          </a:p>
          <a:p>
            <a:r>
              <a:rPr lang="es-CL" dirty="0"/>
              <a:t>Diferenciación de productos</a:t>
            </a:r>
            <a:endParaRPr lang="es-ES" dirty="0"/>
          </a:p>
          <a:p>
            <a:r>
              <a:rPr lang="es-ES" dirty="0"/>
              <a:t>Costos de cambio</a:t>
            </a:r>
          </a:p>
          <a:p>
            <a:r>
              <a:rPr lang="es-ES" dirty="0"/>
              <a:t>Proporción del ingreso gastado en el producto</a:t>
            </a:r>
          </a:p>
          <a:p>
            <a:r>
              <a:rPr lang="es-ES" dirty="0"/>
              <a:t>Proporción pagada del precio del producto</a:t>
            </a:r>
            <a:endParaRPr lang="es-CL" dirty="0"/>
          </a:p>
        </p:txBody>
      </p:sp>
    </p:spTree>
    <p:extLst>
      <p:ext uri="{BB962C8B-B14F-4D97-AF65-F5344CB8AC3E}">
        <p14:creationId xmlns:p14="http://schemas.microsoft.com/office/powerpoint/2010/main" val="3272636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15AD0C-53C4-428F-9F4C-33AA76C43DC1}"/>
              </a:ext>
            </a:extLst>
          </p:cNvPr>
          <p:cNvSpPr>
            <a:spLocks noGrp="1"/>
          </p:cNvSpPr>
          <p:nvPr>
            <p:ph type="title"/>
          </p:nvPr>
        </p:nvSpPr>
        <p:spPr/>
        <p:txBody>
          <a:bodyPr/>
          <a:lstStyle/>
          <a:p>
            <a:r>
              <a:rPr lang="es-CL" dirty="0"/>
              <a:t>Elasticidad precio de la demanda de mercado y de una empresa</a:t>
            </a:r>
          </a:p>
        </p:txBody>
      </p:sp>
      <p:sp>
        <p:nvSpPr>
          <p:cNvPr id="4" name="Marcador de contenido 3">
            <a:extLst>
              <a:ext uri="{FF2B5EF4-FFF2-40B4-BE49-F238E27FC236}">
                <a16:creationId xmlns:a16="http://schemas.microsoft.com/office/drawing/2014/main" id="{8790FE8E-9F27-4243-AA6C-C56A07251197}"/>
              </a:ext>
            </a:extLst>
          </p:cNvPr>
          <p:cNvSpPr>
            <a:spLocks noGrp="1"/>
          </p:cNvSpPr>
          <p:nvPr>
            <p:ph sz="half" idx="1"/>
          </p:nvPr>
        </p:nvSpPr>
        <p:spPr/>
        <p:txBody>
          <a:bodyPr>
            <a:normAutofit/>
          </a:bodyPr>
          <a:lstStyle/>
          <a:p>
            <a:r>
              <a:rPr lang="es-ES" dirty="0"/>
              <a:t>Una cuestión interesante es saber si la elasticidad relevante para la determinación de la estrategia de una empresa es la del mercado Nm o la de la empresa misma Ne</a:t>
            </a:r>
          </a:p>
          <a:p>
            <a:r>
              <a:rPr lang="es-ES" dirty="0"/>
              <a:t>Si Pe sube y Pm no sube, Ne es relevante</a:t>
            </a:r>
          </a:p>
          <a:p>
            <a:r>
              <a:rPr lang="es-ES" dirty="0"/>
              <a:t>Si Pe sube y Pm sube, Nm es relevante</a:t>
            </a:r>
          </a:p>
        </p:txBody>
      </p:sp>
      <p:pic>
        <p:nvPicPr>
          <p:cNvPr id="7" name="Marcador de contenido 6">
            <a:extLst>
              <a:ext uri="{FF2B5EF4-FFF2-40B4-BE49-F238E27FC236}">
                <a16:creationId xmlns:a16="http://schemas.microsoft.com/office/drawing/2014/main" id="{FC129EB6-F8C1-49DC-868E-16E58AA15542}"/>
              </a:ext>
            </a:extLst>
          </p:cNvPr>
          <p:cNvPicPr>
            <a:picLocks noGrp="1" noChangeAspect="1"/>
          </p:cNvPicPr>
          <p:nvPr>
            <p:ph sz="half" idx="2"/>
          </p:nvPr>
        </p:nvPicPr>
        <p:blipFill>
          <a:blip r:embed="rId2"/>
          <a:stretch>
            <a:fillRect/>
          </a:stretch>
        </p:blipFill>
        <p:spPr>
          <a:xfrm>
            <a:off x="6577011" y="2476500"/>
            <a:ext cx="4371975" cy="952500"/>
          </a:xfrm>
        </p:spPr>
      </p:pic>
      <p:sp>
        <p:nvSpPr>
          <p:cNvPr id="8" name="CuadroTexto 7">
            <a:extLst>
              <a:ext uri="{FF2B5EF4-FFF2-40B4-BE49-F238E27FC236}">
                <a16:creationId xmlns:a16="http://schemas.microsoft.com/office/drawing/2014/main" id="{32A76038-F911-4D1A-AEF2-B297BCC38EDB}"/>
              </a:ext>
            </a:extLst>
          </p:cNvPr>
          <p:cNvSpPr txBox="1"/>
          <p:nvPr/>
        </p:nvSpPr>
        <p:spPr>
          <a:xfrm>
            <a:off x="6400800" y="2034283"/>
            <a:ext cx="4859676" cy="461665"/>
          </a:xfrm>
          <a:prstGeom prst="rect">
            <a:avLst/>
          </a:prstGeom>
          <a:noFill/>
        </p:spPr>
        <p:txBody>
          <a:bodyPr wrap="square" rtlCol="0">
            <a:spAutoFit/>
          </a:bodyPr>
          <a:lstStyle/>
          <a:p>
            <a:r>
              <a:rPr lang="es-CL" sz="2400" dirty="0"/>
              <a:t>Bajo ciertos supuestos se tiene que:</a:t>
            </a:r>
          </a:p>
        </p:txBody>
      </p:sp>
      <p:sp>
        <p:nvSpPr>
          <p:cNvPr id="9" name="CuadroTexto 8">
            <a:extLst>
              <a:ext uri="{FF2B5EF4-FFF2-40B4-BE49-F238E27FC236}">
                <a16:creationId xmlns:a16="http://schemas.microsoft.com/office/drawing/2014/main" id="{36D1BABA-BF58-4C8B-BF0A-AA0A3038F3C8}"/>
              </a:ext>
            </a:extLst>
          </p:cNvPr>
          <p:cNvSpPr txBox="1"/>
          <p:nvPr/>
        </p:nvSpPr>
        <p:spPr>
          <a:xfrm>
            <a:off x="6333160" y="3429000"/>
            <a:ext cx="5564314" cy="3046988"/>
          </a:xfrm>
          <a:prstGeom prst="rect">
            <a:avLst/>
          </a:prstGeom>
          <a:noFill/>
        </p:spPr>
        <p:txBody>
          <a:bodyPr wrap="square" rtlCol="0">
            <a:spAutoFit/>
          </a:bodyPr>
          <a:lstStyle/>
          <a:p>
            <a:r>
              <a:rPr lang="es-CL" sz="2400" dirty="0"/>
              <a:t>Donde:</a:t>
            </a:r>
          </a:p>
          <a:p>
            <a:r>
              <a:rPr lang="es-CL" sz="2400" dirty="0"/>
              <a:t>Ne : elasticidad precio demanda de la empresa</a:t>
            </a:r>
          </a:p>
          <a:p>
            <a:r>
              <a:rPr lang="es-CL" sz="2400" dirty="0"/>
              <a:t>Nm: elasticidad precio demanda del mercado</a:t>
            </a:r>
          </a:p>
          <a:p>
            <a:r>
              <a:rPr lang="es-CL" sz="2400" dirty="0"/>
              <a:t>S: participación de empresa en el mercado</a:t>
            </a:r>
          </a:p>
          <a:p>
            <a:r>
              <a:rPr lang="es-CL" sz="2400" dirty="0" err="1"/>
              <a:t>Eo</a:t>
            </a:r>
            <a:r>
              <a:rPr lang="es-CL" sz="2400" dirty="0"/>
              <a:t>: elasticidad precio de oferta de otras empresas</a:t>
            </a:r>
          </a:p>
        </p:txBody>
      </p:sp>
    </p:spTree>
    <p:extLst>
      <p:ext uri="{BB962C8B-B14F-4D97-AF65-F5344CB8AC3E}">
        <p14:creationId xmlns:p14="http://schemas.microsoft.com/office/powerpoint/2010/main" val="1786508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794B5D-1570-45BB-BF80-C77895236FA4}"/>
              </a:ext>
            </a:extLst>
          </p:cNvPr>
          <p:cNvSpPr>
            <a:spLocks noGrp="1"/>
          </p:cNvSpPr>
          <p:nvPr>
            <p:ph type="title"/>
          </p:nvPr>
        </p:nvSpPr>
        <p:spPr/>
        <p:txBody>
          <a:bodyPr/>
          <a:lstStyle/>
          <a:p>
            <a:r>
              <a:rPr lang="es-CL" dirty="0"/>
              <a:t>Poder de mercado y elasticidad precio</a:t>
            </a:r>
          </a:p>
        </p:txBody>
      </p:sp>
      <p:sp>
        <p:nvSpPr>
          <p:cNvPr id="3" name="Marcador de contenido 2">
            <a:extLst>
              <a:ext uri="{FF2B5EF4-FFF2-40B4-BE49-F238E27FC236}">
                <a16:creationId xmlns:a16="http://schemas.microsoft.com/office/drawing/2014/main" id="{95714A9B-1EE6-4B54-B9E9-4021EE79CAD3}"/>
              </a:ext>
            </a:extLst>
          </p:cNvPr>
          <p:cNvSpPr>
            <a:spLocks noGrp="1"/>
          </p:cNvSpPr>
          <p:nvPr>
            <p:ph sz="half" idx="1"/>
          </p:nvPr>
        </p:nvSpPr>
        <p:spPr/>
        <p:txBody>
          <a:bodyPr>
            <a:normAutofit lnSpcReduction="10000"/>
          </a:bodyPr>
          <a:lstStyle/>
          <a:p>
            <a:r>
              <a:rPr lang="es-CL" dirty="0"/>
              <a:t>Concepto relevante tanto para la estrategia de negocios como para la regulación</a:t>
            </a:r>
          </a:p>
          <a:p>
            <a:r>
              <a:rPr lang="es-ES" dirty="0"/>
              <a:t>El poder de mercado está asociado a la capacidad que tiene una empresa de alterar el precio que cobra por su producto, donde se espera que mientras mayor sea el poder que posee, mayor será el precio (y el margen) que podrá obtener.</a:t>
            </a:r>
            <a:endParaRPr lang="es-CL" dirty="0"/>
          </a:p>
        </p:txBody>
      </p:sp>
      <p:pic>
        <p:nvPicPr>
          <p:cNvPr id="6" name="Marcador de contenido 5">
            <a:extLst>
              <a:ext uri="{FF2B5EF4-FFF2-40B4-BE49-F238E27FC236}">
                <a16:creationId xmlns:a16="http://schemas.microsoft.com/office/drawing/2014/main" id="{473871CA-F249-41E3-8DA2-94CFC009E63B}"/>
              </a:ext>
            </a:extLst>
          </p:cNvPr>
          <p:cNvPicPr>
            <a:picLocks noGrp="1" noChangeAspect="1"/>
          </p:cNvPicPr>
          <p:nvPr>
            <p:ph sz="half" idx="2"/>
          </p:nvPr>
        </p:nvPicPr>
        <p:blipFill>
          <a:blip r:embed="rId2"/>
          <a:stretch>
            <a:fillRect/>
          </a:stretch>
        </p:blipFill>
        <p:spPr>
          <a:xfrm>
            <a:off x="6643687" y="3567906"/>
            <a:ext cx="4238625" cy="866775"/>
          </a:xfrm>
        </p:spPr>
      </p:pic>
      <p:sp>
        <p:nvSpPr>
          <p:cNvPr id="7" name="CuadroTexto 6">
            <a:extLst>
              <a:ext uri="{FF2B5EF4-FFF2-40B4-BE49-F238E27FC236}">
                <a16:creationId xmlns:a16="http://schemas.microsoft.com/office/drawing/2014/main" id="{848205EC-F762-4D65-B1F4-53DE90E66C87}"/>
              </a:ext>
            </a:extLst>
          </p:cNvPr>
          <p:cNvSpPr txBox="1"/>
          <p:nvPr/>
        </p:nvSpPr>
        <p:spPr>
          <a:xfrm>
            <a:off x="6482993" y="1993187"/>
            <a:ext cx="4572000" cy="1200329"/>
          </a:xfrm>
          <a:prstGeom prst="rect">
            <a:avLst/>
          </a:prstGeom>
          <a:noFill/>
        </p:spPr>
        <p:txBody>
          <a:bodyPr wrap="square" rtlCol="0">
            <a:spAutoFit/>
          </a:bodyPr>
          <a:lstStyle/>
          <a:p>
            <a:r>
              <a:rPr lang="es-CL" sz="2400" dirty="0"/>
              <a:t>Formalmente, a partir de una empresa que maximiza beneficios se puede establecer que:</a:t>
            </a:r>
          </a:p>
        </p:txBody>
      </p:sp>
      <p:sp>
        <p:nvSpPr>
          <p:cNvPr id="8" name="CuadroTexto 7">
            <a:extLst>
              <a:ext uri="{FF2B5EF4-FFF2-40B4-BE49-F238E27FC236}">
                <a16:creationId xmlns:a16="http://schemas.microsoft.com/office/drawing/2014/main" id="{E9C376B8-3792-4E01-A9A7-4110EC2AE6CE}"/>
              </a:ext>
            </a:extLst>
          </p:cNvPr>
          <p:cNvSpPr txBox="1"/>
          <p:nvPr/>
        </p:nvSpPr>
        <p:spPr>
          <a:xfrm>
            <a:off x="6482993" y="4656671"/>
            <a:ext cx="4572000" cy="1200329"/>
          </a:xfrm>
          <a:prstGeom prst="rect">
            <a:avLst/>
          </a:prstGeom>
          <a:noFill/>
        </p:spPr>
        <p:txBody>
          <a:bodyPr wrap="square" rtlCol="0">
            <a:spAutoFit/>
          </a:bodyPr>
          <a:lstStyle/>
          <a:p>
            <a:r>
              <a:rPr lang="es-CL" sz="2400" dirty="0"/>
              <a:t>Esta expresión se conoce como </a:t>
            </a:r>
            <a:r>
              <a:rPr lang="es-CL" sz="2400" dirty="0" err="1"/>
              <a:t>Indice</a:t>
            </a:r>
            <a:r>
              <a:rPr lang="es-CL" sz="2400" dirty="0"/>
              <a:t> de Lerner y mide el poder de mercado de una empresa</a:t>
            </a:r>
          </a:p>
        </p:txBody>
      </p:sp>
    </p:spTree>
    <p:extLst>
      <p:ext uri="{BB962C8B-B14F-4D97-AF65-F5344CB8AC3E}">
        <p14:creationId xmlns:p14="http://schemas.microsoft.com/office/powerpoint/2010/main" val="1656126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4DA37D-D829-4D55-9580-A4F096339660}"/>
              </a:ext>
            </a:extLst>
          </p:cNvPr>
          <p:cNvSpPr>
            <a:spLocks noGrp="1"/>
          </p:cNvSpPr>
          <p:nvPr>
            <p:ph type="title"/>
          </p:nvPr>
        </p:nvSpPr>
        <p:spPr/>
        <p:txBody>
          <a:bodyPr/>
          <a:lstStyle/>
          <a:p>
            <a:r>
              <a:rPr lang="es-CL" dirty="0"/>
              <a:t>Oferta</a:t>
            </a:r>
          </a:p>
        </p:txBody>
      </p:sp>
      <p:sp>
        <p:nvSpPr>
          <p:cNvPr id="3" name="Marcador de contenido 2">
            <a:extLst>
              <a:ext uri="{FF2B5EF4-FFF2-40B4-BE49-F238E27FC236}">
                <a16:creationId xmlns:a16="http://schemas.microsoft.com/office/drawing/2014/main" id="{72839252-173B-4646-AE3C-AAA72AF91C49}"/>
              </a:ext>
            </a:extLst>
          </p:cNvPr>
          <p:cNvSpPr>
            <a:spLocks noGrp="1"/>
          </p:cNvSpPr>
          <p:nvPr>
            <p:ph sz="half" idx="1"/>
          </p:nvPr>
        </p:nvSpPr>
        <p:spPr/>
        <p:txBody>
          <a:bodyPr>
            <a:normAutofit/>
          </a:bodyPr>
          <a:lstStyle/>
          <a:p>
            <a:r>
              <a:rPr lang="es-ES" dirty="0"/>
              <a:t>Se define como el mínimo precio que el o los oferentes estarían dispuestos a recibir con tal de vender su producto</a:t>
            </a:r>
          </a:p>
          <a:p>
            <a:r>
              <a:rPr lang="es-ES" dirty="0"/>
              <a:t>Determinada por los costos de producción</a:t>
            </a:r>
          </a:p>
          <a:p>
            <a:r>
              <a:rPr lang="es-ES" dirty="0"/>
              <a:t>La función de costos se deriva de la función de producción, que relaciona la producción y los insumos usados</a:t>
            </a:r>
          </a:p>
          <a:p>
            <a:endParaRPr lang="es-CL" dirty="0"/>
          </a:p>
        </p:txBody>
      </p:sp>
      <p:pic>
        <p:nvPicPr>
          <p:cNvPr id="6" name="Marcador de contenido 5">
            <a:extLst>
              <a:ext uri="{FF2B5EF4-FFF2-40B4-BE49-F238E27FC236}">
                <a16:creationId xmlns:a16="http://schemas.microsoft.com/office/drawing/2014/main" id="{6B3E5B80-2DE7-4250-A86B-909B13ED78F2}"/>
              </a:ext>
            </a:extLst>
          </p:cNvPr>
          <p:cNvPicPr>
            <a:picLocks noGrp="1" noChangeAspect="1"/>
          </p:cNvPicPr>
          <p:nvPr>
            <p:ph sz="half" idx="2"/>
          </p:nvPr>
        </p:nvPicPr>
        <p:blipFill>
          <a:blip r:embed="rId2"/>
          <a:stretch>
            <a:fillRect/>
          </a:stretch>
        </p:blipFill>
        <p:spPr>
          <a:xfrm>
            <a:off x="6834187" y="2186781"/>
            <a:ext cx="3857625" cy="3629025"/>
          </a:xfrm>
        </p:spPr>
      </p:pic>
    </p:spTree>
    <p:extLst>
      <p:ext uri="{BB962C8B-B14F-4D97-AF65-F5344CB8AC3E}">
        <p14:creationId xmlns:p14="http://schemas.microsoft.com/office/powerpoint/2010/main" val="863226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59C772-A1DC-4A19-851D-A01C60FAA7A1}"/>
              </a:ext>
            </a:extLst>
          </p:cNvPr>
          <p:cNvSpPr>
            <a:spLocks noGrp="1"/>
          </p:cNvSpPr>
          <p:nvPr>
            <p:ph type="title"/>
          </p:nvPr>
        </p:nvSpPr>
        <p:spPr/>
        <p:txBody>
          <a:bodyPr/>
          <a:lstStyle/>
          <a:p>
            <a:r>
              <a:rPr lang="es-CL" dirty="0"/>
              <a:t>Función de costos</a:t>
            </a:r>
          </a:p>
        </p:txBody>
      </p:sp>
      <p:sp>
        <p:nvSpPr>
          <p:cNvPr id="3" name="Marcador de contenido 2">
            <a:extLst>
              <a:ext uri="{FF2B5EF4-FFF2-40B4-BE49-F238E27FC236}">
                <a16:creationId xmlns:a16="http://schemas.microsoft.com/office/drawing/2014/main" id="{3254061B-543A-4753-9330-9DE5FD14D3E4}"/>
              </a:ext>
            </a:extLst>
          </p:cNvPr>
          <p:cNvSpPr>
            <a:spLocks noGrp="1"/>
          </p:cNvSpPr>
          <p:nvPr>
            <p:ph sz="half" idx="1"/>
          </p:nvPr>
        </p:nvSpPr>
        <p:spPr/>
        <p:txBody>
          <a:bodyPr>
            <a:normAutofit/>
          </a:bodyPr>
          <a:lstStyle/>
          <a:p>
            <a:r>
              <a:rPr lang="es-ES" dirty="0"/>
              <a:t>Una función de costos se representa en esta tabla</a:t>
            </a:r>
          </a:p>
          <a:p>
            <a:r>
              <a:rPr lang="es-ES" dirty="0"/>
              <a:t>La tabla relaciona la cantidad producida y los costos</a:t>
            </a:r>
          </a:p>
          <a:p>
            <a:r>
              <a:rPr lang="es-ES" dirty="0"/>
              <a:t>Incorpora dos conceptos de costo que son importantes para entender el comportamiento de la firma: </a:t>
            </a:r>
          </a:p>
          <a:p>
            <a:pPr lvl="1"/>
            <a:r>
              <a:rPr lang="es-ES" dirty="0"/>
              <a:t>costo medio (o unitario)</a:t>
            </a:r>
          </a:p>
          <a:p>
            <a:pPr lvl="1"/>
            <a:r>
              <a:rPr lang="es-ES" dirty="0"/>
              <a:t>costo marginal</a:t>
            </a:r>
          </a:p>
          <a:p>
            <a:endParaRPr lang="es-CL" dirty="0"/>
          </a:p>
        </p:txBody>
      </p:sp>
      <p:pic>
        <p:nvPicPr>
          <p:cNvPr id="6" name="Marcador de contenido 5">
            <a:extLst>
              <a:ext uri="{FF2B5EF4-FFF2-40B4-BE49-F238E27FC236}">
                <a16:creationId xmlns:a16="http://schemas.microsoft.com/office/drawing/2014/main" id="{0BCEC021-516B-4AA6-9009-6E68BB310784}"/>
              </a:ext>
            </a:extLst>
          </p:cNvPr>
          <p:cNvPicPr>
            <a:picLocks noGrp="1" noChangeAspect="1"/>
          </p:cNvPicPr>
          <p:nvPr>
            <p:ph sz="half" idx="2"/>
          </p:nvPr>
        </p:nvPicPr>
        <p:blipFill>
          <a:blip r:embed="rId2"/>
          <a:stretch>
            <a:fillRect/>
          </a:stretch>
        </p:blipFill>
        <p:spPr>
          <a:xfrm>
            <a:off x="6172200" y="1952633"/>
            <a:ext cx="5181600" cy="4097321"/>
          </a:xfrm>
        </p:spPr>
      </p:pic>
    </p:spTree>
    <p:extLst>
      <p:ext uri="{BB962C8B-B14F-4D97-AF65-F5344CB8AC3E}">
        <p14:creationId xmlns:p14="http://schemas.microsoft.com/office/powerpoint/2010/main" val="2570396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AC696-F289-49B5-910D-A69143ECFC2D}"/>
              </a:ext>
            </a:extLst>
          </p:cNvPr>
          <p:cNvSpPr>
            <a:spLocks noGrp="1"/>
          </p:cNvSpPr>
          <p:nvPr>
            <p:ph type="title"/>
          </p:nvPr>
        </p:nvSpPr>
        <p:spPr/>
        <p:txBody>
          <a:bodyPr/>
          <a:lstStyle/>
          <a:p>
            <a:r>
              <a:rPr lang="es-CL" dirty="0"/>
              <a:t>Función de costos</a:t>
            </a:r>
          </a:p>
        </p:txBody>
      </p:sp>
      <p:sp>
        <p:nvSpPr>
          <p:cNvPr id="3" name="Marcador de contenido 2">
            <a:extLst>
              <a:ext uri="{FF2B5EF4-FFF2-40B4-BE49-F238E27FC236}">
                <a16:creationId xmlns:a16="http://schemas.microsoft.com/office/drawing/2014/main" id="{3508CC76-E52A-4080-B605-88144B106DE5}"/>
              </a:ext>
            </a:extLst>
          </p:cNvPr>
          <p:cNvSpPr>
            <a:spLocks noGrp="1"/>
          </p:cNvSpPr>
          <p:nvPr>
            <p:ph sz="half" idx="1"/>
          </p:nvPr>
        </p:nvSpPr>
        <p:spPr>
          <a:xfrm>
            <a:off x="838200" y="1825625"/>
            <a:ext cx="5181600" cy="1325563"/>
          </a:xfrm>
        </p:spPr>
        <p:txBody>
          <a:bodyPr>
            <a:normAutofit/>
          </a:bodyPr>
          <a:lstStyle/>
          <a:p>
            <a:r>
              <a:rPr lang="es-CL" dirty="0"/>
              <a:t>Matemáticamente, la tabla puede ser representada por la siguiente función de costos:</a:t>
            </a:r>
          </a:p>
          <a:p>
            <a:endParaRPr lang="es-CL" dirty="0"/>
          </a:p>
          <a:p>
            <a:endParaRPr lang="es-CL" dirty="0"/>
          </a:p>
        </p:txBody>
      </p:sp>
      <p:sp>
        <p:nvSpPr>
          <p:cNvPr id="4" name="Marcador de contenido 3">
            <a:extLst>
              <a:ext uri="{FF2B5EF4-FFF2-40B4-BE49-F238E27FC236}">
                <a16:creationId xmlns:a16="http://schemas.microsoft.com/office/drawing/2014/main" id="{B50CF2DC-3754-4A53-B20E-64C046044A71}"/>
              </a:ext>
            </a:extLst>
          </p:cNvPr>
          <p:cNvSpPr>
            <a:spLocks noGrp="1"/>
          </p:cNvSpPr>
          <p:nvPr>
            <p:ph sz="half" idx="2"/>
          </p:nvPr>
        </p:nvSpPr>
        <p:spPr/>
        <p:txBody>
          <a:bodyPr>
            <a:normAutofit/>
          </a:bodyPr>
          <a:lstStyle/>
          <a:p>
            <a:r>
              <a:rPr lang="es-CL" dirty="0"/>
              <a:t>El costo promedio se define como:</a:t>
            </a:r>
          </a:p>
          <a:p>
            <a:endParaRPr lang="es-CL" dirty="0"/>
          </a:p>
          <a:p>
            <a:endParaRPr lang="es-CL" dirty="0"/>
          </a:p>
          <a:p>
            <a:r>
              <a:rPr lang="es-CL" dirty="0"/>
              <a:t>¿Cómo se definiría el costo marginal?</a:t>
            </a:r>
          </a:p>
          <a:p>
            <a:endParaRPr lang="es-CL" dirty="0"/>
          </a:p>
        </p:txBody>
      </p:sp>
      <p:pic>
        <p:nvPicPr>
          <p:cNvPr id="6" name="Imagen 5">
            <a:extLst>
              <a:ext uri="{FF2B5EF4-FFF2-40B4-BE49-F238E27FC236}">
                <a16:creationId xmlns:a16="http://schemas.microsoft.com/office/drawing/2014/main" id="{792521E8-75F5-4F5E-BDB3-0D6A3A157ABD}"/>
              </a:ext>
            </a:extLst>
          </p:cNvPr>
          <p:cNvPicPr>
            <a:picLocks noChangeAspect="1"/>
          </p:cNvPicPr>
          <p:nvPr/>
        </p:nvPicPr>
        <p:blipFill>
          <a:blip r:embed="rId2"/>
          <a:stretch>
            <a:fillRect/>
          </a:stretch>
        </p:blipFill>
        <p:spPr>
          <a:xfrm>
            <a:off x="838200" y="3134519"/>
            <a:ext cx="4743450" cy="866775"/>
          </a:xfrm>
          <a:prstGeom prst="rect">
            <a:avLst/>
          </a:prstGeom>
        </p:spPr>
      </p:pic>
      <p:pic>
        <p:nvPicPr>
          <p:cNvPr id="8" name="Imagen 7">
            <a:extLst>
              <a:ext uri="{FF2B5EF4-FFF2-40B4-BE49-F238E27FC236}">
                <a16:creationId xmlns:a16="http://schemas.microsoft.com/office/drawing/2014/main" id="{8F6F2025-74E3-4C7F-BBB1-8AAA1B097561}"/>
              </a:ext>
            </a:extLst>
          </p:cNvPr>
          <p:cNvPicPr>
            <a:picLocks noChangeAspect="1"/>
          </p:cNvPicPr>
          <p:nvPr/>
        </p:nvPicPr>
        <p:blipFill>
          <a:blip r:embed="rId3"/>
          <a:stretch>
            <a:fillRect/>
          </a:stretch>
        </p:blipFill>
        <p:spPr>
          <a:xfrm>
            <a:off x="6372225" y="2639014"/>
            <a:ext cx="4781550" cy="866775"/>
          </a:xfrm>
          <a:prstGeom prst="rect">
            <a:avLst/>
          </a:prstGeom>
        </p:spPr>
      </p:pic>
    </p:spTree>
    <p:extLst>
      <p:ext uri="{BB962C8B-B14F-4D97-AF65-F5344CB8AC3E}">
        <p14:creationId xmlns:p14="http://schemas.microsoft.com/office/powerpoint/2010/main" val="3895835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sz="4000" b="1" dirty="0">
                <a:solidFill>
                  <a:srgbClr val="002060"/>
                </a:solidFill>
                <a:latin typeface="Garamond" panose="02020404030301010803" pitchFamily="18" charset="0"/>
                <a:cs typeface="Arial" panose="020B0604020202020204" pitchFamily="34" charset="0"/>
              </a:rPr>
              <a:t>Unidad II:</a:t>
            </a:r>
            <a:r>
              <a:rPr lang="es-ES_tradnl" sz="3600" b="1" dirty="0">
                <a:solidFill>
                  <a:srgbClr val="002060"/>
                </a:solidFill>
                <a:latin typeface="Garamond" panose="02020404030301010803" pitchFamily="18" charset="0"/>
                <a:cs typeface="Arial" panose="020B0604020202020204" pitchFamily="34" charset="0"/>
              </a:rPr>
              <a:t> </a:t>
            </a:r>
            <a:r>
              <a:rPr lang="es-ES_tradnl" sz="4000" b="1" dirty="0">
                <a:solidFill>
                  <a:srgbClr val="002060"/>
                </a:solidFill>
                <a:latin typeface="Garamond" panose="02020404030301010803" pitchFamily="18" charset="0"/>
                <a:cs typeface="Arial" panose="020B0604020202020204" pitchFamily="34" charset="0"/>
              </a:rPr>
              <a:t>Elementos de la Organización Industrial</a:t>
            </a:r>
            <a:endParaRPr lang="es-ES_tradnl" b="1" dirty="0">
              <a:solidFill>
                <a:srgbClr val="002060"/>
              </a:solidFill>
              <a:latin typeface="Garamond" panose="02020404030301010803" pitchFamily="18" charset="0"/>
              <a:cs typeface="Arial" panose="020B0604020202020204" pitchFamily="34" charset="0"/>
            </a:endParaRPr>
          </a:p>
        </p:txBody>
      </p:sp>
      <p:sp>
        <p:nvSpPr>
          <p:cNvPr id="7" name="Marcador de contenido 2">
            <a:extLst>
              <a:ext uri="{FF2B5EF4-FFF2-40B4-BE49-F238E27FC236}">
                <a16:creationId xmlns:a16="http://schemas.microsoft.com/office/drawing/2014/main" id="{1914F4D6-41B2-8B5D-5D9C-9362BCD78456}"/>
              </a:ext>
            </a:extLst>
          </p:cNvPr>
          <p:cNvSpPr>
            <a:spLocks noGrp="1"/>
          </p:cNvSpPr>
          <p:nvPr>
            <p:ph idx="1"/>
          </p:nvPr>
        </p:nvSpPr>
        <p:spPr>
          <a:xfrm>
            <a:off x="838200" y="1825625"/>
            <a:ext cx="10515600" cy="4351338"/>
          </a:xfrm>
        </p:spPr>
        <p:txBody>
          <a:bodyPr>
            <a:normAutofit/>
          </a:bodyPr>
          <a:lstStyle/>
          <a:p>
            <a:pPr marL="0" indent="0" algn="just">
              <a:buNone/>
            </a:pPr>
            <a:r>
              <a:rPr lang="es-MX" sz="2400" dirty="0">
                <a:solidFill>
                  <a:srgbClr val="000000"/>
                </a:solidFill>
                <a:effectLst/>
                <a:latin typeface="Garamond" panose="02020404030301010803" pitchFamily="18" charset="0"/>
                <a:ea typeface="Calibri" panose="020F0502020204030204" pitchFamily="34" charset="0"/>
              </a:rPr>
              <a:t>En esta unidad aprenderemos a </a:t>
            </a:r>
            <a:r>
              <a:rPr lang="es-CL" sz="2400" b="1" dirty="0">
                <a:solidFill>
                  <a:srgbClr val="00B0F0"/>
                </a:solidFill>
                <a:effectLst/>
                <a:latin typeface="Garamond" panose="02020404030301010803" pitchFamily="18" charset="0"/>
                <a:ea typeface="Calibri" panose="020F0502020204030204" pitchFamily="34" charset="0"/>
              </a:rPr>
              <a:t>identificar las características del entorno organizacional a partir de un diagnóstico sobre las particularidades de la industria y el territorio</a:t>
            </a:r>
            <a:endParaRPr lang="es-MX" sz="2400" b="1" dirty="0">
              <a:solidFill>
                <a:srgbClr val="00B0F0"/>
              </a:solidFill>
              <a:latin typeface="Garamond" panose="02020404030301010803" pitchFamily="18" charset="0"/>
            </a:endParaRPr>
          </a:p>
          <a:p>
            <a:pPr marL="0" indent="0" algn="just">
              <a:buNone/>
            </a:pPr>
            <a:r>
              <a:rPr lang="es-CL" sz="2400" dirty="0">
                <a:latin typeface="Garamond" panose="02020404030301010803" pitchFamily="18" charset="0"/>
                <a:cs typeface="Arial" panose="020B0604020202020204" pitchFamily="34" charset="0"/>
              </a:rPr>
              <a:t>Durante este periodo revisaremos: </a:t>
            </a:r>
          </a:p>
          <a:p>
            <a:pPr lvl="1" algn="just">
              <a:buClr>
                <a:srgbClr val="00B0F0"/>
              </a:buClr>
              <a:buSzPct val="90000"/>
              <a:buFont typeface="Wingdings"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CL" sz="2500" dirty="0">
                <a:latin typeface="Garamond" panose="02020404030301010803" pitchFamily="18" charset="0"/>
                <a:cs typeface="Arial" panose="020B0604020202020204" pitchFamily="34" charset="0"/>
              </a:rPr>
              <a:t>Repaso sobre mercados competitivos</a:t>
            </a:r>
          </a:p>
          <a:p>
            <a:pPr lvl="1" algn="just">
              <a:buClr>
                <a:srgbClr val="00B0F0"/>
              </a:buClr>
              <a:buSzPct val="90000"/>
              <a:buFont typeface="Wingdings"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CL" sz="2500" dirty="0">
                <a:latin typeface="Garamond" panose="02020404030301010803" pitchFamily="18" charset="0"/>
                <a:cs typeface="Arial" panose="020B0604020202020204" pitchFamily="34" charset="0"/>
              </a:rPr>
              <a:t>Tipos de mercados no competitivos y sus características</a:t>
            </a:r>
          </a:p>
          <a:p>
            <a:pPr marL="0" indent="0" algn="just">
              <a:spcAft>
                <a:spcPts val="800"/>
              </a:spcAft>
              <a:buClr>
                <a:srgbClr val="00B0F0"/>
              </a:buClr>
              <a:buSzPct val="9000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CL" sz="2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Para esta unidad se trabajará con los siguientes capítulos del libro:</a:t>
            </a:r>
          </a:p>
          <a:p>
            <a:pPr lvl="1" algn="just">
              <a:lnSpc>
                <a:spcPct val="100000"/>
              </a:lnSpc>
              <a:spcAft>
                <a:spcPts val="800"/>
              </a:spcAft>
              <a:buClr>
                <a:srgbClr val="00B0F0"/>
              </a:buClr>
              <a:buSzPct val="90000"/>
              <a:buFont typeface="Wingdings"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dirty="0" err="1">
                <a:latin typeface="Garamond" panose="02020404030301010803" pitchFamily="18" charset="0"/>
                <a:cs typeface="Arial" panose="020B0604020202020204" pitchFamily="34" charset="0"/>
              </a:rPr>
              <a:t>Tarzijan</a:t>
            </a:r>
            <a:r>
              <a:rPr lang="es-ES_tradnl" dirty="0">
                <a:latin typeface="Garamond" panose="02020404030301010803" pitchFamily="18" charset="0"/>
                <a:cs typeface="Arial" panose="020B0604020202020204" pitchFamily="34" charset="0"/>
              </a:rPr>
              <a:t>, J., Paredes, R. (2012). Organización Industrial para la estrategia empresarial, 3d. Pearson Educción de Chile. Caps. 1-5</a:t>
            </a:r>
            <a:endParaRPr lang="es-CL" b="1" dirty="0">
              <a:latin typeface="Garamond" panose="02020404030301010803" pitchFamily="18" charset="0"/>
              <a:cs typeface="Arial" panose="020B0604020202020204" pitchFamily="34" charset="0"/>
            </a:endParaRPr>
          </a:p>
          <a:p>
            <a:pPr lvl="1" algn="just">
              <a:lnSpc>
                <a:spcPct val="100000"/>
              </a:lnSpc>
              <a:spcAft>
                <a:spcPts val="800"/>
              </a:spcAft>
              <a:buClr>
                <a:srgbClr val="0070C0"/>
              </a:buClr>
              <a:buSzPct val="90000"/>
              <a:buFont typeface="Wingdings"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s-CL" b="1" dirty="0">
              <a:latin typeface="Garamond" panose="02020404030301010803" pitchFamily="18" charset="0"/>
              <a:cs typeface="Arial" panose="020B0604020202020204" pitchFamily="34" charset="0"/>
            </a:endParaRPr>
          </a:p>
        </p:txBody>
      </p:sp>
      <p:pic>
        <p:nvPicPr>
          <p:cNvPr id="5" name="Imagen 4">
            <a:extLst>
              <a:ext uri="{FF2B5EF4-FFF2-40B4-BE49-F238E27FC236}">
                <a16:creationId xmlns:a16="http://schemas.microsoft.com/office/drawing/2014/main" id="{798D95A1-785C-3C0B-81B3-8C432C692D5A}"/>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6" name="Imagen 5">
            <a:extLst>
              <a:ext uri="{FF2B5EF4-FFF2-40B4-BE49-F238E27FC236}">
                <a16:creationId xmlns:a16="http://schemas.microsoft.com/office/drawing/2014/main" id="{E623A122-7E67-F6CB-7261-4B6EB5EA524E}"/>
              </a:ext>
            </a:extLst>
          </p:cNvPr>
          <p:cNvPicPr>
            <a:picLocks/>
          </p:cNvPicPr>
          <p:nvPr/>
        </p:nvPicPr>
        <p:blipFill>
          <a:blip r:embed="rId2"/>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167960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59021B-AEA0-4755-B1E3-EDA6B35DB1DE}"/>
              </a:ext>
            </a:extLst>
          </p:cNvPr>
          <p:cNvSpPr>
            <a:spLocks noGrp="1"/>
          </p:cNvSpPr>
          <p:nvPr>
            <p:ph type="title"/>
          </p:nvPr>
        </p:nvSpPr>
        <p:spPr/>
        <p:txBody>
          <a:bodyPr/>
          <a:lstStyle/>
          <a:p>
            <a:r>
              <a:rPr lang="es-CL" dirty="0"/>
              <a:t>Costos a corto plazo y largo plazo</a:t>
            </a:r>
          </a:p>
        </p:txBody>
      </p:sp>
      <p:sp>
        <p:nvSpPr>
          <p:cNvPr id="3" name="Marcador de contenido 2">
            <a:extLst>
              <a:ext uri="{FF2B5EF4-FFF2-40B4-BE49-F238E27FC236}">
                <a16:creationId xmlns:a16="http://schemas.microsoft.com/office/drawing/2014/main" id="{7B06DB54-3D52-4EC8-8500-36EC9751A1DF}"/>
              </a:ext>
            </a:extLst>
          </p:cNvPr>
          <p:cNvSpPr>
            <a:spLocks noGrp="1"/>
          </p:cNvSpPr>
          <p:nvPr>
            <p:ph sz="half" idx="1"/>
          </p:nvPr>
        </p:nvSpPr>
        <p:spPr/>
        <p:txBody>
          <a:bodyPr/>
          <a:lstStyle/>
          <a:p>
            <a:r>
              <a:rPr lang="es-ES" dirty="0"/>
              <a:t>En el corto plazo se supone que, al menos, la cantidad utilizada de un insumo no se puede modificar; mientras que en el largo plazo todos los insumos y sus cantidades pueden modificarse</a:t>
            </a:r>
          </a:p>
          <a:p>
            <a:r>
              <a:rPr lang="es-ES" dirty="0"/>
              <a:t>Q* representa el tamaño óptimo de planta a largo plazo</a:t>
            </a:r>
            <a:endParaRPr lang="es-CL" dirty="0"/>
          </a:p>
        </p:txBody>
      </p:sp>
      <p:pic>
        <p:nvPicPr>
          <p:cNvPr id="6" name="Marcador de contenido 5">
            <a:extLst>
              <a:ext uri="{FF2B5EF4-FFF2-40B4-BE49-F238E27FC236}">
                <a16:creationId xmlns:a16="http://schemas.microsoft.com/office/drawing/2014/main" id="{EB4F5030-8D87-4248-BF89-30C0E77A0C9A}"/>
              </a:ext>
            </a:extLst>
          </p:cNvPr>
          <p:cNvPicPr>
            <a:picLocks noGrp="1" noChangeAspect="1"/>
          </p:cNvPicPr>
          <p:nvPr>
            <p:ph sz="half" idx="2"/>
          </p:nvPr>
        </p:nvPicPr>
        <p:blipFill>
          <a:blip r:embed="rId2"/>
          <a:stretch>
            <a:fillRect/>
          </a:stretch>
        </p:blipFill>
        <p:spPr>
          <a:xfrm>
            <a:off x="6172200" y="2136487"/>
            <a:ext cx="5181600" cy="3729613"/>
          </a:xfrm>
        </p:spPr>
      </p:pic>
    </p:spTree>
    <p:extLst>
      <p:ext uri="{BB962C8B-B14F-4D97-AF65-F5344CB8AC3E}">
        <p14:creationId xmlns:p14="http://schemas.microsoft.com/office/powerpoint/2010/main" val="3177574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901ACA-136B-47A4-9BF0-71AAA6DABE1C}"/>
              </a:ext>
            </a:extLst>
          </p:cNvPr>
          <p:cNvSpPr>
            <a:spLocks noGrp="1"/>
          </p:cNvSpPr>
          <p:nvPr>
            <p:ph type="title"/>
          </p:nvPr>
        </p:nvSpPr>
        <p:spPr/>
        <p:txBody>
          <a:bodyPr/>
          <a:lstStyle/>
          <a:p>
            <a:r>
              <a:rPr lang="es-CL" dirty="0"/>
              <a:t>Costos y toma de decisiones</a:t>
            </a:r>
          </a:p>
        </p:txBody>
      </p:sp>
      <p:sp>
        <p:nvSpPr>
          <p:cNvPr id="3" name="Marcador de contenido 2">
            <a:extLst>
              <a:ext uri="{FF2B5EF4-FFF2-40B4-BE49-F238E27FC236}">
                <a16:creationId xmlns:a16="http://schemas.microsoft.com/office/drawing/2014/main" id="{A34EDD7A-E913-4AA2-B388-2D9B75A34FE9}"/>
              </a:ext>
            </a:extLst>
          </p:cNvPr>
          <p:cNvSpPr>
            <a:spLocks noGrp="1"/>
          </p:cNvSpPr>
          <p:nvPr>
            <p:ph sz="half" idx="1"/>
          </p:nvPr>
        </p:nvSpPr>
        <p:spPr/>
        <p:txBody>
          <a:bodyPr>
            <a:normAutofit/>
          </a:bodyPr>
          <a:lstStyle/>
          <a:p>
            <a:pPr marL="0" indent="0">
              <a:buNone/>
            </a:pPr>
            <a:r>
              <a:rPr lang="es-ES" dirty="0"/>
              <a:t>Diferenciar y comprender cada parte del costo es importante si se quiere predecir el comportamiento de una empresa:</a:t>
            </a:r>
          </a:p>
          <a:p>
            <a:pPr marL="0" indent="0">
              <a:buNone/>
            </a:pPr>
            <a:r>
              <a:rPr lang="es-ES" dirty="0"/>
              <a:t>Cierre: P&lt;</a:t>
            </a:r>
            <a:r>
              <a:rPr lang="es-ES" dirty="0" err="1"/>
              <a:t>CVMe</a:t>
            </a:r>
            <a:r>
              <a:rPr lang="es-ES" dirty="0"/>
              <a:t> (Corto Plazo)</a:t>
            </a:r>
          </a:p>
          <a:p>
            <a:pPr marL="0" indent="0">
              <a:buNone/>
            </a:pPr>
            <a:r>
              <a:rPr lang="es-ES" dirty="0"/>
              <a:t>Maximización de Beneficios (Pérdidas) a Corto Plazo): P = </a:t>
            </a:r>
            <a:r>
              <a:rPr lang="es-ES" dirty="0" err="1"/>
              <a:t>CMg</a:t>
            </a:r>
            <a:r>
              <a:rPr lang="es-ES" dirty="0"/>
              <a:t> (Mercado competitivo)</a:t>
            </a:r>
          </a:p>
          <a:p>
            <a:pPr marL="0" indent="0">
              <a:buNone/>
            </a:pPr>
            <a:r>
              <a:rPr lang="es-ES" dirty="0" err="1"/>
              <a:t>IMg</a:t>
            </a:r>
            <a:r>
              <a:rPr lang="es-ES" dirty="0"/>
              <a:t> = </a:t>
            </a:r>
            <a:r>
              <a:rPr lang="es-ES" dirty="0" err="1"/>
              <a:t>CMg</a:t>
            </a:r>
            <a:r>
              <a:rPr lang="es-ES" dirty="0"/>
              <a:t> (Mercado no competitivo)</a:t>
            </a:r>
          </a:p>
        </p:txBody>
      </p:sp>
      <p:sp>
        <p:nvSpPr>
          <p:cNvPr id="4" name="Marcador de contenido 3">
            <a:extLst>
              <a:ext uri="{FF2B5EF4-FFF2-40B4-BE49-F238E27FC236}">
                <a16:creationId xmlns:a16="http://schemas.microsoft.com/office/drawing/2014/main" id="{B353FFED-EBEC-4004-8685-B306CD4897E0}"/>
              </a:ext>
            </a:extLst>
          </p:cNvPr>
          <p:cNvSpPr>
            <a:spLocks noGrp="1"/>
          </p:cNvSpPr>
          <p:nvPr>
            <p:ph sz="half" idx="2"/>
          </p:nvPr>
        </p:nvSpPr>
        <p:spPr/>
        <p:txBody>
          <a:bodyPr>
            <a:normAutofit/>
          </a:bodyPr>
          <a:lstStyle/>
          <a:p>
            <a:r>
              <a:rPr lang="es-ES" dirty="0"/>
              <a:t>También se deben diferenciar costos fijos de costos hundidos: los que no se relacionan con la producción y son inevitables e irrecuperables (aunque la empresa salga de la industria)</a:t>
            </a:r>
          </a:p>
          <a:p>
            <a:r>
              <a:rPr lang="es-ES" dirty="0"/>
              <a:t>Una vez incurridos, los costos hundidos son irrelevantes para las decisiones de la empresa</a:t>
            </a:r>
          </a:p>
          <a:p>
            <a:endParaRPr lang="es-CL" dirty="0"/>
          </a:p>
        </p:txBody>
      </p:sp>
    </p:spTree>
    <p:extLst>
      <p:ext uri="{BB962C8B-B14F-4D97-AF65-F5344CB8AC3E}">
        <p14:creationId xmlns:p14="http://schemas.microsoft.com/office/powerpoint/2010/main" val="2355810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8731BD-FDB7-46EF-8F0D-57089C9B00B1}"/>
              </a:ext>
            </a:extLst>
          </p:cNvPr>
          <p:cNvSpPr>
            <a:spLocks noGrp="1"/>
          </p:cNvSpPr>
          <p:nvPr>
            <p:ph type="title"/>
          </p:nvPr>
        </p:nvSpPr>
        <p:spPr/>
        <p:txBody>
          <a:bodyPr/>
          <a:lstStyle/>
          <a:p>
            <a:r>
              <a:rPr lang="es-CL" dirty="0"/>
              <a:t>Oferta a corto y largo plazo de la industria</a:t>
            </a:r>
          </a:p>
        </p:txBody>
      </p:sp>
      <p:sp>
        <p:nvSpPr>
          <p:cNvPr id="3" name="Marcador de contenido 2">
            <a:extLst>
              <a:ext uri="{FF2B5EF4-FFF2-40B4-BE49-F238E27FC236}">
                <a16:creationId xmlns:a16="http://schemas.microsoft.com/office/drawing/2014/main" id="{4842979D-9C7B-4A64-BF2A-557EBB0B32EF}"/>
              </a:ext>
            </a:extLst>
          </p:cNvPr>
          <p:cNvSpPr>
            <a:spLocks noGrp="1"/>
          </p:cNvSpPr>
          <p:nvPr>
            <p:ph sz="half" idx="1"/>
          </p:nvPr>
        </p:nvSpPr>
        <p:spPr>
          <a:xfrm>
            <a:off x="190928" y="1414658"/>
            <a:ext cx="4360524" cy="5273818"/>
          </a:xfrm>
        </p:spPr>
        <p:txBody>
          <a:bodyPr>
            <a:normAutofit fontScale="85000" lnSpcReduction="20000"/>
          </a:bodyPr>
          <a:lstStyle/>
          <a:p>
            <a:r>
              <a:rPr lang="es-CL" dirty="0"/>
              <a:t>La oferta de la industria se obtiene sumando la cantidad ofrecida por las empresas a cada precio</a:t>
            </a:r>
          </a:p>
          <a:p>
            <a:r>
              <a:rPr lang="es-CL" dirty="0"/>
              <a:t>A largo plazo, una empresa se ubica donde P=</a:t>
            </a:r>
            <a:r>
              <a:rPr lang="es-CL" dirty="0" err="1"/>
              <a:t>CMg</a:t>
            </a:r>
            <a:r>
              <a:rPr lang="es-CL" dirty="0"/>
              <a:t>=CP (a)</a:t>
            </a:r>
          </a:p>
          <a:p>
            <a:r>
              <a:rPr lang="es-CL" dirty="0"/>
              <a:t>Las empresas pueden entrar o salir de la industria, disipando utilidades </a:t>
            </a:r>
            <a:r>
              <a:rPr lang="es-CL" dirty="0" err="1"/>
              <a:t>extra-normales</a:t>
            </a:r>
            <a:r>
              <a:rPr lang="es-CL" dirty="0"/>
              <a:t> o pérdidas (b)</a:t>
            </a:r>
          </a:p>
          <a:p>
            <a:r>
              <a:rPr lang="es-CL" dirty="0"/>
              <a:t>La oferta de la industria a largo plazo será provista por N empresas operando donde P=</a:t>
            </a:r>
            <a:r>
              <a:rPr lang="es-CL" dirty="0" err="1"/>
              <a:t>CMg</a:t>
            </a:r>
            <a:r>
              <a:rPr lang="es-CL" dirty="0"/>
              <a:t>=CP</a:t>
            </a:r>
          </a:p>
          <a:p>
            <a:r>
              <a:rPr lang="es-CL" dirty="0"/>
              <a:t>A nivel de la industria a largo plazo, los Costos Promedio (CP) son los relevantes</a:t>
            </a:r>
          </a:p>
        </p:txBody>
      </p:sp>
      <p:pic>
        <p:nvPicPr>
          <p:cNvPr id="6" name="Marcador de contenido 5">
            <a:extLst>
              <a:ext uri="{FF2B5EF4-FFF2-40B4-BE49-F238E27FC236}">
                <a16:creationId xmlns:a16="http://schemas.microsoft.com/office/drawing/2014/main" id="{6E493539-5061-4296-859D-4F910A9CD4B7}"/>
              </a:ext>
            </a:extLst>
          </p:cNvPr>
          <p:cNvPicPr>
            <a:picLocks noGrp="1" noChangeAspect="1"/>
          </p:cNvPicPr>
          <p:nvPr>
            <p:ph sz="half" idx="2"/>
          </p:nvPr>
        </p:nvPicPr>
        <p:blipFill>
          <a:blip r:embed="rId2"/>
          <a:stretch>
            <a:fillRect/>
          </a:stretch>
        </p:blipFill>
        <p:spPr>
          <a:xfrm>
            <a:off x="4551452" y="2740221"/>
            <a:ext cx="7449620" cy="2596767"/>
          </a:xfrm>
        </p:spPr>
      </p:pic>
    </p:spTree>
    <p:extLst>
      <p:ext uri="{BB962C8B-B14F-4D97-AF65-F5344CB8AC3E}">
        <p14:creationId xmlns:p14="http://schemas.microsoft.com/office/powerpoint/2010/main" val="2932801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2A853-3815-4E66-9949-7A48E7DA1C9E}"/>
              </a:ext>
            </a:extLst>
          </p:cNvPr>
          <p:cNvSpPr>
            <a:spLocks noGrp="1"/>
          </p:cNvSpPr>
          <p:nvPr>
            <p:ph type="title"/>
          </p:nvPr>
        </p:nvSpPr>
        <p:spPr/>
        <p:txBody>
          <a:bodyPr/>
          <a:lstStyle/>
          <a:p>
            <a:r>
              <a:rPr lang="es-CL" dirty="0"/>
              <a:t>Poder de compra o poder </a:t>
            </a:r>
            <a:r>
              <a:rPr lang="es-CL" dirty="0" err="1"/>
              <a:t>monopsónico</a:t>
            </a:r>
            <a:endParaRPr lang="es-CL" dirty="0"/>
          </a:p>
        </p:txBody>
      </p:sp>
      <p:sp>
        <p:nvSpPr>
          <p:cNvPr id="3" name="Marcador de contenido 2">
            <a:extLst>
              <a:ext uri="{FF2B5EF4-FFF2-40B4-BE49-F238E27FC236}">
                <a16:creationId xmlns:a16="http://schemas.microsoft.com/office/drawing/2014/main" id="{6C75F15D-61FA-43C4-BF90-7AF7D0201F26}"/>
              </a:ext>
            </a:extLst>
          </p:cNvPr>
          <p:cNvSpPr>
            <a:spLocks noGrp="1"/>
          </p:cNvSpPr>
          <p:nvPr>
            <p:ph sz="half" idx="1"/>
          </p:nvPr>
        </p:nvSpPr>
        <p:spPr/>
        <p:txBody>
          <a:bodyPr>
            <a:normAutofit fontScale="92500" lnSpcReduction="10000"/>
          </a:bodyPr>
          <a:lstStyle/>
          <a:p>
            <a:r>
              <a:rPr lang="es-ES" dirty="0"/>
              <a:t>No solo existe el concepto de poder de mercado en lo que respecta a la relación empresa-consumidor (</a:t>
            </a:r>
            <a:r>
              <a:rPr lang="es-ES" dirty="0" err="1"/>
              <a:t>poderde</a:t>
            </a:r>
            <a:r>
              <a:rPr lang="es-ES" dirty="0"/>
              <a:t> venta)</a:t>
            </a:r>
          </a:p>
          <a:p>
            <a:r>
              <a:rPr lang="es-ES" dirty="0"/>
              <a:t>También puede haber poder de mercado en la relación empresa-proveedor (poder de compra)</a:t>
            </a:r>
            <a:endParaRPr lang="es-CL" dirty="0"/>
          </a:p>
        </p:txBody>
      </p:sp>
      <p:sp>
        <p:nvSpPr>
          <p:cNvPr id="4" name="Marcador de contenido 3">
            <a:extLst>
              <a:ext uri="{FF2B5EF4-FFF2-40B4-BE49-F238E27FC236}">
                <a16:creationId xmlns:a16="http://schemas.microsoft.com/office/drawing/2014/main" id="{42489419-6789-4DBA-963E-438BE6AA1DD4}"/>
              </a:ext>
            </a:extLst>
          </p:cNvPr>
          <p:cNvSpPr>
            <a:spLocks noGrp="1"/>
          </p:cNvSpPr>
          <p:nvPr>
            <p:ph sz="half" idx="2"/>
          </p:nvPr>
        </p:nvSpPr>
        <p:spPr/>
        <p:txBody>
          <a:bodyPr>
            <a:normAutofit fontScale="92500" lnSpcReduction="10000"/>
          </a:bodyPr>
          <a:lstStyle/>
          <a:p>
            <a:r>
              <a:rPr lang="es-ES" dirty="0"/>
              <a:t>Condiciones que explican poder de compra:</a:t>
            </a:r>
          </a:p>
          <a:p>
            <a:r>
              <a:rPr lang="es-ES" dirty="0"/>
              <a:t>i) que el comprador sea importante en las ventas del proveedor y que el proveedor no tenga otros compradores a los que venderle su producto</a:t>
            </a:r>
          </a:p>
          <a:p>
            <a:r>
              <a:rPr lang="es-ES" dirty="0" err="1"/>
              <a:t>ii</a:t>
            </a:r>
            <a:r>
              <a:rPr lang="es-ES" dirty="0"/>
              <a:t>) que existan barreras a la entrada al negocio del comprador</a:t>
            </a:r>
          </a:p>
          <a:p>
            <a:r>
              <a:rPr lang="es-ES" dirty="0" err="1"/>
              <a:t>iii</a:t>
            </a:r>
            <a:r>
              <a:rPr lang="es-ES" dirty="0"/>
              <a:t>) que los proveedores tengan ciertas inversiones específicas a su relación con el comprador</a:t>
            </a:r>
            <a:endParaRPr lang="es-CL" dirty="0"/>
          </a:p>
        </p:txBody>
      </p:sp>
    </p:spTree>
    <p:extLst>
      <p:ext uri="{BB962C8B-B14F-4D97-AF65-F5344CB8AC3E}">
        <p14:creationId xmlns:p14="http://schemas.microsoft.com/office/powerpoint/2010/main" val="3449721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2976D2-8961-4E4B-95B3-F8415EDE0F7E}"/>
              </a:ext>
            </a:extLst>
          </p:cNvPr>
          <p:cNvSpPr>
            <a:spLocks noGrp="1"/>
          </p:cNvSpPr>
          <p:nvPr>
            <p:ph type="title"/>
          </p:nvPr>
        </p:nvSpPr>
        <p:spPr/>
        <p:txBody>
          <a:bodyPr/>
          <a:lstStyle/>
          <a:p>
            <a:r>
              <a:rPr lang="es-CL" dirty="0"/>
              <a:t>Equilibrio de mercado</a:t>
            </a:r>
          </a:p>
        </p:txBody>
      </p:sp>
      <p:sp>
        <p:nvSpPr>
          <p:cNvPr id="3" name="Marcador de contenido 2">
            <a:extLst>
              <a:ext uri="{FF2B5EF4-FFF2-40B4-BE49-F238E27FC236}">
                <a16:creationId xmlns:a16="http://schemas.microsoft.com/office/drawing/2014/main" id="{29865973-6B2B-46AC-9823-12BA4B8E75AF}"/>
              </a:ext>
            </a:extLst>
          </p:cNvPr>
          <p:cNvSpPr>
            <a:spLocks noGrp="1"/>
          </p:cNvSpPr>
          <p:nvPr>
            <p:ph sz="half" idx="1"/>
          </p:nvPr>
        </p:nvSpPr>
        <p:spPr/>
        <p:txBody>
          <a:bodyPr>
            <a:normAutofit lnSpcReduction="10000"/>
          </a:bodyPr>
          <a:lstStyle/>
          <a:p>
            <a:r>
              <a:rPr lang="es-ES" dirty="0"/>
              <a:t>Un precio de equilibrio muestra el precio al cual </a:t>
            </a:r>
            <a:r>
              <a:rPr lang="es-ES" dirty="0" err="1"/>
              <a:t>Qo</a:t>
            </a:r>
            <a:r>
              <a:rPr lang="es-ES" dirty="0"/>
              <a:t>=</a:t>
            </a:r>
            <a:r>
              <a:rPr lang="es-ES" dirty="0" err="1"/>
              <a:t>Qd</a:t>
            </a:r>
            <a:r>
              <a:rPr lang="es-ES" dirty="0"/>
              <a:t> </a:t>
            </a:r>
          </a:p>
          <a:p>
            <a:r>
              <a:rPr lang="es-ES" dirty="0"/>
              <a:t>Este equilibrio será distinto para diferentes estructuras de mercado como competencia o monopolio</a:t>
            </a:r>
          </a:p>
          <a:p>
            <a:r>
              <a:rPr lang="es-ES" dirty="0"/>
              <a:t>En competencia perfecta el precio de equilibrio (Pe) determina una cantidad de equilibrio (</a:t>
            </a:r>
            <a:r>
              <a:rPr lang="es-ES" dirty="0" err="1"/>
              <a:t>Qe</a:t>
            </a:r>
            <a:r>
              <a:rPr lang="es-ES" dirty="0"/>
              <a:t>) socialmente óptima</a:t>
            </a:r>
            <a:endParaRPr lang="es-CL" dirty="0"/>
          </a:p>
        </p:txBody>
      </p:sp>
      <p:pic>
        <p:nvPicPr>
          <p:cNvPr id="6" name="Marcador de contenido 5">
            <a:extLst>
              <a:ext uri="{FF2B5EF4-FFF2-40B4-BE49-F238E27FC236}">
                <a16:creationId xmlns:a16="http://schemas.microsoft.com/office/drawing/2014/main" id="{C1283E00-99F1-4A5E-8D7B-6E6C83EBF84A}"/>
              </a:ext>
            </a:extLst>
          </p:cNvPr>
          <p:cNvPicPr>
            <a:picLocks noGrp="1" noChangeAspect="1"/>
          </p:cNvPicPr>
          <p:nvPr>
            <p:ph sz="half" idx="2"/>
          </p:nvPr>
        </p:nvPicPr>
        <p:blipFill>
          <a:blip r:embed="rId2"/>
          <a:stretch>
            <a:fillRect/>
          </a:stretch>
        </p:blipFill>
        <p:spPr>
          <a:xfrm>
            <a:off x="6186487" y="2058194"/>
            <a:ext cx="5153025" cy="3886200"/>
          </a:xfrm>
        </p:spPr>
      </p:pic>
    </p:spTree>
    <p:extLst>
      <p:ext uri="{BB962C8B-B14F-4D97-AF65-F5344CB8AC3E}">
        <p14:creationId xmlns:p14="http://schemas.microsoft.com/office/powerpoint/2010/main" val="2152949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0793E0-08F5-4BF6-B53F-C9EF711E79B0}"/>
              </a:ext>
            </a:extLst>
          </p:cNvPr>
          <p:cNvSpPr>
            <a:spLocks noGrp="1"/>
          </p:cNvSpPr>
          <p:nvPr>
            <p:ph type="title"/>
          </p:nvPr>
        </p:nvSpPr>
        <p:spPr/>
        <p:txBody>
          <a:bodyPr/>
          <a:lstStyle/>
          <a:p>
            <a:r>
              <a:rPr lang="es-CL" dirty="0"/>
              <a:t>Supuestos del mercado competitivo</a:t>
            </a:r>
          </a:p>
        </p:txBody>
      </p:sp>
      <p:sp>
        <p:nvSpPr>
          <p:cNvPr id="3" name="Marcador de contenido 2">
            <a:extLst>
              <a:ext uri="{FF2B5EF4-FFF2-40B4-BE49-F238E27FC236}">
                <a16:creationId xmlns:a16="http://schemas.microsoft.com/office/drawing/2014/main" id="{4C88646C-5E10-4C3E-9995-C93EF1FD1772}"/>
              </a:ext>
            </a:extLst>
          </p:cNvPr>
          <p:cNvSpPr>
            <a:spLocks noGrp="1"/>
          </p:cNvSpPr>
          <p:nvPr>
            <p:ph sz="half" idx="1"/>
          </p:nvPr>
        </p:nvSpPr>
        <p:spPr/>
        <p:txBody>
          <a:bodyPr>
            <a:normAutofit fontScale="92500" lnSpcReduction="10000"/>
          </a:bodyPr>
          <a:lstStyle/>
          <a:p>
            <a:r>
              <a:rPr lang="es-ES" dirty="0"/>
              <a:t>Muchas empresas</a:t>
            </a:r>
          </a:p>
          <a:p>
            <a:r>
              <a:rPr lang="es-ES" dirty="0"/>
              <a:t>Producto idéntico</a:t>
            </a:r>
          </a:p>
          <a:p>
            <a:r>
              <a:rPr lang="es-ES" dirty="0"/>
              <a:t>Acceso a la misma tecnología</a:t>
            </a:r>
          </a:p>
          <a:p>
            <a:r>
              <a:rPr lang="es-ES" dirty="0"/>
              <a:t>Perfecta información sobre tecnología, preferencias, precios y costos</a:t>
            </a:r>
            <a:r>
              <a:rPr lang="es-CL" dirty="0"/>
              <a:t> en oferentes y demandantes</a:t>
            </a:r>
          </a:p>
          <a:p>
            <a:r>
              <a:rPr lang="es-CL" dirty="0"/>
              <a:t>Derechos de propiedad bien definidos</a:t>
            </a:r>
          </a:p>
          <a:p>
            <a:r>
              <a:rPr lang="es-CL" dirty="0"/>
              <a:t>Costos de transacción nulos o irrelevantes</a:t>
            </a:r>
          </a:p>
          <a:p>
            <a:r>
              <a:rPr lang="es-CL" dirty="0"/>
              <a:t>Libre entrada y salida de empresas</a:t>
            </a:r>
            <a:endParaRPr lang="es-ES" dirty="0"/>
          </a:p>
        </p:txBody>
      </p:sp>
      <p:sp>
        <p:nvSpPr>
          <p:cNvPr id="4" name="Marcador de contenido 3">
            <a:extLst>
              <a:ext uri="{FF2B5EF4-FFF2-40B4-BE49-F238E27FC236}">
                <a16:creationId xmlns:a16="http://schemas.microsoft.com/office/drawing/2014/main" id="{799ADEF8-15B0-4A71-AD81-9D967933A040}"/>
              </a:ext>
            </a:extLst>
          </p:cNvPr>
          <p:cNvSpPr>
            <a:spLocks noGrp="1"/>
          </p:cNvSpPr>
          <p:nvPr>
            <p:ph sz="half" idx="2"/>
          </p:nvPr>
        </p:nvSpPr>
        <p:spPr/>
        <p:txBody>
          <a:bodyPr>
            <a:normAutofit fontScale="92500" lnSpcReduction="10000"/>
          </a:bodyPr>
          <a:lstStyle/>
          <a:p>
            <a:r>
              <a:rPr lang="es-CL" dirty="0"/>
              <a:t>Las únicas variables relevantes de decisión son los precios de mercado</a:t>
            </a:r>
          </a:p>
          <a:p>
            <a:r>
              <a:rPr lang="es-CL" dirty="0"/>
              <a:t>Las empresas son tomadoras de precio</a:t>
            </a:r>
          </a:p>
        </p:txBody>
      </p:sp>
    </p:spTree>
    <p:extLst>
      <p:ext uri="{BB962C8B-B14F-4D97-AF65-F5344CB8AC3E}">
        <p14:creationId xmlns:p14="http://schemas.microsoft.com/office/powerpoint/2010/main" val="3424218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C0C7D0-4FE7-4140-826B-9B65957B3409}"/>
              </a:ext>
            </a:extLst>
          </p:cNvPr>
          <p:cNvSpPr>
            <a:spLocks noGrp="1"/>
          </p:cNvSpPr>
          <p:nvPr>
            <p:ph type="title"/>
          </p:nvPr>
        </p:nvSpPr>
        <p:spPr/>
        <p:txBody>
          <a:bodyPr/>
          <a:lstStyle/>
          <a:p>
            <a:r>
              <a:rPr lang="es-CL" dirty="0"/>
              <a:t>Equilibrio en monopolio</a:t>
            </a:r>
          </a:p>
        </p:txBody>
      </p:sp>
      <p:sp>
        <p:nvSpPr>
          <p:cNvPr id="3" name="Marcador de contenido 2">
            <a:extLst>
              <a:ext uri="{FF2B5EF4-FFF2-40B4-BE49-F238E27FC236}">
                <a16:creationId xmlns:a16="http://schemas.microsoft.com/office/drawing/2014/main" id="{4812EB43-01F8-4EDE-9775-42F1E66381F8}"/>
              </a:ext>
            </a:extLst>
          </p:cNvPr>
          <p:cNvSpPr>
            <a:spLocks noGrp="1"/>
          </p:cNvSpPr>
          <p:nvPr>
            <p:ph sz="half" idx="1"/>
          </p:nvPr>
        </p:nvSpPr>
        <p:spPr/>
        <p:txBody>
          <a:bodyPr/>
          <a:lstStyle/>
          <a:p>
            <a:r>
              <a:rPr lang="es-ES" dirty="0"/>
              <a:t>Un oferente del producto</a:t>
            </a:r>
          </a:p>
          <a:p>
            <a:r>
              <a:rPr lang="es-ES" dirty="0"/>
              <a:t>No hay bienes sustitutos cercanos</a:t>
            </a:r>
          </a:p>
          <a:p>
            <a:r>
              <a:rPr lang="es-ES" dirty="0"/>
              <a:t>Monopolista tiene algún poder para afectar el precio con sus decisiones de producción</a:t>
            </a:r>
          </a:p>
          <a:p>
            <a:r>
              <a:rPr lang="es-ES" dirty="0"/>
              <a:t>En el ejemplo, el monopolista decide:</a:t>
            </a:r>
            <a:endParaRPr lang="es-CL" dirty="0"/>
          </a:p>
        </p:txBody>
      </p:sp>
      <p:pic>
        <p:nvPicPr>
          <p:cNvPr id="6" name="Marcador de contenido 5">
            <a:extLst>
              <a:ext uri="{FF2B5EF4-FFF2-40B4-BE49-F238E27FC236}">
                <a16:creationId xmlns:a16="http://schemas.microsoft.com/office/drawing/2014/main" id="{2B7D7E22-E5E3-4B4A-A893-1BC0E6391B9B}"/>
              </a:ext>
            </a:extLst>
          </p:cNvPr>
          <p:cNvPicPr>
            <a:picLocks noGrp="1" noChangeAspect="1"/>
          </p:cNvPicPr>
          <p:nvPr>
            <p:ph sz="half" idx="2"/>
          </p:nvPr>
        </p:nvPicPr>
        <p:blipFill>
          <a:blip r:embed="rId2"/>
          <a:stretch>
            <a:fillRect/>
          </a:stretch>
        </p:blipFill>
        <p:spPr>
          <a:xfrm>
            <a:off x="6172200" y="2336674"/>
            <a:ext cx="5181600" cy="3329240"/>
          </a:xfrm>
        </p:spPr>
      </p:pic>
      <p:pic>
        <p:nvPicPr>
          <p:cNvPr id="8" name="Imagen 7">
            <a:extLst>
              <a:ext uri="{FF2B5EF4-FFF2-40B4-BE49-F238E27FC236}">
                <a16:creationId xmlns:a16="http://schemas.microsoft.com/office/drawing/2014/main" id="{B78EC6C8-1900-4EA8-A7A7-C8216796B7E5}"/>
              </a:ext>
            </a:extLst>
          </p:cNvPr>
          <p:cNvPicPr>
            <a:picLocks noChangeAspect="1"/>
          </p:cNvPicPr>
          <p:nvPr/>
        </p:nvPicPr>
        <p:blipFill>
          <a:blip r:embed="rId3"/>
          <a:stretch>
            <a:fillRect/>
          </a:stretch>
        </p:blipFill>
        <p:spPr>
          <a:xfrm>
            <a:off x="628650" y="5276902"/>
            <a:ext cx="5467350" cy="1400175"/>
          </a:xfrm>
          <a:prstGeom prst="rect">
            <a:avLst/>
          </a:prstGeom>
        </p:spPr>
      </p:pic>
    </p:spTree>
    <p:extLst>
      <p:ext uri="{BB962C8B-B14F-4D97-AF65-F5344CB8AC3E}">
        <p14:creationId xmlns:p14="http://schemas.microsoft.com/office/powerpoint/2010/main" val="327883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729DE7-9810-4E46-80F8-B9F071F03739}"/>
              </a:ext>
            </a:extLst>
          </p:cNvPr>
          <p:cNvSpPr>
            <a:spLocks noGrp="1"/>
          </p:cNvSpPr>
          <p:nvPr>
            <p:ph type="title"/>
          </p:nvPr>
        </p:nvSpPr>
        <p:spPr/>
        <p:txBody>
          <a:bodyPr/>
          <a:lstStyle/>
          <a:p>
            <a:r>
              <a:rPr lang="es-CL" dirty="0"/>
              <a:t>Equilibrio en competencia monopolista</a:t>
            </a:r>
          </a:p>
        </p:txBody>
      </p:sp>
      <p:sp>
        <p:nvSpPr>
          <p:cNvPr id="3" name="Marcador de contenido 2">
            <a:extLst>
              <a:ext uri="{FF2B5EF4-FFF2-40B4-BE49-F238E27FC236}">
                <a16:creationId xmlns:a16="http://schemas.microsoft.com/office/drawing/2014/main" id="{791D64FD-7F07-4C39-9C69-580C45AB5A62}"/>
              </a:ext>
            </a:extLst>
          </p:cNvPr>
          <p:cNvSpPr>
            <a:spLocks noGrp="1"/>
          </p:cNvSpPr>
          <p:nvPr>
            <p:ph sz="half" idx="1"/>
          </p:nvPr>
        </p:nvSpPr>
        <p:spPr/>
        <p:txBody>
          <a:bodyPr/>
          <a:lstStyle/>
          <a:p>
            <a:r>
              <a:rPr lang="es-CL" dirty="0"/>
              <a:t>A corto plazo, una empresa tiene capacidad de diferenciar su producto y ejercer poder de mercado</a:t>
            </a:r>
          </a:p>
          <a:p>
            <a:r>
              <a:rPr lang="es-CL" dirty="0"/>
              <a:t>Pero existe libre entrada y salida de empresa en la industria</a:t>
            </a:r>
          </a:p>
          <a:p>
            <a:r>
              <a:rPr lang="es-CL" dirty="0"/>
              <a:t>Aparecen imitadores ofreciendo algo parecido y disputando el mercado</a:t>
            </a:r>
          </a:p>
        </p:txBody>
      </p:sp>
      <p:pic>
        <p:nvPicPr>
          <p:cNvPr id="6" name="Marcador de contenido 5">
            <a:extLst>
              <a:ext uri="{FF2B5EF4-FFF2-40B4-BE49-F238E27FC236}">
                <a16:creationId xmlns:a16="http://schemas.microsoft.com/office/drawing/2014/main" id="{9DED5DB4-91DA-4687-A1A6-073892C9C88A}"/>
              </a:ext>
            </a:extLst>
          </p:cNvPr>
          <p:cNvPicPr>
            <a:picLocks noGrp="1" noChangeAspect="1"/>
          </p:cNvPicPr>
          <p:nvPr>
            <p:ph sz="half" idx="2"/>
          </p:nvPr>
        </p:nvPicPr>
        <p:blipFill>
          <a:blip r:embed="rId2"/>
          <a:stretch>
            <a:fillRect/>
          </a:stretch>
        </p:blipFill>
        <p:spPr>
          <a:xfrm>
            <a:off x="6172200" y="1848103"/>
            <a:ext cx="5181600" cy="4306382"/>
          </a:xfrm>
        </p:spPr>
      </p:pic>
    </p:spTree>
    <p:extLst>
      <p:ext uri="{BB962C8B-B14F-4D97-AF65-F5344CB8AC3E}">
        <p14:creationId xmlns:p14="http://schemas.microsoft.com/office/powerpoint/2010/main" val="849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E07A03-EF38-47F5-9375-C0432B15EE76}"/>
              </a:ext>
            </a:extLst>
          </p:cNvPr>
          <p:cNvSpPr>
            <a:spLocks noGrp="1"/>
          </p:cNvSpPr>
          <p:nvPr>
            <p:ph type="title"/>
          </p:nvPr>
        </p:nvSpPr>
        <p:spPr/>
        <p:txBody>
          <a:bodyPr/>
          <a:lstStyle/>
          <a:p>
            <a:r>
              <a:rPr lang="es-CL" dirty="0"/>
              <a:t>Equilibrio en oligopolio</a:t>
            </a:r>
          </a:p>
        </p:txBody>
      </p:sp>
      <p:sp>
        <p:nvSpPr>
          <p:cNvPr id="3" name="Marcador de contenido 2">
            <a:extLst>
              <a:ext uri="{FF2B5EF4-FFF2-40B4-BE49-F238E27FC236}">
                <a16:creationId xmlns:a16="http://schemas.microsoft.com/office/drawing/2014/main" id="{E05073B5-7E2F-4F15-9460-740FBF21196D}"/>
              </a:ext>
            </a:extLst>
          </p:cNvPr>
          <p:cNvSpPr>
            <a:spLocks noGrp="1"/>
          </p:cNvSpPr>
          <p:nvPr>
            <p:ph sz="half" idx="1"/>
          </p:nvPr>
        </p:nvSpPr>
        <p:spPr/>
        <p:txBody>
          <a:bodyPr>
            <a:normAutofit lnSpcReduction="10000"/>
          </a:bodyPr>
          <a:lstStyle/>
          <a:p>
            <a:r>
              <a:rPr lang="es-CL" dirty="0"/>
              <a:t>Existen pocas firmas en el mercado</a:t>
            </a:r>
          </a:p>
          <a:p>
            <a:r>
              <a:rPr lang="es-CL" dirty="0"/>
              <a:t>Hay barreras a la entrada o salida de empresas</a:t>
            </a:r>
          </a:p>
          <a:p>
            <a:r>
              <a:rPr lang="es-CL" dirty="0"/>
              <a:t>Empresas pueden afectar precio, cantidad y calidad de productos, además de la misma estructura del mercado</a:t>
            </a:r>
          </a:p>
          <a:p>
            <a:r>
              <a:rPr lang="es-CL" dirty="0"/>
              <a:t>Hay varios modelos de oligopolio con diferentes equilibrios. Ej.: Modelo de Cournot</a:t>
            </a:r>
          </a:p>
        </p:txBody>
      </p:sp>
      <p:pic>
        <p:nvPicPr>
          <p:cNvPr id="6" name="Marcador de contenido 5">
            <a:extLst>
              <a:ext uri="{FF2B5EF4-FFF2-40B4-BE49-F238E27FC236}">
                <a16:creationId xmlns:a16="http://schemas.microsoft.com/office/drawing/2014/main" id="{49333C46-F340-4DA8-A492-094CC8EFE10B}"/>
              </a:ext>
            </a:extLst>
          </p:cNvPr>
          <p:cNvPicPr>
            <a:picLocks noGrp="1" noChangeAspect="1"/>
          </p:cNvPicPr>
          <p:nvPr>
            <p:ph sz="half" idx="2"/>
          </p:nvPr>
        </p:nvPicPr>
        <p:blipFill>
          <a:blip r:embed="rId2"/>
          <a:stretch>
            <a:fillRect/>
          </a:stretch>
        </p:blipFill>
        <p:spPr>
          <a:xfrm>
            <a:off x="6172200" y="2154934"/>
            <a:ext cx="5181600" cy="3692719"/>
          </a:xfrm>
        </p:spPr>
      </p:pic>
      <p:sp>
        <p:nvSpPr>
          <p:cNvPr id="7" name="CuadroTexto 6">
            <a:extLst>
              <a:ext uri="{FF2B5EF4-FFF2-40B4-BE49-F238E27FC236}">
                <a16:creationId xmlns:a16="http://schemas.microsoft.com/office/drawing/2014/main" id="{CDF1540B-3F73-4872-8B51-85277D9C759C}"/>
              </a:ext>
            </a:extLst>
          </p:cNvPr>
          <p:cNvSpPr txBox="1"/>
          <p:nvPr/>
        </p:nvSpPr>
        <p:spPr>
          <a:xfrm>
            <a:off x="9616611" y="5609690"/>
            <a:ext cx="945223" cy="369332"/>
          </a:xfrm>
          <a:prstGeom prst="rect">
            <a:avLst/>
          </a:prstGeom>
          <a:solidFill>
            <a:schemeClr val="bg1"/>
          </a:solidFill>
        </p:spPr>
        <p:txBody>
          <a:bodyPr wrap="square" rtlCol="0">
            <a:spAutoFit/>
          </a:bodyPr>
          <a:lstStyle/>
          <a:p>
            <a:endParaRPr lang="es-CL" dirty="0"/>
          </a:p>
        </p:txBody>
      </p:sp>
    </p:spTree>
    <p:extLst>
      <p:ext uri="{BB962C8B-B14F-4D97-AF65-F5344CB8AC3E}">
        <p14:creationId xmlns:p14="http://schemas.microsoft.com/office/powerpoint/2010/main" val="812771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8464029-4BAA-55A3-7C54-E2BE5981B832}"/>
              </a:ext>
            </a:extLst>
          </p:cNvPr>
          <p:cNvSpPr>
            <a:spLocks noGrp="1"/>
          </p:cNvSpPr>
          <p:nvPr>
            <p:ph type="title"/>
          </p:nvPr>
        </p:nvSpPr>
        <p:spPr>
          <a:xfrm>
            <a:off x="1133732" y="2795715"/>
            <a:ext cx="9924535" cy="1325563"/>
          </a:xfrm>
        </p:spPr>
        <p:txBody>
          <a:bodyPr>
            <a:normAutofit/>
          </a:bodyPr>
          <a:lstStyle/>
          <a:p>
            <a:pPr algn="ctr"/>
            <a:r>
              <a:rPr lang="es-CL" sz="4000" b="1" dirty="0">
                <a:solidFill>
                  <a:srgbClr val="002060"/>
                </a:solidFill>
                <a:latin typeface="Garamond" panose="02020404030301010803" pitchFamily="18" charset="0"/>
              </a:rPr>
              <a:t>FIN</a:t>
            </a:r>
          </a:p>
        </p:txBody>
      </p:sp>
      <p:pic>
        <p:nvPicPr>
          <p:cNvPr id="7" name="Imagen 6">
            <a:extLst>
              <a:ext uri="{FF2B5EF4-FFF2-40B4-BE49-F238E27FC236}">
                <a16:creationId xmlns:a16="http://schemas.microsoft.com/office/drawing/2014/main" id="{78D9310A-BFBC-3912-322A-9F34D771588D}"/>
              </a:ext>
            </a:extLst>
          </p:cNvPr>
          <p:cNvPicPr>
            <a:picLocks noChangeAspect="1"/>
          </p:cNvPicPr>
          <p:nvPr/>
        </p:nvPicPr>
        <p:blipFill>
          <a:blip r:embed="rId2"/>
          <a:stretch>
            <a:fillRect/>
          </a:stretch>
        </p:blipFill>
        <p:spPr>
          <a:xfrm>
            <a:off x="1133731" y="2711684"/>
            <a:ext cx="9924535" cy="170525"/>
          </a:xfrm>
          <a:prstGeom prst="rect">
            <a:avLst/>
          </a:prstGeom>
        </p:spPr>
      </p:pic>
      <p:pic>
        <p:nvPicPr>
          <p:cNvPr id="8" name="Imagen 7">
            <a:extLst>
              <a:ext uri="{FF2B5EF4-FFF2-40B4-BE49-F238E27FC236}">
                <a16:creationId xmlns:a16="http://schemas.microsoft.com/office/drawing/2014/main" id="{E82EE5DD-6F6A-7BC5-33BE-769ED95B5DC2}"/>
              </a:ext>
            </a:extLst>
          </p:cNvPr>
          <p:cNvPicPr>
            <a:picLocks noChangeAspect="1"/>
          </p:cNvPicPr>
          <p:nvPr/>
        </p:nvPicPr>
        <p:blipFill>
          <a:blip r:embed="rId2"/>
          <a:stretch>
            <a:fillRect/>
          </a:stretch>
        </p:blipFill>
        <p:spPr>
          <a:xfrm>
            <a:off x="1133732" y="3901638"/>
            <a:ext cx="9924535" cy="170525"/>
          </a:xfrm>
          <a:prstGeom prst="rect">
            <a:avLst/>
          </a:prstGeom>
        </p:spPr>
      </p:pic>
      <p:pic>
        <p:nvPicPr>
          <p:cNvPr id="2" name="Imagen 1">
            <a:extLst>
              <a:ext uri="{FF2B5EF4-FFF2-40B4-BE49-F238E27FC236}">
                <a16:creationId xmlns:a16="http://schemas.microsoft.com/office/drawing/2014/main" id="{B0D68B5F-E938-4B0F-B70F-9A219323D8DF}"/>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3" name="Imagen 2">
            <a:extLst>
              <a:ext uri="{FF2B5EF4-FFF2-40B4-BE49-F238E27FC236}">
                <a16:creationId xmlns:a16="http://schemas.microsoft.com/office/drawing/2014/main" id="{F7371B0F-719F-667C-D446-3DEC1668E779}"/>
              </a:ext>
            </a:extLst>
          </p:cNvPr>
          <p:cNvPicPr>
            <a:picLocks/>
          </p:cNvPicPr>
          <p:nvPr/>
        </p:nvPicPr>
        <p:blipFill>
          <a:blip r:embed="rId2"/>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2313494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Evaluaciones</a:t>
            </a:r>
          </a:p>
        </p:txBody>
      </p:sp>
      <p:sp>
        <p:nvSpPr>
          <p:cNvPr id="3" name="Marcador de contenido 2">
            <a:extLst>
              <a:ext uri="{FF2B5EF4-FFF2-40B4-BE49-F238E27FC236}">
                <a16:creationId xmlns:a16="http://schemas.microsoft.com/office/drawing/2014/main" id="{264627A0-887F-4F4E-B28B-BEBC1EA66964}"/>
              </a:ext>
            </a:extLst>
          </p:cNvPr>
          <p:cNvSpPr>
            <a:spLocks noGrp="1"/>
          </p:cNvSpPr>
          <p:nvPr>
            <p:ph idx="1"/>
          </p:nvPr>
        </p:nvSpPr>
        <p:spPr/>
        <p:txBody>
          <a:bodyPr>
            <a:normAutofit/>
          </a:bodyPr>
          <a:lstStyle/>
          <a:p>
            <a:pPr marL="0" indent="0" algn="just">
              <a:buClr>
                <a:srgbClr val="0070C0"/>
              </a:buClr>
              <a:buSzPct val="150000"/>
              <a:buNone/>
            </a:pPr>
            <a:r>
              <a:rPr lang="es-CL" sz="2400" dirty="0">
                <a:effectLst/>
                <a:latin typeface="Garamond" panose="02020404030301010803" pitchFamily="18" charset="0"/>
                <a:ea typeface="Calibri" panose="020F0502020204030204" pitchFamily="34" charset="0"/>
                <a:cs typeface="Times New Roman" panose="02020603050405020304" pitchFamily="18" charset="0"/>
              </a:rPr>
              <a:t>La Unidad II del curso de Organización Industrial tiene una ponderación del 30% del curso, lo cual se encuentra distribuido como:</a:t>
            </a:r>
          </a:p>
          <a:p>
            <a:pPr lvl="1" algn="just">
              <a:buClr>
                <a:srgbClr val="00B0F0"/>
              </a:buClr>
              <a:buSzPct val="90000"/>
              <a:buFont typeface="Wingdings" pitchFamily="2" charset="2"/>
              <a:buChar char="§"/>
            </a:pPr>
            <a:r>
              <a:rPr lang="es-CL" dirty="0">
                <a:effectLst/>
                <a:latin typeface="Garamond" panose="02020404030301010803" pitchFamily="18" charset="0"/>
                <a:ea typeface="Calibri" panose="020F0502020204030204" pitchFamily="34" charset="0"/>
                <a:cs typeface="Times New Roman" panose="02020603050405020304" pitchFamily="18" charset="0"/>
              </a:rPr>
              <a:t>Taller Nº1 (10%): </a:t>
            </a:r>
            <a:r>
              <a:rPr lang="es-CL" b="1" dirty="0">
                <a:effectLst/>
                <a:latin typeface="Garamond" panose="02020404030301010803" pitchFamily="18" charset="0"/>
                <a:ea typeface="Calibri" panose="020F0502020204030204" pitchFamily="34" charset="0"/>
                <a:cs typeface="Times New Roman" panose="02020603050405020304" pitchFamily="18" charset="0"/>
              </a:rPr>
              <a:t>12-11-2025 (S2) y 13-11-2025 (S1)</a:t>
            </a:r>
          </a:p>
          <a:p>
            <a:pPr lvl="1" algn="just">
              <a:buClr>
                <a:srgbClr val="00B0F0"/>
              </a:buClr>
              <a:buSzPct val="90000"/>
              <a:buFont typeface="Wingdings" pitchFamily="2" charset="2"/>
              <a:buChar char="§"/>
            </a:pPr>
            <a:r>
              <a:rPr lang="es-CL" dirty="0">
                <a:latin typeface="Garamond" panose="02020404030301010803" pitchFamily="18" charset="0"/>
                <a:ea typeface="Calibri" panose="020F0502020204030204" pitchFamily="34" charset="0"/>
                <a:cs typeface="Times New Roman" panose="02020603050405020304" pitchFamily="18" charset="0"/>
              </a:rPr>
              <a:t>Prueba Individual (20%): </a:t>
            </a:r>
            <a:r>
              <a:rPr lang="es-CL" b="1" dirty="0">
                <a:latin typeface="Garamond" panose="02020404030301010803" pitchFamily="18" charset="0"/>
                <a:ea typeface="Calibri" panose="020F0502020204030204" pitchFamily="34" charset="0"/>
                <a:cs typeface="Times New Roman" panose="02020603050405020304" pitchFamily="18" charset="0"/>
              </a:rPr>
              <a:t>19</a:t>
            </a:r>
            <a:r>
              <a:rPr lang="es-CL" b="1" dirty="0">
                <a:effectLst/>
                <a:latin typeface="Garamond" panose="02020404030301010803" pitchFamily="18" charset="0"/>
                <a:ea typeface="Calibri" panose="020F0502020204030204" pitchFamily="34" charset="0"/>
                <a:cs typeface="Times New Roman" panose="02020603050405020304" pitchFamily="18" charset="0"/>
              </a:rPr>
              <a:t>-11-2025 (S2) y </a:t>
            </a:r>
            <a:r>
              <a:rPr lang="es-CL" b="1" dirty="0">
                <a:latin typeface="Garamond" panose="02020404030301010803" pitchFamily="18" charset="0"/>
                <a:ea typeface="Calibri" panose="020F0502020204030204" pitchFamily="34" charset="0"/>
                <a:cs typeface="Times New Roman" panose="02020603050405020304" pitchFamily="18" charset="0"/>
              </a:rPr>
              <a:t>20-11-2025 (S1)</a:t>
            </a:r>
            <a:endParaRPr lang="es-CL" b="1"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2"/>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1689364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8464029-4BAA-55A3-7C54-E2BE5981B832}"/>
              </a:ext>
            </a:extLst>
          </p:cNvPr>
          <p:cNvSpPr>
            <a:spLocks noGrp="1"/>
          </p:cNvSpPr>
          <p:nvPr>
            <p:ph type="title"/>
          </p:nvPr>
        </p:nvSpPr>
        <p:spPr>
          <a:xfrm>
            <a:off x="1133732" y="2795715"/>
            <a:ext cx="9924535" cy="1325563"/>
          </a:xfrm>
        </p:spPr>
        <p:txBody>
          <a:bodyPr>
            <a:normAutofit/>
          </a:bodyPr>
          <a:lstStyle/>
          <a:p>
            <a:pPr algn="ctr"/>
            <a:r>
              <a:rPr lang="es-CL" sz="4000" b="1" dirty="0">
                <a:solidFill>
                  <a:srgbClr val="002060"/>
                </a:solidFill>
                <a:latin typeface="Garamond" panose="02020404030301010803" pitchFamily="18" charset="0"/>
              </a:rPr>
              <a:t>¿Qué es la “Organización Industrial”?</a:t>
            </a:r>
          </a:p>
        </p:txBody>
      </p:sp>
      <p:pic>
        <p:nvPicPr>
          <p:cNvPr id="7" name="Imagen 6">
            <a:extLst>
              <a:ext uri="{FF2B5EF4-FFF2-40B4-BE49-F238E27FC236}">
                <a16:creationId xmlns:a16="http://schemas.microsoft.com/office/drawing/2014/main" id="{78D9310A-BFBC-3912-322A-9F34D771588D}"/>
              </a:ext>
            </a:extLst>
          </p:cNvPr>
          <p:cNvPicPr>
            <a:picLocks noChangeAspect="1"/>
          </p:cNvPicPr>
          <p:nvPr/>
        </p:nvPicPr>
        <p:blipFill>
          <a:blip r:embed="rId2"/>
          <a:stretch>
            <a:fillRect/>
          </a:stretch>
        </p:blipFill>
        <p:spPr>
          <a:xfrm>
            <a:off x="1133731" y="2711684"/>
            <a:ext cx="9924535" cy="170525"/>
          </a:xfrm>
          <a:prstGeom prst="rect">
            <a:avLst/>
          </a:prstGeom>
        </p:spPr>
      </p:pic>
      <p:pic>
        <p:nvPicPr>
          <p:cNvPr id="8" name="Imagen 7">
            <a:extLst>
              <a:ext uri="{FF2B5EF4-FFF2-40B4-BE49-F238E27FC236}">
                <a16:creationId xmlns:a16="http://schemas.microsoft.com/office/drawing/2014/main" id="{E82EE5DD-6F6A-7BC5-33BE-769ED95B5DC2}"/>
              </a:ext>
            </a:extLst>
          </p:cNvPr>
          <p:cNvPicPr>
            <a:picLocks noChangeAspect="1"/>
          </p:cNvPicPr>
          <p:nvPr/>
        </p:nvPicPr>
        <p:blipFill>
          <a:blip r:embed="rId2"/>
          <a:stretch>
            <a:fillRect/>
          </a:stretch>
        </p:blipFill>
        <p:spPr>
          <a:xfrm>
            <a:off x="1133732" y="3901638"/>
            <a:ext cx="9924535" cy="170525"/>
          </a:xfrm>
          <a:prstGeom prst="rect">
            <a:avLst/>
          </a:prstGeom>
        </p:spPr>
      </p:pic>
      <p:pic>
        <p:nvPicPr>
          <p:cNvPr id="2" name="Imagen 1">
            <a:extLst>
              <a:ext uri="{FF2B5EF4-FFF2-40B4-BE49-F238E27FC236}">
                <a16:creationId xmlns:a16="http://schemas.microsoft.com/office/drawing/2014/main" id="{B0D68B5F-E938-4B0F-B70F-9A219323D8DF}"/>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3" name="Imagen 2">
            <a:extLst>
              <a:ext uri="{FF2B5EF4-FFF2-40B4-BE49-F238E27FC236}">
                <a16:creationId xmlns:a16="http://schemas.microsoft.com/office/drawing/2014/main" id="{F7371B0F-719F-667C-D446-3DEC1668E779}"/>
              </a:ext>
            </a:extLst>
          </p:cNvPr>
          <p:cNvPicPr>
            <a:picLocks/>
          </p:cNvPicPr>
          <p:nvPr/>
        </p:nvPicPr>
        <p:blipFill>
          <a:blip r:embed="rId2"/>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2461986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Organización Industrial</a:t>
            </a:r>
          </a:p>
        </p:txBody>
      </p:sp>
      <p:sp>
        <p:nvSpPr>
          <p:cNvPr id="3" name="Marcador de contenido 2">
            <a:extLst>
              <a:ext uri="{FF2B5EF4-FFF2-40B4-BE49-F238E27FC236}">
                <a16:creationId xmlns:a16="http://schemas.microsoft.com/office/drawing/2014/main" id="{264627A0-887F-4F4E-B28B-BEBC1EA66964}"/>
              </a:ext>
            </a:extLst>
          </p:cNvPr>
          <p:cNvSpPr>
            <a:spLocks noGrp="1"/>
          </p:cNvSpPr>
          <p:nvPr>
            <p:ph idx="1"/>
          </p:nvPr>
        </p:nvSpPr>
        <p:spPr>
          <a:xfrm>
            <a:off x="838200" y="1834091"/>
            <a:ext cx="10515600" cy="1325563"/>
          </a:xfrm>
        </p:spPr>
        <p:txBody>
          <a:bodyPr>
            <a:normAutofit/>
          </a:bodyPr>
          <a:lstStyle/>
          <a:p>
            <a:pPr marL="0" indent="0" algn="ctr" eaLnBrk="1" hangingPunct="1">
              <a:lnSpc>
                <a:spcPct val="90000"/>
              </a:lnSpc>
              <a:buNone/>
            </a:pPr>
            <a:r>
              <a:rPr lang="es-CL" sz="2600" i="1" dirty="0">
                <a:latin typeface="Garamond" panose="02020404030301010803" pitchFamily="18" charset="0"/>
              </a:rPr>
              <a:t>“La organización industrial es una rama de la economía que estudia cómo funcionan los mercados y las industrias, analizando el comportamiento estratégico de las empresas y la interacción entre ellas, los consumidores y el marco regulatorio”.</a:t>
            </a:r>
          </a:p>
        </p:txBody>
      </p:sp>
      <p:pic>
        <p:nvPicPr>
          <p:cNvPr id="5" name="Imagen 4">
            <a:extLst>
              <a:ext uri="{FF2B5EF4-FFF2-40B4-BE49-F238E27FC236}">
                <a16:creationId xmlns:a16="http://schemas.microsoft.com/office/drawing/2014/main" id="{F4996802-4D30-EFB6-7714-F0289CECACE0}"/>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6" name="Imagen 5">
            <a:extLst>
              <a:ext uri="{FF2B5EF4-FFF2-40B4-BE49-F238E27FC236}">
                <a16:creationId xmlns:a16="http://schemas.microsoft.com/office/drawing/2014/main" id="{49342366-CC1C-4080-0CC6-EBB1FF95F5FC}"/>
              </a:ext>
            </a:extLst>
          </p:cNvPr>
          <p:cNvPicPr>
            <a:picLocks/>
          </p:cNvPicPr>
          <p:nvPr/>
        </p:nvPicPr>
        <p:blipFill>
          <a:blip r:embed="rId2"/>
          <a:stretch>
            <a:fillRect/>
          </a:stretch>
        </p:blipFill>
        <p:spPr>
          <a:xfrm rot="16200000">
            <a:off x="-3199614" y="3351600"/>
            <a:ext cx="6858000" cy="154800"/>
          </a:xfrm>
          <a:prstGeom prst="rect">
            <a:avLst/>
          </a:prstGeom>
        </p:spPr>
      </p:pic>
      <p:pic>
        <p:nvPicPr>
          <p:cNvPr id="1026" name="Picture 2" descr="Imagen generada">
            <a:extLst>
              <a:ext uri="{FF2B5EF4-FFF2-40B4-BE49-F238E27FC236}">
                <a16:creationId xmlns:a16="http://schemas.microsoft.com/office/drawing/2014/main" id="{A6431D6E-E6CE-E3E1-734D-F24F11B0A068}"/>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683399" y="2959100"/>
            <a:ext cx="3898900" cy="38989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2">
            <a:extLst>
              <a:ext uri="{FF2B5EF4-FFF2-40B4-BE49-F238E27FC236}">
                <a16:creationId xmlns:a16="http://schemas.microsoft.com/office/drawing/2014/main" id="{9ED54CE3-4760-8889-C36F-BEDE044A4FFC}"/>
              </a:ext>
            </a:extLst>
          </p:cNvPr>
          <p:cNvSpPr txBox="1">
            <a:spLocks/>
          </p:cNvSpPr>
          <p:nvPr/>
        </p:nvSpPr>
        <p:spPr>
          <a:xfrm>
            <a:off x="5168899" y="3698347"/>
            <a:ext cx="5867401" cy="2235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CL" sz="2400" dirty="0">
                <a:latin typeface="Garamond" panose="02020404030301010803" pitchFamily="18" charset="0"/>
              </a:rPr>
              <a:t>El objetivo de la organización industrial es entender los métodos por los cuales operan las industrias para así mejorar su competitividad y sus contribuciones al bienestar económico, tanto de ellas como del lugar donde operan.</a:t>
            </a:r>
          </a:p>
        </p:txBody>
      </p:sp>
    </p:spTree>
    <p:extLst>
      <p:ext uri="{BB962C8B-B14F-4D97-AF65-F5344CB8AC3E}">
        <p14:creationId xmlns:p14="http://schemas.microsoft.com/office/powerpoint/2010/main" val="4279940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Organización Industrial</a:t>
            </a:r>
          </a:p>
        </p:txBody>
      </p:sp>
      <p:pic>
        <p:nvPicPr>
          <p:cNvPr id="5" name="Imagen 4">
            <a:extLst>
              <a:ext uri="{FF2B5EF4-FFF2-40B4-BE49-F238E27FC236}">
                <a16:creationId xmlns:a16="http://schemas.microsoft.com/office/drawing/2014/main" id="{F4996802-4D30-EFB6-7714-F0289CECACE0}"/>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6" name="Imagen 5">
            <a:extLst>
              <a:ext uri="{FF2B5EF4-FFF2-40B4-BE49-F238E27FC236}">
                <a16:creationId xmlns:a16="http://schemas.microsoft.com/office/drawing/2014/main" id="{49342366-CC1C-4080-0CC6-EBB1FF95F5FC}"/>
              </a:ext>
            </a:extLst>
          </p:cNvPr>
          <p:cNvPicPr>
            <a:picLocks/>
          </p:cNvPicPr>
          <p:nvPr/>
        </p:nvPicPr>
        <p:blipFill>
          <a:blip r:embed="rId2"/>
          <a:stretch>
            <a:fillRect/>
          </a:stretch>
        </p:blipFill>
        <p:spPr>
          <a:xfrm rot="16200000">
            <a:off x="-3199614" y="3351600"/>
            <a:ext cx="6858000" cy="154800"/>
          </a:xfrm>
          <a:prstGeom prst="rect">
            <a:avLst/>
          </a:prstGeom>
        </p:spPr>
      </p:pic>
      <p:pic>
        <p:nvPicPr>
          <p:cNvPr id="8" name="Imagen 7">
            <a:extLst>
              <a:ext uri="{FF2B5EF4-FFF2-40B4-BE49-F238E27FC236}">
                <a16:creationId xmlns:a16="http://schemas.microsoft.com/office/drawing/2014/main" id="{FA036608-E87E-4A70-8D9F-5130041B01CC}"/>
              </a:ext>
            </a:extLst>
          </p:cNvPr>
          <p:cNvPicPr>
            <a:picLocks noChangeAspect="1"/>
          </p:cNvPicPr>
          <p:nvPr/>
        </p:nvPicPr>
        <p:blipFill>
          <a:blip r:embed="rId3"/>
          <a:stretch>
            <a:fillRect/>
          </a:stretch>
        </p:blipFill>
        <p:spPr>
          <a:xfrm>
            <a:off x="3783779" y="1332324"/>
            <a:ext cx="5850491" cy="4680393"/>
          </a:xfrm>
          <a:prstGeom prst="rect">
            <a:avLst/>
          </a:prstGeom>
        </p:spPr>
      </p:pic>
      <p:sp>
        <p:nvSpPr>
          <p:cNvPr id="10" name="Marcador de contenido 9">
            <a:extLst>
              <a:ext uri="{FF2B5EF4-FFF2-40B4-BE49-F238E27FC236}">
                <a16:creationId xmlns:a16="http://schemas.microsoft.com/office/drawing/2014/main" id="{3BAA86B0-7FC4-4024-A3F3-A323439C11D2}"/>
              </a:ext>
            </a:extLst>
          </p:cNvPr>
          <p:cNvSpPr>
            <a:spLocks noGrp="1"/>
          </p:cNvSpPr>
          <p:nvPr>
            <p:ph idx="1"/>
          </p:nvPr>
        </p:nvSpPr>
        <p:spPr>
          <a:xfrm>
            <a:off x="427235" y="1548223"/>
            <a:ext cx="4185862" cy="4944652"/>
          </a:xfrm>
        </p:spPr>
        <p:txBody>
          <a:bodyPr>
            <a:normAutofit fontScale="77500" lnSpcReduction="20000"/>
          </a:bodyPr>
          <a:lstStyle/>
          <a:p>
            <a:r>
              <a:rPr lang="es-CL" dirty="0">
                <a:highlight>
                  <a:srgbClr val="FFFF00"/>
                </a:highlight>
              </a:rPr>
              <a:t>Rivalidad competitiva y riesgos de nuevos entrantes: </a:t>
            </a:r>
            <a:r>
              <a:rPr lang="es-CL" dirty="0"/>
              <a:t>comportamiento estratégico y compromiso estratégico</a:t>
            </a:r>
          </a:p>
          <a:p>
            <a:r>
              <a:rPr lang="es-CL" dirty="0">
                <a:highlight>
                  <a:srgbClr val="FFFF00"/>
                </a:highlight>
              </a:rPr>
              <a:t>Poder de complementarios y poder de proveedores: </a:t>
            </a:r>
            <a:r>
              <a:rPr lang="es-CL" dirty="0"/>
              <a:t>integración vertical y control corporativo</a:t>
            </a:r>
          </a:p>
          <a:p>
            <a:r>
              <a:rPr lang="es-CL" dirty="0">
                <a:highlight>
                  <a:srgbClr val="FFFF00"/>
                </a:highlight>
              </a:rPr>
              <a:t>Poder de compradores: </a:t>
            </a:r>
            <a:r>
              <a:rPr lang="es-CL" dirty="0"/>
              <a:t>políticas de precios e incertidumbre (información imperfecta)</a:t>
            </a:r>
          </a:p>
          <a:p>
            <a:r>
              <a:rPr lang="es-CL" dirty="0">
                <a:highlight>
                  <a:srgbClr val="FFFF00"/>
                </a:highlight>
              </a:rPr>
              <a:t>Riesgos de sustitutos: </a:t>
            </a:r>
            <a:r>
              <a:rPr lang="es-CL" dirty="0"/>
              <a:t>costos de cambio, economías de red y restricciones verticales </a:t>
            </a:r>
          </a:p>
          <a:p>
            <a:r>
              <a:rPr lang="es-CL" dirty="0">
                <a:highlight>
                  <a:srgbClr val="FFFF00"/>
                </a:highlight>
              </a:rPr>
              <a:t>Riesgos de nuevos entrantes: </a:t>
            </a:r>
            <a:r>
              <a:rPr lang="es-CL" dirty="0"/>
              <a:t>barreras a la entrada y salida</a:t>
            </a:r>
          </a:p>
        </p:txBody>
      </p:sp>
      <p:sp>
        <p:nvSpPr>
          <p:cNvPr id="11" name="CuadroTexto 10">
            <a:extLst>
              <a:ext uri="{FF2B5EF4-FFF2-40B4-BE49-F238E27FC236}">
                <a16:creationId xmlns:a16="http://schemas.microsoft.com/office/drawing/2014/main" id="{DBE09612-FDCC-4BD1-BDA2-48F1E98E5062}"/>
              </a:ext>
            </a:extLst>
          </p:cNvPr>
          <p:cNvSpPr txBox="1"/>
          <p:nvPr/>
        </p:nvSpPr>
        <p:spPr>
          <a:xfrm>
            <a:off x="8909822" y="1220213"/>
            <a:ext cx="3130193" cy="5170646"/>
          </a:xfrm>
          <a:prstGeom prst="rect">
            <a:avLst/>
          </a:prstGeom>
          <a:noFill/>
        </p:spPr>
        <p:txBody>
          <a:bodyPr wrap="square" rtlCol="0">
            <a:spAutoFit/>
          </a:bodyPr>
          <a:lstStyle/>
          <a:p>
            <a:pPr marL="285750" indent="-285750">
              <a:buFont typeface="Arial" panose="020B0604020202020204" pitchFamily="34" charset="0"/>
              <a:buChar char="•"/>
            </a:pPr>
            <a:r>
              <a:rPr lang="es-CL" sz="2200" dirty="0">
                <a:highlight>
                  <a:srgbClr val="FFFF00"/>
                </a:highlight>
              </a:rPr>
              <a:t>Regulación de monopolios</a:t>
            </a:r>
            <a:r>
              <a:rPr lang="es-CL" sz="2200" dirty="0"/>
              <a:t>: tarificación</a:t>
            </a:r>
          </a:p>
          <a:p>
            <a:pPr marL="285750" indent="-285750">
              <a:buFont typeface="Arial" panose="020B0604020202020204" pitchFamily="34" charset="0"/>
              <a:buChar char="•"/>
            </a:pPr>
            <a:r>
              <a:rPr lang="es-CL" sz="2200" dirty="0">
                <a:highlight>
                  <a:srgbClr val="FFFF00"/>
                </a:highlight>
              </a:rPr>
              <a:t>Regulación de conductas</a:t>
            </a:r>
            <a:r>
              <a:rPr lang="es-CL" sz="2200" dirty="0"/>
              <a:t>: colusión, discriminación de precios, restricciones verticales</a:t>
            </a:r>
          </a:p>
          <a:p>
            <a:pPr marL="285750" indent="-285750">
              <a:buFont typeface="Arial" panose="020B0604020202020204" pitchFamily="34" charset="0"/>
              <a:buChar char="•"/>
            </a:pPr>
            <a:r>
              <a:rPr lang="es-CL" sz="2200" dirty="0">
                <a:highlight>
                  <a:srgbClr val="FFFF00"/>
                </a:highlight>
              </a:rPr>
              <a:t>Regulación de estructuras</a:t>
            </a:r>
            <a:r>
              <a:rPr lang="es-CL" sz="2200" dirty="0"/>
              <a:t>: concentración, fusiones, adquisiciones, integración vertical, barreras a la entrada</a:t>
            </a:r>
          </a:p>
        </p:txBody>
      </p:sp>
    </p:spTree>
    <p:extLst>
      <p:ext uri="{BB962C8B-B14F-4D97-AF65-F5344CB8AC3E}">
        <p14:creationId xmlns:p14="http://schemas.microsoft.com/office/powerpoint/2010/main" val="2678175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8464029-4BAA-55A3-7C54-E2BE5981B832}"/>
              </a:ext>
            </a:extLst>
          </p:cNvPr>
          <p:cNvSpPr>
            <a:spLocks noGrp="1"/>
          </p:cNvSpPr>
          <p:nvPr>
            <p:ph type="title"/>
          </p:nvPr>
        </p:nvSpPr>
        <p:spPr>
          <a:xfrm>
            <a:off x="1133732" y="2795715"/>
            <a:ext cx="9924535" cy="1325563"/>
          </a:xfrm>
        </p:spPr>
        <p:txBody>
          <a:bodyPr>
            <a:normAutofit/>
          </a:bodyPr>
          <a:lstStyle/>
          <a:p>
            <a:pPr algn="ctr"/>
            <a:r>
              <a:rPr lang="es-CL" sz="4000" b="1" dirty="0">
                <a:solidFill>
                  <a:srgbClr val="002060"/>
                </a:solidFill>
                <a:latin typeface="Garamond" panose="02020404030301010803" pitchFamily="18" charset="0"/>
              </a:rPr>
              <a:t>Repaso sobre Mercados Competitivos</a:t>
            </a:r>
          </a:p>
        </p:txBody>
      </p:sp>
      <p:pic>
        <p:nvPicPr>
          <p:cNvPr id="7" name="Imagen 6">
            <a:extLst>
              <a:ext uri="{FF2B5EF4-FFF2-40B4-BE49-F238E27FC236}">
                <a16:creationId xmlns:a16="http://schemas.microsoft.com/office/drawing/2014/main" id="{78D9310A-BFBC-3912-322A-9F34D771588D}"/>
              </a:ext>
            </a:extLst>
          </p:cNvPr>
          <p:cNvPicPr>
            <a:picLocks noChangeAspect="1"/>
          </p:cNvPicPr>
          <p:nvPr/>
        </p:nvPicPr>
        <p:blipFill>
          <a:blip r:embed="rId2"/>
          <a:stretch>
            <a:fillRect/>
          </a:stretch>
        </p:blipFill>
        <p:spPr>
          <a:xfrm>
            <a:off x="1133731" y="2711684"/>
            <a:ext cx="9924535" cy="170525"/>
          </a:xfrm>
          <a:prstGeom prst="rect">
            <a:avLst/>
          </a:prstGeom>
        </p:spPr>
      </p:pic>
      <p:pic>
        <p:nvPicPr>
          <p:cNvPr id="8" name="Imagen 7">
            <a:extLst>
              <a:ext uri="{FF2B5EF4-FFF2-40B4-BE49-F238E27FC236}">
                <a16:creationId xmlns:a16="http://schemas.microsoft.com/office/drawing/2014/main" id="{E82EE5DD-6F6A-7BC5-33BE-769ED95B5DC2}"/>
              </a:ext>
            </a:extLst>
          </p:cNvPr>
          <p:cNvPicPr>
            <a:picLocks noChangeAspect="1"/>
          </p:cNvPicPr>
          <p:nvPr/>
        </p:nvPicPr>
        <p:blipFill>
          <a:blip r:embed="rId2"/>
          <a:stretch>
            <a:fillRect/>
          </a:stretch>
        </p:blipFill>
        <p:spPr>
          <a:xfrm>
            <a:off x="1133732" y="3901638"/>
            <a:ext cx="9924535" cy="170525"/>
          </a:xfrm>
          <a:prstGeom prst="rect">
            <a:avLst/>
          </a:prstGeom>
        </p:spPr>
      </p:pic>
      <p:pic>
        <p:nvPicPr>
          <p:cNvPr id="2" name="Imagen 1">
            <a:extLst>
              <a:ext uri="{FF2B5EF4-FFF2-40B4-BE49-F238E27FC236}">
                <a16:creationId xmlns:a16="http://schemas.microsoft.com/office/drawing/2014/main" id="{B0D68B5F-E938-4B0F-B70F-9A219323D8DF}"/>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3" name="Imagen 2">
            <a:extLst>
              <a:ext uri="{FF2B5EF4-FFF2-40B4-BE49-F238E27FC236}">
                <a16:creationId xmlns:a16="http://schemas.microsoft.com/office/drawing/2014/main" id="{F7371B0F-719F-667C-D446-3DEC1668E779}"/>
              </a:ext>
            </a:extLst>
          </p:cNvPr>
          <p:cNvPicPr>
            <a:picLocks/>
          </p:cNvPicPr>
          <p:nvPr/>
        </p:nvPicPr>
        <p:blipFill>
          <a:blip r:embed="rId2"/>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722843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Escasez, costo de oportunidad e incentivos</a:t>
            </a:r>
          </a:p>
        </p:txBody>
      </p:sp>
      <p:sp>
        <p:nvSpPr>
          <p:cNvPr id="3" name="Marcador de contenido 2">
            <a:extLst>
              <a:ext uri="{FF2B5EF4-FFF2-40B4-BE49-F238E27FC236}">
                <a16:creationId xmlns:a16="http://schemas.microsoft.com/office/drawing/2014/main" id="{264627A0-887F-4F4E-B28B-BEBC1EA66964}"/>
              </a:ext>
            </a:extLst>
          </p:cNvPr>
          <p:cNvSpPr>
            <a:spLocks noGrp="1"/>
          </p:cNvSpPr>
          <p:nvPr>
            <p:ph idx="1"/>
          </p:nvPr>
        </p:nvSpPr>
        <p:spPr>
          <a:xfrm>
            <a:off x="838200" y="1834091"/>
            <a:ext cx="10515600" cy="1325563"/>
          </a:xfrm>
        </p:spPr>
        <p:txBody>
          <a:bodyPr>
            <a:noAutofit/>
          </a:bodyPr>
          <a:lstStyle/>
          <a:p>
            <a:pPr marL="0" indent="0" algn="ctr" eaLnBrk="1" hangingPunct="1">
              <a:lnSpc>
                <a:spcPct val="90000"/>
              </a:lnSpc>
              <a:buNone/>
            </a:pPr>
            <a:r>
              <a:rPr lang="es-CL" sz="3400" dirty="0">
                <a:latin typeface="Garamond" panose="02020404030301010803" pitchFamily="18" charset="0"/>
              </a:rPr>
              <a:t>Escasez: necesidades v/s recursos</a:t>
            </a:r>
          </a:p>
          <a:p>
            <a:pPr marL="0" indent="0" algn="ctr" eaLnBrk="1" hangingPunct="1">
              <a:lnSpc>
                <a:spcPct val="90000"/>
              </a:lnSpc>
              <a:buNone/>
            </a:pPr>
            <a:r>
              <a:rPr lang="es-CL" sz="3400" dirty="0">
                <a:latin typeface="Garamond" panose="02020404030301010803" pitchFamily="18" charset="0"/>
              </a:rPr>
              <a:t>¿Qué producir, cómo y para quién?</a:t>
            </a:r>
          </a:p>
          <a:p>
            <a:pPr marL="0" indent="0" algn="ctr" eaLnBrk="1" hangingPunct="1">
              <a:lnSpc>
                <a:spcPct val="90000"/>
              </a:lnSpc>
              <a:buNone/>
            </a:pPr>
            <a:r>
              <a:rPr lang="es-CL" sz="3400" dirty="0">
                <a:latin typeface="Garamond" panose="02020404030301010803" pitchFamily="18" charset="0"/>
              </a:rPr>
              <a:t>Motivaciones e incentivos</a:t>
            </a:r>
          </a:p>
          <a:p>
            <a:pPr marL="0" indent="0" algn="ctr">
              <a:buNone/>
            </a:pPr>
            <a:r>
              <a:rPr lang="es-CL" sz="3400" dirty="0">
                <a:latin typeface="Garamond" panose="02020404030301010803" pitchFamily="18" charset="0"/>
              </a:rPr>
              <a:t>Costo de oportunidad: costo de la mejor alternativa perdida al tomar una decisión</a:t>
            </a:r>
          </a:p>
          <a:p>
            <a:pPr marL="0" indent="0" algn="ctr">
              <a:buNone/>
            </a:pPr>
            <a:r>
              <a:rPr lang="es-CL" sz="3400" dirty="0">
                <a:latin typeface="Garamond" panose="02020404030301010803" pitchFamily="18" charset="0"/>
              </a:rPr>
              <a:t>Bien económico = costo de oportunidad positivo</a:t>
            </a:r>
          </a:p>
          <a:p>
            <a:pPr marL="0" indent="0" algn="ctr">
              <a:buNone/>
            </a:pPr>
            <a:r>
              <a:rPr lang="es-CL" sz="3400" dirty="0">
                <a:latin typeface="Garamond" panose="02020404030301010803" pitchFamily="18" charset="0"/>
              </a:rPr>
              <a:t>Valor de uso y valor de cambio</a:t>
            </a:r>
          </a:p>
          <a:p>
            <a:pPr marL="0" indent="0" algn="ctr" eaLnBrk="1" hangingPunct="1">
              <a:lnSpc>
                <a:spcPct val="90000"/>
              </a:lnSpc>
              <a:buNone/>
            </a:pPr>
            <a:endParaRPr lang="es-CL" sz="3400" dirty="0">
              <a:latin typeface="Garamond" panose="02020404030301010803" pitchFamily="18" charset="0"/>
            </a:endParaRPr>
          </a:p>
        </p:txBody>
      </p:sp>
      <p:pic>
        <p:nvPicPr>
          <p:cNvPr id="5" name="Imagen 4">
            <a:extLst>
              <a:ext uri="{FF2B5EF4-FFF2-40B4-BE49-F238E27FC236}">
                <a16:creationId xmlns:a16="http://schemas.microsoft.com/office/drawing/2014/main" id="{F4996802-4D30-EFB6-7714-F0289CECACE0}"/>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6" name="Imagen 5">
            <a:extLst>
              <a:ext uri="{FF2B5EF4-FFF2-40B4-BE49-F238E27FC236}">
                <a16:creationId xmlns:a16="http://schemas.microsoft.com/office/drawing/2014/main" id="{49342366-CC1C-4080-0CC6-EBB1FF95F5FC}"/>
              </a:ext>
            </a:extLst>
          </p:cNvPr>
          <p:cNvPicPr>
            <a:picLocks/>
          </p:cNvPicPr>
          <p:nvPr/>
        </p:nvPicPr>
        <p:blipFill>
          <a:blip r:embed="rId2"/>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251919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Asignación de recursos descentralizada</a:t>
            </a:r>
          </a:p>
        </p:txBody>
      </p:sp>
      <p:sp>
        <p:nvSpPr>
          <p:cNvPr id="3" name="Marcador de contenido 2">
            <a:extLst>
              <a:ext uri="{FF2B5EF4-FFF2-40B4-BE49-F238E27FC236}">
                <a16:creationId xmlns:a16="http://schemas.microsoft.com/office/drawing/2014/main" id="{264627A0-887F-4F4E-B28B-BEBC1EA66964}"/>
              </a:ext>
            </a:extLst>
          </p:cNvPr>
          <p:cNvSpPr>
            <a:spLocks noGrp="1"/>
          </p:cNvSpPr>
          <p:nvPr>
            <p:ph idx="1"/>
          </p:nvPr>
        </p:nvSpPr>
        <p:spPr>
          <a:xfrm>
            <a:off x="838200" y="1834091"/>
            <a:ext cx="10515600" cy="1325563"/>
          </a:xfrm>
        </p:spPr>
        <p:txBody>
          <a:bodyPr>
            <a:noAutofit/>
          </a:bodyPr>
          <a:lstStyle/>
          <a:p>
            <a:pPr marL="0" indent="0" algn="ctr" eaLnBrk="1" hangingPunct="1">
              <a:lnSpc>
                <a:spcPct val="90000"/>
              </a:lnSpc>
              <a:buNone/>
            </a:pPr>
            <a:r>
              <a:rPr lang="es-CL" sz="3400" dirty="0">
                <a:latin typeface="Garamond" panose="02020404030301010803" pitchFamily="18" charset="0"/>
              </a:rPr>
              <a:t>Decisiones de asignación: autoridad v/s precios</a:t>
            </a:r>
          </a:p>
          <a:p>
            <a:pPr marL="0" indent="0" algn="ctr" eaLnBrk="1" hangingPunct="1">
              <a:lnSpc>
                <a:spcPct val="90000"/>
              </a:lnSpc>
              <a:buNone/>
            </a:pPr>
            <a:r>
              <a:rPr lang="es-CL" sz="3400" dirty="0">
                <a:latin typeface="Garamond" panose="02020404030301010803" pitchFamily="18" charset="0"/>
              </a:rPr>
              <a:t>Precios, información e incentivos</a:t>
            </a:r>
          </a:p>
          <a:p>
            <a:pPr marL="0" indent="0" algn="ctr" eaLnBrk="1" hangingPunct="1">
              <a:lnSpc>
                <a:spcPct val="90000"/>
              </a:lnSpc>
              <a:buNone/>
            </a:pPr>
            <a:r>
              <a:rPr lang="es-CL" sz="3400" dirty="0">
                <a:latin typeface="Garamond" panose="02020404030301010803" pitchFamily="18" charset="0"/>
              </a:rPr>
              <a:t>Ventaja comparativa</a:t>
            </a:r>
          </a:p>
          <a:p>
            <a:pPr marL="0" indent="0" algn="ctr" eaLnBrk="1" hangingPunct="1">
              <a:lnSpc>
                <a:spcPct val="90000"/>
              </a:lnSpc>
              <a:buNone/>
            </a:pPr>
            <a:r>
              <a:rPr lang="es-CL" sz="3400" dirty="0">
                <a:latin typeface="Garamond" panose="02020404030301010803" pitchFamily="18" charset="0"/>
              </a:rPr>
              <a:t>Competencia, libre acceso y transparencia de mercado</a:t>
            </a:r>
          </a:p>
          <a:p>
            <a:pPr marL="0" indent="0" algn="ctr" eaLnBrk="1" hangingPunct="1">
              <a:lnSpc>
                <a:spcPct val="90000"/>
              </a:lnSpc>
              <a:buNone/>
            </a:pPr>
            <a:endParaRPr lang="es-CL" sz="3400" dirty="0">
              <a:latin typeface="Garamond" panose="02020404030301010803" pitchFamily="18" charset="0"/>
            </a:endParaRPr>
          </a:p>
          <a:p>
            <a:pPr marL="0" indent="0" algn="ctr" eaLnBrk="1" hangingPunct="1">
              <a:lnSpc>
                <a:spcPct val="90000"/>
              </a:lnSpc>
              <a:buNone/>
            </a:pPr>
            <a:endParaRPr lang="es-CL" sz="3400" dirty="0">
              <a:latin typeface="Garamond" panose="02020404030301010803" pitchFamily="18" charset="0"/>
            </a:endParaRPr>
          </a:p>
        </p:txBody>
      </p:sp>
      <p:pic>
        <p:nvPicPr>
          <p:cNvPr id="5" name="Imagen 4">
            <a:extLst>
              <a:ext uri="{FF2B5EF4-FFF2-40B4-BE49-F238E27FC236}">
                <a16:creationId xmlns:a16="http://schemas.microsoft.com/office/drawing/2014/main" id="{F4996802-4D30-EFB6-7714-F0289CECACE0}"/>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6" name="Imagen 5">
            <a:extLst>
              <a:ext uri="{FF2B5EF4-FFF2-40B4-BE49-F238E27FC236}">
                <a16:creationId xmlns:a16="http://schemas.microsoft.com/office/drawing/2014/main" id="{49342366-CC1C-4080-0CC6-EBB1FF95F5FC}"/>
              </a:ext>
            </a:extLst>
          </p:cNvPr>
          <p:cNvPicPr>
            <a:picLocks/>
          </p:cNvPicPr>
          <p:nvPr/>
        </p:nvPicPr>
        <p:blipFill>
          <a:blip r:embed="rId2"/>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22802073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1956</TotalTime>
  <Words>1516</Words>
  <Application>Microsoft Office PowerPoint</Application>
  <PresentationFormat>Panorámica</PresentationFormat>
  <Paragraphs>145</Paragraphs>
  <Slides>29</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Arial</vt:lpstr>
      <vt:lpstr>Calibri</vt:lpstr>
      <vt:lpstr>Calibri Light</vt:lpstr>
      <vt:lpstr>Garamond</vt:lpstr>
      <vt:lpstr>Wingdings</vt:lpstr>
      <vt:lpstr>Tema de Office</vt:lpstr>
      <vt:lpstr>Organización Industrial</vt:lpstr>
      <vt:lpstr>Unidad II: Elementos de la Organización Industrial</vt:lpstr>
      <vt:lpstr>Evaluaciones</vt:lpstr>
      <vt:lpstr>¿Qué es la “Organización Industrial”?</vt:lpstr>
      <vt:lpstr>Organización Industrial</vt:lpstr>
      <vt:lpstr>Organización Industrial</vt:lpstr>
      <vt:lpstr>Repaso sobre Mercados Competitivos</vt:lpstr>
      <vt:lpstr>Escasez, costo de oportunidad e incentivos</vt:lpstr>
      <vt:lpstr>Asignación de recursos descentralizada</vt:lpstr>
      <vt:lpstr>Demanda y oferta: un modelo para determinar precios</vt:lpstr>
      <vt:lpstr>Demanda </vt:lpstr>
      <vt:lpstr>Demanda e ingreso marginal</vt:lpstr>
      <vt:lpstr>Elasticidad precio de demanda</vt:lpstr>
      <vt:lpstr>Determinantes de la elasticidad precio de la demanda</vt:lpstr>
      <vt:lpstr>Elasticidad precio de la demanda de mercado y de una empresa</vt:lpstr>
      <vt:lpstr>Poder de mercado y elasticidad precio</vt:lpstr>
      <vt:lpstr>Oferta</vt:lpstr>
      <vt:lpstr>Función de costos</vt:lpstr>
      <vt:lpstr>Función de costos</vt:lpstr>
      <vt:lpstr>Costos a corto plazo y largo plazo</vt:lpstr>
      <vt:lpstr>Costos y toma de decisiones</vt:lpstr>
      <vt:lpstr>Oferta a corto y largo plazo de la industria</vt:lpstr>
      <vt:lpstr>Poder de compra o poder monopsónico</vt:lpstr>
      <vt:lpstr>Equilibrio de mercado</vt:lpstr>
      <vt:lpstr>Supuestos del mercado competitivo</vt:lpstr>
      <vt:lpstr>Equilibrio en monopolio</vt:lpstr>
      <vt:lpstr>Equilibrio en competencia monopolista</vt:lpstr>
      <vt:lpstr>Equilibrio en oligopolio</vt:lpstr>
      <vt:lpstr>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Macroeconomía para la Gestión</dc:title>
  <dc:creator>Francisco Gálvez</dc:creator>
  <cp:lastModifiedBy>Eduardo A. Letelier Araya</cp:lastModifiedBy>
  <cp:revision>60</cp:revision>
  <dcterms:created xsi:type="dcterms:W3CDTF">2022-03-14T18:17:07Z</dcterms:created>
  <dcterms:modified xsi:type="dcterms:W3CDTF">2025-10-24T22:19:42Z</dcterms:modified>
</cp:coreProperties>
</file>