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309" r:id="rId3"/>
    <p:sldId id="310" r:id="rId4"/>
    <p:sldId id="329" r:id="rId5"/>
    <p:sldId id="336" r:id="rId6"/>
    <p:sldId id="340" r:id="rId7"/>
    <p:sldId id="331" r:id="rId8"/>
    <p:sldId id="332" r:id="rId9"/>
    <p:sldId id="343" r:id="rId10"/>
    <p:sldId id="333" r:id="rId11"/>
    <p:sldId id="334" r:id="rId12"/>
    <p:sldId id="337" r:id="rId13"/>
    <p:sldId id="335" r:id="rId14"/>
    <p:sldId id="322" r:id="rId15"/>
    <p:sldId id="338" r:id="rId16"/>
    <p:sldId id="344" r:id="rId17"/>
    <p:sldId id="345" r:id="rId18"/>
    <p:sldId id="346" r:id="rId19"/>
    <p:sldId id="348" r:id="rId20"/>
    <p:sldId id="347" r:id="rId21"/>
    <p:sldId id="349" r:id="rId22"/>
    <p:sldId id="350" r:id="rId23"/>
    <p:sldId id="351" r:id="rId24"/>
    <p:sldId id="352" r:id="rId25"/>
    <p:sldId id="353" r:id="rId26"/>
    <p:sldId id="357" r:id="rId27"/>
    <p:sldId id="354" r:id="rId28"/>
    <p:sldId id="355" r:id="rId29"/>
    <p:sldId id="356" r:id="rId30"/>
    <p:sldId id="358" r:id="rId31"/>
    <p:sldId id="359" r:id="rId32"/>
    <p:sldId id="362" r:id="rId33"/>
    <p:sldId id="363" r:id="rId34"/>
    <p:sldId id="364" r:id="rId35"/>
    <p:sldId id="365" r:id="rId36"/>
    <p:sldId id="366" r:id="rId37"/>
    <p:sldId id="360" r:id="rId38"/>
    <p:sldId id="367" r:id="rId39"/>
    <p:sldId id="368" r:id="rId40"/>
    <p:sldId id="370" r:id="rId41"/>
    <p:sldId id="361" r:id="rId42"/>
    <p:sldId id="371" r:id="rId43"/>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F8624-5D60-4714-8B07-95ECDA28E6C0}" type="datetimeFigureOut">
              <a:rPr lang="es-CL" smtClean="0"/>
              <a:t>27-10-2025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DB6B6-E8B7-4F78-9668-99412AFA7FF2}" type="slidenum">
              <a:rPr lang="es-CL" smtClean="0"/>
              <a:t>‹Nº›</a:t>
            </a:fld>
            <a:endParaRPr lang="es-CL"/>
          </a:p>
        </p:txBody>
      </p:sp>
    </p:spTree>
    <p:extLst>
      <p:ext uri="{BB962C8B-B14F-4D97-AF65-F5344CB8AC3E}">
        <p14:creationId xmlns:p14="http://schemas.microsoft.com/office/powerpoint/2010/main" val="87445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a:p>
        </p:txBody>
      </p:sp>
      <p:sp>
        <p:nvSpPr>
          <p:cNvPr id="4" name="Marcador de número de diapositiva 3"/>
          <p:cNvSpPr>
            <a:spLocks noGrp="1"/>
          </p:cNvSpPr>
          <p:nvPr>
            <p:ph type="sldNum" sz="quarter" idx="5"/>
          </p:nvPr>
        </p:nvSpPr>
        <p:spPr/>
        <p:txBody>
          <a:bodyPr/>
          <a:lstStyle/>
          <a:p>
            <a:fld id="{8CE33E1E-D674-FE49-A7A3-D76116E02B16}" type="slidenum">
              <a:rPr lang="es-ES_tradnl" smtClean="0"/>
              <a:t>1</a:t>
            </a:fld>
            <a:endParaRPr lang="es-ES_tradnl"/>
          </a:p>
        </p:txBody>
      </p:sp>
    </p:spTree>
    <p:extLst>
      <p:ext uri="{BB962C8B-B14F-4D97-AF65-F5344CB8AC3E}">
        <p14:creationId xmlns:p14="http://schemas.microsoft.com/office/powerpoint/2010/main" val="2408219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78A005-FBE4-41DF-945C-74FF241B689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3B820D52-334D-4CD3-ADE4-D8DC5A5EE9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0ECD70E-5AA4-41E2-9A14-357CF71539C1}"/>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5" name="Marcador de pie de página 4">
            <a:extLst>
              <a:ext uri="{FF2B5EF4-FFF2-40B4-BE49-F238E27FC236}">
                <a16:creationId xmlns:a16="http://schemas.microsoft.com/office/drawing/2014/main" id="{A8EFAAEE-D150-459F-8C2F-2AD3D03C08E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21C31E2E-F5AE-4435-B5BD-D86F2AA7EA8D}"/>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306944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D8A01-9CA0-463C-BF08-AF2E2A41B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3ABED99-1CA6-4E0E-9778-C5462DBB156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6ACC241-ACA4-48E0-A43C-E77BA577CE8B}"/>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5" name="Marcador de pie de página 4">
            <a:extLst>
              <a:ext uri="{FF2B5EF4-FFF2-40B4-BE49-F238E27FC236}">
                <a16:creationId xmlns:a16="http://schemas.microsoft.com/office/drawing/2014/main" id="{07B30408-4B6E-45DF-997C-5572FCAF357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79B3308-2DC9-4979-9B3D-454681BFD655}"/>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24709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864D1D6-F5DC-4144-B042-2E6E2F70858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AE16B6A-AC3B-43FC-8F3E-09AB87ADBD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AC01B92-70A7-4DEB-BCF5-46070700E8B1}"/>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5" name="Marcador de pie de página 4">
            <a:extLst>
              <a:ext uri="{FF2B5EF4-FFF2-40B4-BE49-F238E27FC236}">
                <a16:creationId xmlns:a16="http://schemas.microsoft.com/office/drawing/2014/main" id="{B7074CCA-D3B7-4BA6-AEF0-12B504C552C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1AD4674-A84D-4A8A-812D-783735D5632E}"/>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510437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866CC3-EF43-4913-BBCA-4BC29DF5DE4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5010202-C2D7-4B9F-92D6-2211C546F55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CC53B8F-5F97-47DD-AE3A-89593B52DF9C}"/>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5" name="Marcador de pie de página 4">
            <a:extLst>
              <a:ext uri="{FF2B5EF4-FFF2-40B4-BE49-F238E27FC236}">
                <a16:creationId xmlns:a16="http://schemas.microsoft.com/office/drawing/2014/main" id="{CA4438AF-7738-48B9-A18A-BDAC03084D90}"/>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97F15330-7663-4CF0-BE3D-B38703FC3479}"/>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3685003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672969-63EE-49E7-A252-D0847A54E9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C970BCA-88A9-4D79-A235-7D9FFA13A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E46490E-C5D5-4F17-B04D-CBCFEDE2597D}"/>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5" name="Marcador de pie de página 4">
            <a:extLst>
              <a:ext uri="{FF2B5EF4-FFF2-40B4-BE49-F238E27FC236}">
                <a16:creationId xmlns:a16="http://schemas.microsoft.com/office/drawing/2014/main" id="{87C02FFA-6196-4584-9B5E-0CB6ED20FA6B}"/>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D7E13A9-F326-4FF9-9F2F-951C22ECCD97}"/>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93655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78636-BEC1-4879-BC46-A31EC58F8222}"/>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FC93745-FA39-4070-9A8C-A4963B3A786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A57109A-52CA-41E7-89EF-238739D79B0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0D86B0C9-6BF9-421F-A3A5-595172937AD4}"/>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6" name="Marcador de pie de página 5">
            <a:extLst>
              <a:ext uri="{FF2B5EF4-FFF2-40B4-BE49-F238E27FC236}">
                <a16:creationId xmlns:a16="http://schemas.microsoft.com/office/drawing/2014/main" id="{6A775B55-2745-46CF-9251-293C58229CE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49AD804-6A6D-453E-AD01-C4A5B9FA0A5C}"/>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174374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AFF4D65-8327-460B-B4DF-0DFFA631CAA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E2D1E23D-7A52-4289-9F9F-C618AC70C5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29E7E61-F3CB-4EC0-B8A0-BBE249B308B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82A95FA-51E1-4C3F-A2BF-F280DFF90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97BF584-F82A-4B09-B343-4CA4FBB8495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18EFBC3E-1206-4F3E-9301-F01982042994}"/>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8" name="Marcador de pie de página 7">
            <a:extLst>
              <a:ext uri="{FF2B5EF4-FFF2-40B4-BE49-F238E27FC236}">
                <a16:creationId xmlns:a16="http://schemas.microsoft.com/office/drawing/2014/main" id="{A47570C5-CF75-4B9D-8EFB-23ED81E21535}"/>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84FE4C5D-8486-4913-8CE8-C332B73E9481}"/>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2324361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5F4187-BEC0-4DD0-98AA-830C3E347DE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6319FE42-02C4-4AD1-8F17-6F8F2D28B291}"/>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4" name="Marcador de pie de página 3">
            <a:extLst>
              <a:ext uri="{FF2B5EF4-FFF2-40B4-BE49-F238E27FC236}">
                <a16:creationId xmlns:a16="http://schemas.microsoft.com/office/drawing/2014/main" id="{3A6C26B0-1C1E-4A6C-8F6E-9B72509C1320}"/>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3459C21B-6BE0-4842-8B3B-CEBA89F5988D}"/>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1006046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2DE31F-8B05-428E-8D8C-0008B5246976}"/>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3" name="Marcador de pie de página 2">
            <a:extLst>
              <a:ext uri="{FF2B5EF4-FFF2-40B4-BE49-F238E27FC236}">
                <a16:creationId xmlns:a16="http://schemas.microsoft.com/office/drawing/2014/main" id="{6A24226A-10B6-4D91-9F1B-F7BE8ECA0700}"/>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7DBD63E8-DE4E-446F-B8D6-0694F06C9274}"/>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364679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898D50-E468-47DB-9418-98F446D2FBF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082E5215-2AE0-41E4-9EDE-00BF9AE66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0C9B103-F658-4259-B703-EDC723A535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FDA4B8-C2BC-479A-AC88-6EA475868D8F}"/>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6" name="Marcador de pie de página 5">
            <a:extLst>
              <a:ext uri="{FF2B5EF4-FFF2-40B4-BE49-F238E27FC236}">
                <a16:creationId xmlns:a16="http://schemas.microsoft.com/office/drawing/2014/main" id="{03CD3932-BD04-4DBD-9D6B-F86485BD3B99}"/>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B07D55CE-F56D-41D2-8B2D-CAE291067006}"/>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3980362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9C5F2F-DFBE-4C8D-8B59-E8D37AB174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27F2D380-02DA-4E7D-A5B4-D64C8CDBB0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BF2F426E-9B69-450F-ADCA-B50629BBC2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1065A69-51E1-46F0-896E-9F5237EA92B2}"/>
              </a:ext>
            </a:extLst>
          </p:cNvPr>
          <p:cNvSpPr>
            <a:spLocks noGrp="1"/>
          </p:cNvSpPr>
          <p:nvPr>
            <p:ph type="dt" sz="half" idx="10"/>
          </p:nvPr>
        </p:nvSpPr>
        <p:spPr/>
        <p:txBody>
          <a:bodyPr/>
          <a:lstStyle/>
          <a:p>
            <a:fld id="{F4394079-7412-4750-80FB-82A6C5D53081}" type="datetimeFigureOut">
              <a:rPr lang="es-CL" smtClean="0"/>
              <a:t>27-10-2025</a:t>
            </a:fld>
            <a:endParaRPr lang="es-CL"/>
          </a:p>
        </p:txBody>
      </p:sp>
      <p:sp>
        <p:nvSpPr>
          <p:cNvPr id="6" name="Marcador de pie de página 5">
            <a:extLst>
              <a:ext uri="{FF2B5EF4-FFF2-40B4-BE49-F238E27FC236}">
                <a16:creationId xmlns:a16="http://schemas.microsoft.com/office/drawing/2014/main" id="{3528727A-D39C-447B-AF80-6128CF776315}"/>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685CF9D5-6199-4396-AFE2-61538B71D817}"/>
              </a:ext>
            </a:extLst>
          </p:cNvPr>
          <p:cNvSpPr>
            <a:spLocks noGrp="1"/>
          </p:cNvSpPr>
          <p:nvPr>
            <p:ph type="sldNum" sz="quarter" idx="12"/>
          </p:nvPr>
        </p:nvSpPr>
        <p:spPr/>
        <p:txBody>
          <a:bodyPr/>
          <a:lstStyle/>
          <a:p>
            <a:fld id="{6A6F7C0C-6A29-4FC7-B2F3-6852804B876B}" type="slidenum">
              <a:rPr lang="es-CL" smtClean="0"/>
              <a:t>‹Nº›</a:t>
            </a:fld>
            <a:endParaRPr lang="es-CL"/>
          </a:p>
        </p:txBody>
      </p:sp>
    </p:spTree>
    <p:extLst>
      <p:ext uri="{BB962C8B-B14F-4D97-AF65-F5344CB8AC3E}">
        <p14:creationId xmlns:p14="http://schemas.microsoft.com/office/powerpoint/2010/main" val="4066765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3A9576C-0298-4BE5-9EF8-D31E5A5BCB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6ECA6FF-FA41-4484-8655-0ACA9076A2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646333F-D666-49CA-8A80-22DEC6F80F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394079-7412-4750-80FB-82A6C5D53081}" type="datetimeFigureOut">
              <a:rPr lang="es-CL" smtClean="0"/>
              <a:t>27-10-2025</a:t>
            </a:fld>
            <a:endParaRPr lang="es-CL"/>
          </a:p>
        </p:txBody>
      </p:sp>
      <p:sp>
        <p:nvSpPr>
          <p:cNvPr id="5" name="Marcador de pie de página 4">
            <a:extLst>
              <a:ext uri="{FF2B5EF4-FFF2-40B4-BE49-F238E27FC236}">
                <a16:creationId xmlns:a16="http://schemas.microsoft.com/office/drawing/2014/main" id="{079DB753-F836-4BE5-BB13-32F35ED873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5471F4BF-3BBA-44F5-98EA-D3DC194DD2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F7C0C-6A29-4FC7-B2F3-6852804B876B}" type="slidenum">
              <a:rPr lang="es-CL" smtClean="0"/>
              <a:t>‹Nº›</a:t>
            </a:fld>
            <a:endParaRPr lang="es-CL"/>
          </a:p>
        </p:txBody>
      </p:sp>
    </p:spTree>
    <p:extLst>
      <p:ext uri="{BB962C8B-B14F-4D97-AF65-F5344CB8AC3E}">
        <p14:creationId xmlns:p14="http://schemas.microsoft.com/office/powerpoint/2010/main" val="3919510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5.jp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emf"/><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A10D64-5825-914E-8F9B-F0C839EA7D51}"/>
              </a:ext>
            </a:extLst>
          </p:cNvPr>
          <p:cNvSpPr>
            <a:spLocks noGrp="1"/>
          </p:cNvSpPr>
          <p:nvPr>
            <p:ph type="ctrTitle"/>
          </p:nvPr>
        </p:nvSpPr>
        <p:spPr>
          <a:xfrm>
            <a:off x="1701140" y="2911264"/>
            <a:ext cx="8789720" cy="1035471"/>
          </a:xfrm>
        </p:spPr>
        <p:txBody>
          <a:bodyPr>
            <a:normAutofit/>
          </a:bodyPr>
          <a:lstStyle/>
          <a:p>
            <a:r>
              <a:rPr lang="es-ES_tradnl" sz="4800" b="1" dirty="0">
                <a:latin typeface="Garamond" panose="02020404030301010803" pitchFamily="18" charset="0"/>
                <a:cs typeface="Arial" panose="020B0604020202020204" pitchFamily="34" charset="0"/>
              </a:rPr>
              <a:t>Organización Industrial</a:t>
            </a:r>
          </a:p>
        </p:txBody>
      </p:sp>
      <p:sp>
        <p:nvSpPr>
          <p:cNvPr id="3" name="Subtítulo 2">
            <a:extLst>
              <a:ext uri="{FF2B5EF4-FFF2-40B4-BE49-F238E27FC236}">
                <a16:creationId xmlns:a16="http://schemas.microsoft.com/office/drawing/2014/main" id="{6D45255F-1551-E84C-BD55-C9971687BE71}"/>
              </a:ext>
            </a:extLst>
          </p:cNvPr>
          <p:cNvSpPr>
            <a:spLocks noGrp="1"/>
          </p:cNvSpPr>
          <p:nvPr>
            <p:ph type="subTitle" idx="1"/>
          </p:nvPr>
        </p:nvSpPr>
        <p:spPr>
          <a:xfrm>
            <a:off x="2599459" y="4379811"/>
            <a:ext cx="6993082" cy="2207989"/>
          </a:xfrm>
        </p:spPr>
        <p:txBody>
          <a:bodyPr>
            <a:normAutofit/>
          </a:bodyPr>
          <a:lstStyle/>
          <a:p>
            <a:r>
              <a:rPr lang="es-ES_tradnl" dirty="0">
                <a:latin typeface="Garamond" panose="02020404030301010803" pitchFamily="18" charset="0"/>
                <a:cs typeface="Arial" panose="020B0604020202020204" pitchFamily="34" charset="0"/>
              </a:rPr>
              <a:t>ICM-323 Ingeniería Comercial</a:t>
            </a:r>
          </a:p>
          <a:p>
            <a:r>
              <a:rPr lang="es-ES_tradnl" dirty="0">
                <a:latin typeface="Garamond" panose="02020404030301010803" pitchFamily="18" charset="0"/>
                <a:cs typeface="Arial" panose="020B0604020202020204" pitchFamily="34" charset="0"/>
              </a:rPr>
              <a:t>Unidad II - Clase 2: </a:t>
            </a:r>
          </a:p>
          <a:p>
            <a:r>
              <a:rPr lang="es-ES_tradnl" dirty="0">
                <a:latin typeface="Garamond" panose="02020404030301010803" pitchFamily="18" charset="0"/>
                <a:cs typeface="Arial" panose="020B0604020202020204" pitchFamily="34" charset="0"/>
              </a:rPr>
              <a:t>Teoría de la firma</a:t>
            </a:r>
          </a:p>
          <a:p>
            <a:r>
              <a:rPr lang="es-ES_tradnl" sz="1800" b="1" dirty="0">
                <a:latin typeface="Garamond" panose="02020404030301010803" pitchFamily="18" charset="0"/>
                <a:cs typeface="Arial" panose="020B0604020202020204" pitchFamily="34" charset="0"/>
              </a:rPr>
              <a:t>Eduardo Letelier</a:t>
            </a:r>
          </a:p>
        </p:txBody>
      </p:sp>
      <p:pic>
        <p:nvPicPr>
          <p:cNvPr id="5" name="Imagen 4" descr="logo ucm nuevo vectorizado.pdf">
            <a:extLst>
              <a:ext uri="{FF2B5EF4-FFF2-40B4-BE49-F238E27FC236}">
                <a16:creationId xmlns:a16="http://schemas.microsoft.com/office/drawing/2014/main" id="{C817DD40-712E-D24E-84B5-956852943422}"/>
              </a:ext>
            </a:extLst>
          </p:cNvPr>
          <p:cNvPicPr>
            <a:picLocks noChangeAspect="1"/>
          </p:cNvPicPr>
          <p:nvPr/>
        </p:nvPicPr>
        <p:blipFill rotWithShape="1">
          <a:blip r:embed="rId3">
            <a:extLst>
              <a:ext uri="{28A0092B-C50C-407E-A947-70E740481C1C}">
                <a14:useLocalDpi xmlns:a14="http://schemas.microsoft.com/office/drawing/2010/main" val="0"/>
              </a:ext>
            </a:extLst>
          </a:blip>
          <a:srcRect l="12577" t="15438" r="10727" b="19478"/>
          <a:stretch/>
        </p:blipFill>
        <p:spPr>
          <a:xfrm>
            <a:off x="4427390" y="967068"/>
            <a:ext cx="3337220" cy="1300699"/>
          </a:xfrm>
          <a:prstGeom prst="rect">
            <a:avLst/>
          </a:prstGeom>
        </p:spPr>
      </p:pic>
      <p:pic>
        <p:nvPicPr>
          <p:cNvPr id="6" name="Imagen 5">
            <a:extLst>
              <a:ext uri="{FF2B5EF4-FFF2-40B4-BE49-F238E27FC236}">
                <a16:creationId xmlns:a16="http://schemas.microsoft.com/office/drawing/2014/main" id="{0388C016-F30B-B203-2C88-2E55321FB4B5}"/>
              </a:ext>
            </a:extLst>
          </p:cNvPr>
          <p:cNvPicPr>
            <a:picLocks noChangeAspect="1"/>
          </p:cNvPicPr>
          <p:nvPr/>
        </p:nvPicPr>
        <p:blipFill>
          <a:blip r:embed="rId4"/>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969976AC-16A6-DA66-A5C2-E0281C3072DD}"/>
              </a:ext>
            </a:extLst>
          </p:cNvPr>
          <p:cNvPicPr>
            <a:picLocks/>
          </p:cNvPicPr>
          <p:nvPr/>
        </p:nvPicPr>
        <p:blipFill>
          <a:blip r:embed="rId4"/>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943389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 b="1" dirty="0">
                <a:solidFill>
                  <a:srgbClr val="002060"/>
                </a:solidFill>
                <a:latin typeface="Garamond" panose="02020404030301010803" pitchFamily="18" charset="0"/>
                <a:cs typeface="Arial" panose="020B0604020202020204" pitchFamily="34" charset="0"/>
              </a:rPr>
              <a:t>Razones y extensión de la integración vertical</a:t>
            </a:r>
            <a:endParaRPr lang="es-ES_tradnl" b="1" dirty="0">
              <a:solidFill>
                <a:srgbClr val="002060"/>
              </a:solidFill>
              <a:latin typeface="Garamond" panose="02020404030301010803" pitchFamily="18" charset="0"/>
              <a:cs typeface="Arial" panose="020B0604020202020204" pitchFamily="34" charset="0"/>
            </a:endParaRP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p:txBody>
          <a:bodyPr>
            <a:normAutofit lnSpcReduction="10000"/>
          </a:bodyPr>
          <a:lstStyle/>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Integración vertical busca minimizar la suma de estos costos técnicos y de agencia</a:t>
            </a:r>
          </a:p>
          <a:p>
            <a:pPr algn="just">
              <a:buClr>
                <a:srgbClr val="0070C0"/>
              </a:buClr>
              <a:buSzPct val="150000"/>
            </a:pPr>
            <a:r>
              <a:rPr lang="es-CL" dirty="0">
                <a:latin typeface="Garamond" panose="02020404030301010803" pitchFamily="18" charset="0"/>
                <a:ea typeface="Calibri" panose="020F0502020204030204" pitchFamily="34" charset="0"/>
                <a:cs typeface="Times New Roman" panose="02020603050405020304" pitchFamily="18" charset="0"/>
              </a:rPr>
              <a:t>Eficiencia técnica: favorece la desintegración e intercambio de mercado (captura de economías de escala)</a:t>
            </a:r>
          </a:p>
          <a:p>
            <a:pPr algn="just">
              <a:buClr>
                <a:srgbClr val="0070C0"/>
              </a:buClr>
              <a:buSzPct val="150000"/>
            </a:pPr>
            <a:r>
              <a:rPr lang="es-CL" dirty="0">
                <a:latin typeface="Garamond" panose="02020404030301010803" pitchFamily="18" charset="0"/>
                <a:ea typeface="Calibri" panose="020F0502020204030204" pitchFamily="34" charset="0"/>
                <a:cs typeface="Times New Roman" panose="02020603050405020304" pitchFamily="18" charset="0"/>
              </a:rPr>
              <a:t>Eficiencia de agencia: favorece la integración y cadena de mando (reducción de costos de transacción)</a:t>
            </a:r>
          </a:p>
          <a:p>
            <a:pPr algn="just">
              <a:buClr>
                <a:srgbClr val="0070C0"/>
              </a:buClr>
              <a:buSzPct val="150000"/>
            </a:pPr>
            <a:endParaRPr lang="es-CL" b="1" dirty="0">
              <a:latin typeface="Garamond" panose="02020404030301010803" pitchFamily="18" charset="0"/>
              <a:ea typeface="Calibri" panose="020F0502020204030204" pitchFamily="34" charset="0"/>
              <a:cs typeface="Times New Roman" panose="02020603050405020304" pitchFamily="18" charset="0"/>
            </a:endParaRPr>
          </a:p>
          <a:p>
            <a:pPr marL="0" indent="0" algn="just">
              <a:buClr>
                <a:srgbClr val="0070C0"/>
              </a:buClr>
              <a:buSzPct val="150000"/>
              <a:buNone/>
            </a:pPr>
            <a:endParaRPr lang="es-CL" b="1" dirty="0">
              <a:latin typeface="Garamond" panose="02020404030301010803" pitchFamily="18" charset="0"/>
              <a:ea typeface="Calibri" panose="020F0502020204030204" pitchFamily="34" charset="0"/>
              <a:cs typeface="Times New Roman" panose="02020603050405020304" pitchFamily="18" charset="0"/>
            </a:endParaRPr>
          </a:p>
          <a:p>
            <a:pPr marL="0" indent="0" algn="just">
              <a:buClr>
                <a:srgbClr val="0070C0"/>
              </a:buClr>
              <a:buSzPct val="150000"/>
              <a:buNone/>
            </a:pPr>
            <a:endParaRPr lang="es-CL" b="1" dirty="0">
              <a:latin typeface="Garamond" panose="02020404030301010803" pitchFamily="18" charset="0"/>
              <a:ea typeface="Calibri" panose="020F0502020204030204" pitchFamily="34" charset="0"/>
              <a:cs typeface="Times New Roman" panose="02020603050405020304" pitchFamily="18" charset="0"/>
            </a:endParaRPr>
          </a:p>
          <a:p>
            <a:pPr marL="0" indent="0" algn="just">
              <a:buClr>
                <a:srgbClr val="0070C0"/>
              </a:buClr>
              <a:buSzPct val="150000"/>
              <a:buNone/>
            </a:pPr>
            <a:endParaRPr lang="es-CL" b="1"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8" name="Marcador de contenido 7">
            <a:extLst>
              <a:ext uri="{FF2B5EF4-FFF2-40B4-BE49-F238E27FC236}">
                <a16:creationId xmlns:a16="http://schemas.microsoft.com/office/drawing/2014/main" id="{9B225BE8-249A-4B1D-8218-07095CF67C68}"/>
              </a:ext>
            </a:extLst>
          </p:cNvPr>
          <p:cNvPicPr>
            <a:picLocks noGrp="1" noChangeAspect="1"/>
          </p:cNvPicPr>
          <p:nvPr>
            <p:ph sz="half" idx="2"/>
          </p:nvPr>
        </p:nvPicPr>
        <p:blipFill>
          <a:blip r:embed="rId2"/>
          <a:stretch>
            <a:fillRect/>
          </a:stretch>
        </p:blipFill>
        <p:spPr>
          <a:xfrm>
            <a:off x="6118688" y="1825625"/>
            <a:ext cx="5921327" cy="3868111"/>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3872979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Ahorros de costos triviales</a:t>
            </a:r>
          </a:p>
        </p:txBody>
      </p:sp>
      <p:sp>
        <p:nvSpPr>
          <p:cNvPr id="4" name="Marcador de contenido 3">
            <a:extLst>
              <a:ext uri="{FF2B5EF4-FFF2-40B4-BE49-F238E27FC236}">
                <a16:creationId xmlns:a16="http://schemas.microsoft.com/office/drawing/2014/main" id="{6323C9AA-EB76-41B9-A00C-59EED24D3988}"/>
              </a:ext>
            </a:extLst>
          </p:cNvPr>
          <p:cNvSpPr>
            <a:spLocks noGrp="1"/>
          </p:cNvSpPr>
          <p:nvPr>
            <p:ph sz="half" idx="1"/>
          </p:nvPr>
        </p:nvSpPr>
        <p:spPr/>
        <p:txBody>
          <a:bodyPr>
            <a:normAutofit lnSpcReduction="10000"/>
          </a:bodyPr>
          <a:lstStyle/>
          <a:p>
            <a:r>
              <a:rPr lang="es-CL" dirty="0"/>
              <a:t>Ventaja técnica: especialización y economías de escala</a:t>
            </a:r>
          </a:p>
          <a:p>
            <a:r>
              <a:rPr lang="es-CL" dirty="0"/>
              <a:t>Costos de transporte</a:t>
            </a:r>
          </a:p>
          <a:p>
            <a:r>
              <a:rPr lang="es-CL" dirty="0"/>
              <a:t>Sistema impositivo: </a:t>
            </a:r>
          </a:p>
          <a:p>
            <a:pPr lvl="1"/>
            <a:r>
              <a:rPr lang="es-CL" dirty="0"/>
              <a:t>Impuestos en base a renta presunta o efectiva</a:t>
            </a:r>
          </a:p>
          <a:p>
            <a:pPr lvl="1"/>
            <a:r>
              <a:rPr lang="es-CL" dirty="0"/>
              <a:t>impuestos a la compra-venta o al valor agregado</a:t>
            </a:r>
          </a:p>
          <a:p>
            <a:r>
              <a:rPr lang="es-CL" dirty="0"/>
              <a:t>Regulaciones de precios: precios máximos pueden inducir integración vertical</a:t>
            </a:r>
          </a:p>
          <a:p>
            <a:endParaRPr lang="es-CL" dirty="0"/>
          </a:p>
        </p:txBody>
      </p:sp>
      <p:pic>
        <p:nvPicPr>
          <p:cNvPr id="8" name="Marcador de contenido 7">
            <a:extLst>
              <a:ext uri="{FF2B5EF4-FFF2-40B4-BE49-F238E27FC236}">
                <a16:creationId xmlns:a16="http://schemas.microsoft.com/office/drawing/2014/main" id="{4C4C86AD-5506-46B0-A0BE-DFBBA097DFE6}"/>
              </a:ext>
            </a:extLst>
          </p:cNvPr>
          <p:cNvPicPr>
            <a:picLocks noGrp="1" noChangeAspect="1"/>
          </p:cNvPicPr>
          <p:nvPr>
            <p:ph sz="half" idx="2"/>
          </p:nvPr>
        </p:nvPicPr>
        <p:blipFill>
          <a:blip r:embed="rId2"/>
          <a:stretch>
            <a:fillRect/>
          </a:stretch>
        </p:blipFill>
        <p:spPr>
          <a:xfrm>
            <a:off x="6381749" y="1825625"/>
            <a:ext cx="4972051" cy="4768278"/>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64614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a:xfrm>
            <a:off x="838199" y="365125"/>
            <a:ext cx="10848975" cy="1325563"/>
          </a:xfrm>
        </p:spPr>
        <p:txBody>
          <a:bodyPr/>
          <a:lstStyle/>
          <a:p>
            <a:r>
              <a:rPr lang="es-ES_tradnl" b="1" dirty="0">
                <a:solidFill>
                  <a:srgbClr val="002060"/>
                </a:solidFill>
                <a:latin typeface="Garamond" panose="02020404030301010803" pitchFamily="18" charset="0"/>
                <a:cs typeface="Arial" panose="020B0604020202020204" pitchFamily="34" charset="0"/>
              </a:rPr>
              <a:t>Costos de transacción o de uso del mercado</a:t>
            </a:r>
          </a:p>
        </p:txBody>
      </p:sp>
      <p:sp>
        <p:nvSpPr>
          <p:cNvPr id="4" name="Marcador de contenido 3">
            <a:extLst>
              <a:ext uri="{FF2B5EF4-FFF2-40B4-BE49-F238E27FC236}">
                <a16:creationId xmlns:a16="http://schemas.microsoft.com/office/drawing/2014/main" id="{A446E486-39B3-4B99-9CD8-9F38F7AC1DA6}"/>
              </a:ext>
            </a:extLst>
          </p:cNvPr>
          <p:cNvSpPr>
            <a:spLocks noGrp="1"/>
          </p:cNvSpPr>
          <p:nvPr>
            <p:ph sz="half" idx="1"/>
          </p:nvPr>
        </p:nvSpPr>
        <p:spPr>
          <a:xfrm>
            <a:off x="838200" y="1933575"/>
            <a:ext cx="4638675" cy="4559300"/>
          </a:xfrm>
        </p:spPr>
        <p:txBody>
          <a:bodyPr>
            <a:normAutofit/>
          </a:bodyPr>
          <a:lstStyle/>
          <a:p>
            <a:r>
              <a:rPr lang="es-CL" dirty="0"/>
              <a:t>Costos de usar el mercado (Williamson, 1989):</a:t>
            </a:r>
          </a:p>
          <a:p>
            <a:pPr lvl="1"/>
            <a:r>
              <a:rPr lang="es-CL" dirty="0"/>
              <a:t>Costos de </a:t>
            </a:r>
            <a:r>
              <a:rPr lang="es-ES" dirty="0"/>
              <a:t>negociar contratos o acuerdos</a:t>
            </a:r>
          </a:p>
          <a:p>
            <a:pPr lvl="1"/>
            <a:r>
              <a:rPr lang="es-ES" dirty="0"/>
              <a:t>Costos de vigilar o monitorear contratos o acuerdos</a:t>
            </a:r>
          </a:p>
          <a:p>
            <a:pPr lvl="1"/>
            <a:r>
              <a:rPr lang="es-ES" dirty="0"/>
              <a:t>Costos de obligar el cumplimiento de contratos o acuerdos</a:t>
            </a:r>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pic>
        <p:nvPicPr>
          <p:cNvPr id="8" name="Marcador de contenido 7">
            <a:extLst>
              <a:ext uri="{FF2B5EF4-FFF2-40B4-BE49-F238E27FC236}">
                <a16:creationId xmlns:a16="http://schemas.microsoft.com/office/drawing/2014/main" id="{F22530EC-B7A1-49E8-92EA-D9F14F0026A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2599" y="1683544"/>
            <a:ext cx="6967416" cy="4743450"/>
          </a:xfrm>
          <a:prstGeom prst="rect">
            <a:avLst/>
          </a:prstGeom>
        </p:spPr>
      </p:pic>
    </p:spTree>
    <p:extLst>
      <p:ext uri="{BB962C8B-B14F-4D97-AF65-F5344CB8AC3E}">
        <p14:creationId xmlns:p14="http://schemas.microsoft.com/office/powerpoint/2010/main" val="1416976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Ahorros de costos no triviales</a:t>
            </a:r>
          </a:p>
        </p:txBody>
      </p:sp>
      <p:sp>
        <p:nvSpPr>
          <p:cNvPr id="5" name="Marcador de contenido 4">
            <a:extLst>
              <a:ext uri="{FF2B5EF4-FFF2-40B4-BE49-F238E27FC236}">
                <a16:creationId xmlns:a16="http://schemas.microsoft.com/office/drawing/2014/main" id="{727C0CDF-515E-48A5-B1E5-7E2AD7E84DCE}"/>
              </a:ext>
            </a:extLst>
          </p:cNvPr>
          <p:cNvSpPr>
            <a:spLocks noGrp="1"/>
          </p:cNvSpPr>
          <p:nvPr>
            <p:ph sz="half" idx="1"/>
          </p:nvPr>
        </p:nvSpPr>
        <p:spPr/>
        <p:txBody>
          <a:bodyPr>
            <a:normAutofit fontScale="92500" lnSpcReduction="20000"/>
          </a:bodyPr>
          <a:lstStyle/>
          <a:p>
            <a:r>
              <a:rPr lang="es-CL" dirty="0"/>
              <a:t>Según Klein, Crawford y </a:t>
            </a:r>
            <a:r>
              <a:rPr lang="es-CL" dirty="0" err="1"/>
              <a:t>Alchian</a:t>
            </a:r>
            <a:r>
              <a:rPr lang="es-CL" dirty="0"/>
              <a:t>, en un contexto de empresas que maximizan beneficios, los costos de transacción se originan en:</a:t>
            </a:r>
          </a:p>
          <a:p>
            <a:pPr lvl="1"/>
            <a:r>
              <a:rPr lang="es-ES" dirty="0">
                <a:latin typeface="ElectraLTStd-Regular"/>
              </a:rPr>
              <a:t>Incompletitud de contratos e incertidumbre</a:t>
            </a:r>
          </a:p>
          <a:p>
            <a:pPr lvl="1"/>
            <a:r>
              <a:rPr lang="es-ES" dirty="0">
                <a:latin typeface="ElectraLTStd-Regular"/>
              </a:rPr>
              <a:t>Especificidad de inversiones para terceros (activos </a:t>
            </a:r>
            <a:r>
              <a:rPr lang="es-ES" dirty="0" err="1">
                <a:latin typeface="ElectraLTStd-Regular"/>
              </a:rPr>
              <a:t>cuasi-fijos</a:t>
            </a:r>
            <a:r>
              <a:rPr lang="es-ES" dirty="0">
                <a:latin typeface="ElectraLTStd-Regular"/>
              </a:rPr>
              <a:t> y </a:t>
            </a:r>
            <a:r>
              <a:rPr lang="es-ES" dirty="0" err="1">
                <a:latin typeface="ElectraLTStd-Regular"/>
              </a:rPr>
              <a:t>cuasi-rentas</a:t>
            </a:r>
            <a:r>
              <a:rPr lang="es-ES" dirty="0">
                <a:latin typeface="ElectraLTStd-Regular"/>
              </a:rPr>
              <a:t>)</a:t>
            </a:r>
          </a:p>
          <a:p>
            <a:pPr lvl="1"/>
            <a:r>
              <a:rPr lang="es-ES" b="0" i="0" u="none" strike="noStrike" baseline="0" dirty="0">
                <a:latin typeface="ElectraLTStd-Regular"/>
              </a:rPr>
              <a:t>Comportamiento oportunista </a:t>
            </a:r>
            <a:r>
              <a:rPr lang="es-ES" b="0" i="0" u="none" strike="noStrike" baseline="0" dirty="0" err="1">
                <a:latin typeface="ElectraLTStd-Regular"/>
              </a:rPr>
              <a:t>post-contractua</a:t>
            </a:r>
            <a:r>
              <a:rPr lang="es-ES" dirty="0" err="1">
                <a:latin typeface="ElectraLTStd-Regular"/>
              </a:rPr>
              <a:t>l</a:t>
            </a:r>
            <a:r>
              <a:rPr lang="es-ES" dirty="0">
                <a:latin typeface="ElectraLTStd-Regular"/>
              </a:rPr>
              <a:t> (quedar atado o cazado)</a:t>
            </a:r>
          </a:p>
          <a:p>
            <a:pPr algn="l"/>
            <a:r>
              <a:rPr lang="es-ES" dirty="0">
                <a:latin typeface="ElectraLTStd-Regular"/>
              </a:rPr>
              <a:t>A mayor competencia en el mercado, menores incentivos a la integración vertical</a:t>
            </a:r>
            <a:endParaRPr lang="es-CL" dirty="0"/>
          </a:p>
        </p:txBody>
      </p:sp>
      <p:pic>
        <p:nvPicPr>
          <p:cNvPr id="9" name="Marcador de contenido 8">
            <a:extLst>
              <a:ext uri="{FF2B5EF4-FFF2-40B4-BE49-F238E27FC236}">
                <a16:creationId xmlns:a16="http://schemas.microsoft.com/office/drawing/2014/main" id="{404B2B08-651F-4E52-BB99-2C17B44031F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2521299"/>
            <a:ext cx="5181600" cy="2959989"/>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811124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EEAED8-0DDA-447D-BE90-816A6B9EEFAA}"/>
              </a:ext>
            </a:extLst>
          </p:cNvPr>
          <p:cNvSpPr>
            <a:spLocks noGrp="1"/>
          </p:cNvSpPr>
          <p:nvPr>
            <p:ph type="title"/>
          </p:nvPr>
        </p:nvSpPr>
        <p:spPr/>
        <p:txBody>
          <a:bodyPr/>
          <a:lstStyle/>
          <a:p>
            <a:r>
              <a:rPr lang="es-CL" dirty="0"/>
              <a:t>Ejemplo</a:t>
            </a:r>
          </a:p>
        </p:txBody>
      </p:sp>
      <p:pic>
        <p:nvPicPr>
          <p:cNvPr id="5" name="Marcador de contenido 4">
            <a:extLst>
              <a:ext uri="{FF2B5EF4-FFF2-40B4-BE49-F238E27FC236}">
                <a16:creationId xmlns:a16="http://schemas.microsoft.com/office/drawing/2014/main" id="{F447FD86-4EA4-43B3-A606-9B68FDD181D6}"/>
              </a:ext>
            </a:extLst>
          </p:cNvPr>
          <p:cNvPicPr>
            <a:picLocks noGrp="1" noChangeAspect="1"/>
          </p:cNvPicPr>
          <p:nvPr>
            <p:ph idx="1"/>
          </p:nvPr>
        </p:nvPicPr>
        <p:blipFill>
          <a:blip r:embed="rId2"/>
          <a:stretch>
            <a:fillRect/>
          </a:stretch>
        </p:blipFill>
        <p:spPr>
          <a:xfrm>
            <a:off x="2044211" y="1825625"/>
            <a:ext cx="8103578" cy="4351338"/>
          </a:xfrm>
        </p:spPr>
      </p:pic>
    </p:spTree>
    <p:extLst>
      <p:ext uri="{BB962C8B-B14F-4D97-AF65-F5344CB8AC3E}">
        <p14:creationId xmlns:p14="http://schemas.microsoft.com/office/powerpoint/2010/main" val="777715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Tamaño de empresa</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a:xfrm>
            <a:off x="419100" y="1501775"/>
            <a:ext cx="3752850" cy="5353058"/>
          </a:xfrm>
        </p:spPr>
        <p:txBody>
          <a:bodyPr>
            <a:normAutofit fontScale="92500" lnSpcReduction="10000"/>
          </a:bodyPr>
          <a:lstStyle/>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La</a:t>
            </a:r>
            <a:r>
              <a:rPr lang="es-CL" dirty="0">
                <a:effectLst/>
                <a:latin typeface="Garamond" panose="02020404030301010803" pitchFamily="18" charset="0"/>
                <a:ea typeface="Calibri" panose="020F0502020204030204" pitchFamily="34" charset="0"/>
                <a:cs typeface="Times New Roman" panose="02020603050405020304" pitchFamily="18" charset="0"/>
              </a:rPr>
              <a:t> empresa se entiende como conjunto de procesos verticalmente integrados</a:t>
            </a:r>
            <a:r>
              <a:rPr lang="es-ES" dirty="0">
                <a:effectLst/>
                <a:latin typeface="Garamond" panose="02020404030301010803" pitchFamily="18" charset="0"/>
                <a:ea typeface="Calibri" panose="020F0502020204030204" pitchFamily="34" charset="0"/>
                <a:cs typeface="Times New Roman" panose="02020603050405020304" pitchFamily="18" charset="0"/>
              </a:rPr>
              <a:t> </a:t>
            </a:r>
          </a:p>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a:t>
            </a:r>
            <a:r>
              <a:rPr lang="es-CL" dirty="0">
                <a:latin typeface="Garamond" panose="02020404030301010803" pitchFamily="18" charset="0"/>
                <a:ea typeface="Calibri" panose="020F0502020204030204" pitchFamily="34" charset="0"/>
                <a:cs typeface="Times New Roman" panose="02020603050405020304" pitchFamily="18" charset="0"/>
              </a:rPr>
              <a:t>C</a:t>
            </a:r>
            <a:r>
              <a:rPr lang="es-CL" dirty="0">
                <a:effectLst/>
                <a:latin typeface="Garamond" panose="02020404030301010803" pitchFamily="18" charset="0"/>
                <a:ea typeface="Calibri" panose="020F0502020204030204" pitchFamily="34" charset="0"/>
                <a:cs typeface="Times New Roman" panose="02020603050405020304" pitchFamily="18" charset="0"/>
              </a:rPr>
              <a:t>uál es el límite de tal integración?¿Qué tamaño asumirá la empresa?</a:t>
            </a:r>
          </a:p>
          <a:p>
            <a:pPr marL="0" indent="0" algn="just">
              <a:buClr>
                <a:srgbClr val="0070C0"/>
              </a:buClr>
              <a:buSzPct val="150000"/>
              <a:buNone/>
            </a:pPr>
            <a:r>
              <a:rPr lang="es-ES" dirty="0">
                <a:latin typeface="Garamond" panose="02020404030301010803" pitchFamily="18" charset="0"/>
                <a:ea typeface="Calibri" panose="020F0502020204030204" pitchFamily="34" charset="0"/>
                <a:cs typeface="Times New Roman" panose="02020603050405020304" pitchFamily="18" charset="0"/>
              </a:rPr>
              <a:t>T</a:t>
            </a:r>
            <a:r>
              <a:rPr lang="es-ES" dirty="0">
                <a:effectLst/>
                <a:latin typeface="Garamond" panose="02020404030301010803" pitchFamily="18" charset="0"/>
                <a:ea typeface="Calibri" panose="020F0502020204030204" pitchFamily="34" charset="0"/>
                <a:cs typeface="Times New Roman" panose="02020603050405020304" pitchFamily="18" charset="0"/>
              </a:rPr>
              <a:t>amaño de empresa: </a:t>
            </a:r>
          </a:p>
          <a:p>
            <a:pPr algn="just">
              <a:buClr>
                <a:srgbClr val="0070C0"/>
              </a:buClr>
              <a:buSzPct val="150000"/>
            </a:pPr>
            <a:r>
              <a:rPr lang="es-ES" dirty="0">
                <a:latin typeface="Garamond" panose="02020404030301010803" pitchFamily="18" charset="0"/>
                <a:ea typeface="Calibri" panose="020F0502020204030204" pitchFamily="34" charset="0"/>
                <a:cs typeface="Times New Roman" panose="02020603050405020304" pitchFamily="18" charset="0"/>
              </a:rPr>
              <a:t>Tamaño </a:t>
            </a:r>
            <a:r>
              <a:rPr lang="es-ES" dirty="0">
                <a:effectLst/>
                <a:latin typeface="Garamond" panose="02020404030301010803" pitchFamily="18" charset="0"/>
                <a:ea typeface="Calibri" panose="020F0502020204030204" pitchFamily="34" charset="0"/>
                <a:cs typeface="Times New Roman" panose="02020603050405020304" pitchFamily="18" charset="0"/>
              </a:rPr>
              <a:t>vertical: cantidad de procesos integrados</a:t>
            </a:r>
          </a:p>
          <a:p>
            <a:pPr algn="just">
              <a:buClr>
                <a:srgbClr val="0070C0"/>
              </a:buClr>
              <a:buSzPct val="150000"/>
            </a:pPr>
            <a:r>
              <a:rPr lang="es-ES" dirty="0">
                <a:effectLst/>
                <a:latin typeface="Garamond" panose="02020404030301010803" pitchFamily="18" charset="0"/>
                <a:ea typeface="Calibri" panose="020F0502020204030204" pitchFamily="34" charset="0"/>
                <a:cs typeface="Times New Roman" panose="02020603050405020304" pitchFamily="18" charset="0"/>
              </a:rPr>
              <a:t>Tamaño horizontal: cantidad producida</a:t>
            </a:r>
          </a:p>
          <a:p>
            <a:pPr algn="just">
              <a:buClr>
                <a:srgbClr val="0070C0"/>
              </a:buClr>
              <a:buSzPct val="150000"/>
            </a:pPr>
            <a:r>
              <a:rPr lang="es-ES" dirty="0">
                <a:effectLst/>
                <a:latin typeface="Garamond" panose="02020404030301010803" pitchFamily="18" charset="0"/>
                <a:ea typeface="Calibri" panose="020F0502020204030204" pitchFamily="34" charset="0"/>
                <a:cs typeface="Times New Roman" panose="02020603050405020304" pitchFamily="18" charset="0"/>
              </a:rPr>
              <a:t>Tamaño económico: valor patrimonial y de los activo</a:t>
            </a:r>
          </a:p>
          <a:p>
            <a:pPr marL="0" indent="0" algn="just">
              <a:buClr>
                <a:srgbClr val="0070C0"/>
              </a:buClr>
              <a:buSzPct val="150000"/>
              <a:buNone/>
            </a:pPr>
            <a:endParaRPr lang="es-CL" dirty="0">
              <a:effectLst/>
              <a:latin typeface="Garamond" panose="02020404030301010803" pitchFamily="18" charset="0"/>
              <a:ea typeface="Calibri" panose="020F0502020204030204" pitchFamily="34" charset="0"/>
              <a:cs typeface="Times New Roman" panose="02020603050405020304" pitchFamily="18" charset="0"/>
            </a:endParaRPr>
          </a:p>
          <a:p>
            <a:pPr marL="0" indent="0" algn="just">
              <a:buClr>
                <a:srgbClr val="0070C0"/>
              </a:buClr>
              <a:buSzPct val="150000"/>
              <a:buNone/>
            </a:pPr>
            <a:endParaRPr lang="es-CL" b="1"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8" name="Marcador de contenido 7">
            <a:extLst>
              <a:ext uri="{FF2B5EF4-FFF2-40B4-BE49-F238E27FC236}">
                <a16:creationId xmlns:a16="http://schemas.microsoft.com/office/drawing/2014/main" id="{47845B09-10D8-4898-B2F4-0BCE23500B88}"/>
              </a:ext>
            </a:extLst>
          </p:cNvPr>
          <p:cNvPicPr>
            <a:picLocks noGrp="1" noChangeAspect="1"/>
          </p:cNvPicPr>
          <p:nvPr>
            <p:ph sz="half" idx="2"/>
          </p:nvPr>
        </p:nvPicPr>
        <p:blipFill>
          <a:blip r:embed="rId2"/>
          <a:stretch>
            <a:fillRect/>
          </a:stretch>
        </p:blipFill>
        <p:spPr>
          <a:xfrm>
            <a:off x="4284263" y="2235200"/>
            <a:ext cx="7744469" cy="3145364"/>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
        <p:nvSpPr>
          <p:cNvPr id="9" name="CuadroTexto 8">
            <a:extLst>
              <a:ext uri="{FF2B5EF4-FFF2-40B4-BE49-F238E27FC236}">
                <a16:creationId xmlns:a16="http://schemas.microsoft.com/office/drawing/2014/main" id="{64E2162A-7990-4F0E-A81D-A4FF2EBEB0E4}"/>
              </a:ext>
            </a:extLst>
          </p:cNvPr>
          <p:cNvSpPr txBox="1"/>
          <p:nvPr/>
        </p:nvSpPr>
        <p:spPr>
          <a:xfrm>
            <a:off x="8439151" y="5569545"/>
            <a:ext cx="3752849" cy="923330"/>
          </a:xfrm>
          <a:prstGeom prst="rect">
            <a:avLst/>
          </a:prstGeom>
          <a:noFill/>
        </p:spPr>
        <p:txBody>
          <a:bodyPr wrap="square" rtlCol="0">
            <a:spAutoFit/>
          </a:bodyPr>
          <a:lstStyle/>
          <a:p>
            <a:r>
              <a:rPr lang="es-CL" dirty="0" err="1"/>
              <a:t>CMeLP</a:t>
            </a:r>
            <a:r>
              <a:rPr lang="es-CL" dirty="0"/>
              <a:t> considera tanto los costos de producción o técnicos, como los de transacción y coordinación</a:t>
            </a:r>
          </a:p>
        </p:txBody>
      </p:sp>
      <p:sp>
        <p:nvSpPr>
          <p:cNvPr id="10" name="CuadroTexto 9">
            <a:extLst>
              <a:ext uri="{FF2B5EF4-FFF2-40B4-BE49-F238E27FC236}">
                <a16:creationId xmlns:a16="http://schemas.microsoft.com/office/drawing/2014/main" id="{924D816E-0300-4E20-AD3C-5BE40CC330ED}"/>
              </a:ext>
            </a:extLst>
          </p:cNvPr>
          <p:cNvSpPr txBox="1"/>
          <p:nvPr/>
        </p:nvSpPr>
        <p:spPr>
          <a:xfrm>
            <a:off x="4505326" y="5612476"/>
            <a:ext cx="3752849" cy="923330"/>
          </a:xfrm>
          <a:prstGeom prst="rect">
            <a:avLst/>
          </a:prstGeom>
          <a:noFill/>
        </p:spPr>
        <p:txBody>
          <a:bodyPr wrap="square" rtlCol="0">
            <a:spAutoFit/>
          </a:bodyPr>
          <a:lstStyle/>
          <a:p>
            <a:r>
              <a:rPr lang="es-CL" dirty="0"/>
              <a:t>I* es el nivel de integración vertical que minimiza costos de transacción y coordinación</a:t>
            </a:r>
          </a:p>
        </p:txBody>
      </p:sp>
    </p:spTree>
    <p:extLst>
      <p:ext uri="{BB962C8B-B14F-4D97-AF65-F5344CB8AC3E}">
        <p14:creationId xmlns:p14="http://schemas.microsoft.com/office/powerpoint/2010/main" val="1701158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Objetivo de la Empresa</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a:xfrm>
            <a:off x="838200" y="1825625"/>
            <a:ext cx="5772150" cy="5029208"/>
          </a:xfrm>
        </p:spPr>
        <p:txBody>
          <a:bodyPr>
            <a:normAutofit fontScale="92500" lnSpcReduction="10000"/>
          </a:bodyPr>
          <a:lstStyle/>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En la literatura económica se asume que las empresas (de capital) buscan maximizar utilidades</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La evidencia empírica levantada desde el área de finanzas corporativas cuestiona este supuesto</a:t>
            </a:r>
          </a:p>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Casos históricos de empresas que aumentan de valor al fallecimiento de su fundador: Disney, Ford y FIAT</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S</a:t>
            </a:r>
            <a:r>
              <a:rPr lang="es-CL" dirty="0">
                <a:effectLst/>
                <a:latin typeface="Garamond" panose="02020404030301010803" pitchFamily="18" charset="0"/>
                <a:ea typeface="Calibri" panose="020F0502020204030204" pitchFamily="34" charset="0"/>
                <a:cs typeface="Times New Roman" panose="02020603050405020304" pitchFamily="18" charset="0"/>
              </a:rPr>
              <a:t>eparación entre propiedad y control conduce a una crítica fuerte del supuesto de maximización de utilidades: </a:t>
            </a:r>
            <a:r>
              <a:rPr lang="es-CL" b="1" dirty="0">
                <a:effectLst/>
                <a:latin typeface="Garamond" panose="02020404030301010803" pitchFamily="18" charset="0"/>
                <a:ea typeface="Calibri" panose="020F0502020204030204" pitchFamily="34" charset="0"/>
                <a:cs typeface="Times New Roman" panose="02020603050405020304" pitchFamily="18" charset="0"/>
              </a:rPr>
              <a:t>d</a:t>
            </a:r>
            <a:r>
              <a:rPr lang="es-CL" b="1" dirty="0">
                <a:latin typeface="Garamond" panose="02020404030301010803" pitchFamily="18" charset="0"/>
                <a:ea typeface="Calibri" panose="020F0502020204030204" pitchFamily="34" charset="0"/>
                <a:cs typeface="Times New Roman" panose="02020603050405020304" pitchFamily="18" charset="0"/>
              </a:rPr>
              <a:t>ilución de la propiedad </a:t>
            </a:r>
            <a:r>
              <a:rPr lang="es-CL" dirty="0">
                <a:latin typeface="Garamond" panose="02020404030301010803" pitchFamily="18" charset="0"/>
                <a:ea typeface="Calibri" panose="020F0502020204030204" pitchFamily="34" charset="0"/>
                <a:cs typeface="Times New Roman" panose="02020603050405020304" pitchFamily="18" charset="0"/>
              </a:rPr>
              <a:t>reduce incentivos de dueños para monitorear a los empleados</a:t>
            </a:r>
          </a:p>
        </p:txBody>
      </p:sp>
      <p:pic>
        <p:nvPicPr>
          <p:cNvPr id="8" name="Marcador de contenido 7">
            <a:extLst>
              <a:ext uri="{FF2B5EF4-FFF2-40B4-BE49-F238E27FC236}">
                <a16:creationId xmlns:a16="http://schemas.microsoft.com/office/drawing/2014/main" id="{75B60531-99C8-4DFB-BC0F-0B37FB19C9D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45024" y="1825625"/>
            <a:ext cx="5188145" cy="3098801"/>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3862866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Objetivos y comportamiento estratégico de empresas</a:t>
            </a:r>
          </a:p>
        </p:txBody>
      </p:sp>
      <p:sp>
        <p:nvSpPr>
          <p:cNvPr id="4" name="Marcador de contenido 3">
            <a:extLst>
              <a:ext uri="{FF2B5EF4-FFF2-40B4-BE49-F238E27FC236}">
                <a16:creationId xmlns:a16="http://schemas.microsoft.com/office/drawing/2014/main" id="{166FA2BC-C863-4161-B240-E969C714F601}"/>
              </a:ext>
            </a:extLst>
          </p:cNvPr>
          <p:cNvSpPr>
            <a:spLocks noGrp="1"/>
          </p:cNvSpPr>
          <p:nvPr>
            <p:ph sz="half" idx="1"/>
          </p:nvPr>
        </p:nvSpPr>
        <p:spPr>
          <a:xfrm>
            <a:off x="714375" y="1825624"/>
            <a:ext cx="5381625" cy="4879975"/>
          </a:xfrm>
        </p:spPr>
        <p:txBody>
          <a:bodyPr>
            <a:normAutofit fontScale="92500" lnSpcReduction="10000"/>
          </a:bodyPr>
          <a:lstStyle/>
          <a:p>
            <a:r>
              <a:rPr lang="es-CL" dirty="0"/>
              <a:t>En el gráfico, si el precio sube de P0 a P1, una empresa que maximiza utilidades aumentará producción de </a:t>
            </a:r>
            <a:r>
              <a:rPr lang="es-CL" dirty="0" err="1"/>
              <a:t>Qo</a:t>
            </a:r>
            <a:r>
              <a:rPr lang="es-CL" dirty="0"/>
              <a:t> a Q1</a:t>
            </a:r>
          </a:p>
          <a:p>
            <a:r>
              <a:rPr lang="es-CL" dirty="0"/>
              <a:t>Si se coloca un impuesto a la propiedad (</a:t>
            </a:r>
            <a:r>
              <a:rPr lang="es-CL" dirty="0" err="1"/>
              <a:t>e.g</a:t>
            </a:r>
            <a:r>
              <a:rPr lang="es-CL" dirty="0"/>
              <a:t>. contribuciones) que aumenta el costo promedio de CMe1 a CMe2:</a:t>
            </a:r>
          </a:p>
          <a:p>
            <a:pPr lvl="1"/>
            <a:r>
              <a:rPr lang="es-CL" dirty="0"/>
              <a:t>Una empresa que maximiza utilidades se mantendrá en Q0</a:t>
            </a:r>
          </a:p>
          <a:p>
            <a:pPr lvl="1"/>
            <a:r>
              <a:rPr lang="es-CL" dirty="0"/>
              <a:t>Una empresa que maximiza ventas, sujeto a no tener pérdida, pasara de Q3 a Q2</a:t>
            </a:r>
          </a:p>
          <a:p>
            <a:pPr marL="0" indent="0">
              <a:buNone/>
            </a:pPr>
            <a:r>
              <a:rPr lang="es-CL" dirty="0"/>
              <a:t> </a:t>
            </a:r>
          </a:p>
        </p:txBody>
      </p:sp>
      <p:pic>
        <p:nvPicPr>
          <p:cNvPr id="9" name="Marcador de contenido 8">
            <a:extLst>
              <a:ext uri="{FF2B5EF4-FFF2-40B4-BE49-F238E27FC236}">
                <a16:creationId xmlns:a16="http://schemas.microsoft.com/office/drawing/2014/main" id="{8A3E40AA-1045-40D2-A4FE-018CB36C26CC}"/>
              </a:ext>
            </a:extLst>
          </p:cNvPr>
          <p:cNvPicPr>
            <a:picLocks noGrp="1" noChangeAspect="1"/>
          </p:cNvPicPr>
          <p:nvPr>
            <p:ph sz="half" idx="2"/>
          </p:nvPr>
        </p:nvPicPr>
        <p:blipFill>
          <a:blip r:embed="rId2"/>
          <a:stretch>
            <a:fillRect/>
          </a:stretch>
        </p:blipFill>
        <p:spPr>
          <a:xfrm>
            <a:off x="6491287" y="2158206"/>
            <a:ext cx="4543425" cy="3686175"/>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33697866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Crítica de la teoría de agencia</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p:txBody>
          <a:bodyPr>
            <a:normAutofit lnSpcReduction="10000"/>
          </a:bodyPr>
          <a:lstStyle/>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La teoría de agencia surge de la separación entre propiedad y control o administración de la empresa</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Jensen y </a:t>
            </a:r>
            <a:r>
              <a:rPr lang="es-CL" dirty="0" err="1">
                <a:latin typeface="Garamond" panose="02020404030301010803" pitchFamily="18" charset="0"/>
                <a:ea typeface="Calibri" panose="020F0502020204030204" pitchFamily="34" charset="0"/>
                <a:cs typeface="Times New Roman" panose="02020603050405020304" pitchFamily="18" charset="0"/>
              </a:rPr>
              <a:t>Meckling</a:t>
            </a:r>
            <a:r>
              <a:rPr lang="es-CL" dirty="0">
                <a:latin typeface="Garamond" panose="02020404030301010803" pitchFamily="18" charset="0"/>
                <a:ea typeface="Calibri" panose="020F0502020204030204" pitchFamily="34" charset="0"/>
                <a:cs typeface="Times New Roman" panose="02020603050405020304" pitchFamily="18" charset="0"/>
              </a:rPr>
              <a:t> (1976) definen la relación de agencia como aquella surgida de un contrato entre dos sujetos: un </a:t>
            </a:r>
            <a:r>
              <a:rPr lang="es-CL" b="1" dirty="0">
                <a:latin typeface="Garamond" panose="02020404030301010803" pitchFamily="18" charset="0"/>
                <a:ea typeface="Calibri" panose="020F0502020204030204" pitchFamily="34" charset="0"/>
                <a:cs typeface="Times New Roman" panose="02020603050405020304" pitchFamily="18" charset="0"/>
              </a:rPr>
              <a:t>principal</a:t>
            </a:r>
            <a:r>
              <a:rPr lang="es-CL" dirty="0">
                <a:latin typeface="Garamond" panose="02020404030301010803" pitchFamily="18" charset="0"/>
                <a:ea typeface="Calibri" panose="020F0502020204030204" pitchFamily="34" charset="0"/>
                <a:cs typeface="Times New Roman" panose="02020603050405020304" pitchFamily="18" charset="0"/>
              </a:rPr>
              <a:t> que define ciertos objetivos y contrata a un </a:t>
            </a:r>
            <a:r>
              <a:rPr lang="es-CL" b="1" dirty="0">
                <a:latin typeface="Garamond" panose="02020404030301010803" pitchFamily="18" charset="0"/>
                <a:ea typeface="Calibri" panose="020F0502020204030204" pitchFamily="34" charset="0"/>
                <a:cs typeface="Times New Roman" panose="02020603050405020304" pitchFamily="18" charset="0"/>
              </a:rPr>
              <a:t>agente</a:t>
            </a:r>
            <a:r>
              <a:rPr lang="es-CL" dirty="0">
                <a:latin typeface="Garamond" panose="02020404030301010803" pitchFamily="18" charset="0"/>
                <a:ea typeface="Calibri" panose="020F0502020204030204" pitchFamily="34" charset="0"/>
                <a:cs typeface="Times New Roman" panose="02020603050405020304" pitchFamily="18" charset="0"/>
              </a:rPr>
              <a:t> para alcanzarlos, delegándole en algún grado la toma de decisiones.</a:t>
            </a:r>
          </a:p>
          <a:p>
            <a:pPr marL="0" indent="0" algn="just">
              <a:buClr>
                <a:srgbClr val="0070C0"/>
              </a:buClr>
              <a:buSzPct val="150000"/>
              <a:buNone/>
            </a:pPr>
            <a:endParaRPr lang="es-CL" b="1"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8" name="Marcador de contenido 7">
            <a:extLst>
              <a:ext uri="{FF2B5EF4-FFF2-40B4-BE49-F238E27FC236}">
                <a16:creationId xmlns:a16="http://schemas.microsoft.com/office/drawing/2014/main" id="{890A2675-1C27-4A2E-A8D4-6E1D4691E0B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60649" y="1370419"/>
            <a:ext cx="5264625" cy="3119080"/>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pic>
        <p:nvPicPr>
          <p:cNvPr id="10" name="Imagen 9">
            <a:extLst>
              <a:ext uri="{FF2B5EF4-FFF2-40B4-BE49-F238E27FC236}">
                <a16:creationId xmlns:a16="http://schemas.microsoft.com/office/drawing/2014/main" id="{27B735A6-604F-49F0-8BDD-4E38E098E205}"/>
              </a:ext>
            </a:extLst>
          </p:cNvPr>
          <p:cNvPicPr>
            <a:picLocks noChangeAspect="1"/>
          </p:cNvPicPr>
          <p:nvPr/>
        </p:nvPicPr>
        <p:blipFill rotWithShape="1">
          <a:blip r:embed="rId4">
            <a:extLst>
              <a:ext uri="{28A0092B-C50C-407E-A947-70E740481C1C}">
                <a14:useLocalDpi xmlns:a14="http://schemas.microsoft.com/office/drawing/2010/main" val="0"/>
              </a:ext>
            </a:extLst>
          </a:blip>
          <a:srcRect t="12880" b="7180"/>
          <a:stretch/>
        </p:blipFill>
        <p:spPr>
          <a:xfrm>
            <a:off x="6460650" y="4489500"/>
            <a:ext cx="5339403" cy="2149426"/>
          </a:xfrm>
          <a:prstGeom prst="rect">
            <a:avLst/>
          </a:prstGeom>
        </p:spPr>
      </p:pic>
    </p:spTree>
    <p:extLst>
      <p:ext uri="{BB962C8B-B14F-4D97-AF65-F5344CB8AC3E}">
        <p14:creationId xmlns:p14="http://schemas.microsoft.com/office/powerpoint/2010/main" val="1121126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Problema de agencia</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p:txBody>
          <a:bodyPr>
            <a:normAutofit fontScale="92500" lnSpcReduction="10000"/>
          </a:bodyPr>
          <a:lstStyle/>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El problema de agencia se da cuando la </a:t>
            </a:r>
            <a:r>
              <a:rPr lang="es-ES" dirty="0">
                <a:effectLst/>
                <a:highlight>
                  <a:srgbClr val="FFFF00"/>
                </a:highlight>
                <a:latin typeface="Garamond" panose="02020404030301010803" pitchFamily="18" charset="0"/>
                <a:ea typeface="Calibri" panose="020F0502020204030204" pitchFamily="34" charset="0"/>
                <a:cs typeface="Times New Roman" panose="02020603050405020304" pitchFamily="18" charset="0"/>
              </a:rPr>
              <a:t>información</a:t>
            </a:r>
            <a:r>
              <a:rPr lang="es-ES" dirty="0">
                <a:effectLst/>
                <a:latin typeface="Garamond" panose="02020404030301010803" pitchFamily="18" charset="0"/>
                <a:ea typeface="Calibri" panose="020F0502020204030204" pitchFamily="34" charset="0"/>
                <a:cs typeface="Times New Roman" panose="02020603050405020304" pitchFamily="18" charset="0"/>
              </a:rPr>
              <a:t> que tiene el principal respecto del comportamiento del agente </a:t>
            </a:r>
            <a:r>
              <a:rPr lang="es-ES" dirty="0">
                <a:effectLst/>
                <a:highlight>
                  <a:srgbClr val="FFFF00"/>
                </a:highlight>
                <a:latin typeface="Garamond" panose="02020404030301010803" pitchFamily="18" charset="0"/>
                <a:ea typeface="Calibri" panose="020F0502020204030204" pitchFamily="34" charset="0"/>
                <a:cs typeface="Times New Roman" panose="02020603050405020304" pitchFamily="18" charset="0"/>
              </a:rPr>
              <a:t>no es perfecta</a:t>
            </a:r>
            <a:r>
              <a:rPr lang="es-ES" dirty="0">
                <a:effectLst/>
                <a:latin typeface="Garamond" panose="02020404030301010803" pitchFamily="18" charset="0"/>
                <a:ea typeface="Calibri" panose="020F0502020204030204" pitchFamily="34" charset="0"/>
                <a:cs typeface="Times New Roman" panose="02020603050405020304" pitchFamily="18" charset="0"/>
              </a:rPr>
              <a:t>. </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En este escenario, el principal puede buscar alinear el comportamiento del agente con sus objetivos mediante el monitoreo y el establecimiento de incentivos.</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Sin embargo, el principal incurre en costos de monitoreo y de crear, pagar y cumplir los contratos que entreguen una estructura de incentivos que efectivamente tienda a alinear los objetivos de ambos. </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Como es imposible prever todas las contingencias futuras que se dan en la relación entre un principal y un agente, es muy probable que subsista alguna divergencia entre los intereses de ambos que impida eliminar totalmente el problema de agencia.</a:t>
            </a:r>
            <a:endParaRPr lang="es-CL"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677500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sz="4000" b="1" dirty="0">
                <a:solidFill>
                  <a:srgbClr val="002060"/>
                </a:solidFill>
                <a:latin typeface="Garamond" panose="02020404030301010803" pitchFamily="18" charset="0"/>
                <a:cs typeface="Arial" panose="020B0604020202020204" pitchFamily="34" charset="0"/>
              </a:rPr>
              <a:t>Unidad II:</a:t>
            </a:r>
            <a:r>
              <a:rPr lang="es-ES_tradnl" sz="3600" b="1" dirty="0">
                <a:solidFill>
                  <a:srgbClr val="002060"/>
                </a:solidFill>
                <a:latin typeface="Garamond" panose="02020404030301010803" pitchFamily="18" charset="0"/>
                <a:cs typeface="Arial" panose="020B0604020202020204" pitchFamily="34" charset="0"/>
              </a:rPr>
              <a:t> </a:t>
            </a:r>
            <a:r>
              <a:rPr lang="es-ES_tradnl" sz="4000" b="1" dirty="0">
                <a:solidFill>
                  <a:srgbClr val="002060"/>
                </a:solidFill>
                <a:latin typeface="Garamond" panose="02020404030301010803" pitchFamily="18" charset="0"/>
                <a:cs typeface="Arial" panose="020B0604020202020204" pitchFamily="34" charset="0"/>
              </a:rPr>
              <a:t>Elementos de la Organización Industrial</a:t>
            </a:r>
            <a:endParaRPr lang="es-ES_tradnl" b="1" dirty="0">
              <a:solidFill>
                <a:srgbClr val="002060"/>
              </a:solidFill>
              <a:latin typeface="Garamond" panose="02020404030301010803" pitchFamily="18" charset="0"/>
              <a:cs typeface="Arial" panose="020B0604020202020204" pitchFamily="34" charset="0"/>
            </a:endParaRPr>
          </a:p>
        </p:txBody>
      </p:sp>
      <p:sp>
        <p:nvSpPr>
          <p:cNvPr id="7" name="Marcador de contenido 2">
            <a:extLst>
              <a:ext uri="{FF2B5EF4-FFF2-40B4-BE49-F238E27FC236}">
                <a16:creationId xmlns:a16="http://schemas.microsoft.com/office/drawing/2014/main" id="{1914F4D6-41B2-8B5D-5D9C-9362BCD78456}"/>
              </a:ext>
            </a:extLst>
          </p:cNvPr>
          <p:cNvSpPr>
            <a:spLocks noGrp="1"/>
          </p:cNvSpPr>
          <p:nvPr>
            <p:ph idx="1"/>
          </p:nvPr>
        </p:nvSpPr>
        <p:spPr>
          <a:xfrm>
            <a:off x="838200" y="1825625"/>
            <a:ext cx="10515600" cy="4351338"/>
          </a:xfrm>
        </p:spPr>
        <p:txBody>
          <a:bodyPr>
            <a:normAutofit/>
          </a:bodyPr>
          <a:lstStyle/>
          <a:p>
            <a:pPr marL="0" indent="0" algn="just">
              <a:buNone/>
            </a:pPr>
            <a:r>
              <a:rPr lang="es-MX" sz="2400" dirty="0">
                <a:solidFill>
                  <a:srgbClr val="000000"/>
                </a:solidFill>
                <a:effectLst/>
                <a:latin typeface="Garamond" panose="02020404030301010803" pitchFamily="18" charset="0"/>
                <a:ea typeface="Calibri" panose="020F0502020204030204" pitchFamily="34" charset="0"/>
              </a:rPr>
              <a:t>En esta unidad aprenderemos a </a:t>
            </a:r>
            <a:r>
              <a:rPr lang="es-CL" sz="2400" b="1" dirty="0">
                <a:solidFill>
                  <a:srgbClr val="00B0F0"/>
                </a:solidFill>
                <a:effectLst/>
                <a:latin typeface="Garamond" panose="02020404030301010803" pitchFamily="18" charset="0"/>
                <a:ea typeface="Calibri" panose="020F0502020204030204" pitchFamily="34" charset="0"/>
              </a:rPr>
              <a:t>identificar las características del entorno organizacional a partir de un diagnóstico sobre las particularidades de la industria y el territorio</a:t>
            </a:r>
            <a:endParaRPr lang="es-MX" sz="2400" b="1" dirty="0">
              <a:solidFill>
                <a:srgbClr val="00B0F0"/>
              </a:solidFill>
              <a:latin typeface="Garamond" panose="02020404030301010803" pitchFamily="18" charset="0"/>
            </a:endParaRPr>
          </a:p>
          <a:p>
            <a:pPr marL="0" indent="0" algn="just">
              <a:buNone/>
            </a:pPr>
            <a:r>
              <a:rPr lang="es-CL" sz="2400" dirty="0">
                <a:latin typeface="Garamond" panose="02020404030301010803" pitchFamily="18" charset="0"/>
                <a:cs typeface="Arial" panose="020B0604020202020204" pitchFamily="34" charset="0"/>
              </a:rPr>
              <a:t>Durante este periodo revisaremos: </a:t>
            </a:r>
          </a:p>
          <a:p>
            <a:pPr lvl="1" algn="just">
              <a:buClr>
                <a:srgbClr val="00B0F0"/>
              </a:buClr>
              <a:buSzPct val="90000"/>
              <a:buFont typeface="Wingdings"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CL" sz="2500" dirty="0">
                <a:latin typeface="Garamond" panose="02020404030301010803" pitchFamily="18" charset="0"/>
                <a:cs typeface="Arial" panose="020B0604020202020204" pitchFamily="34" charset="0"/>
              </a:rPr>
              <a:t>Repaso sobre mercados competitivos</a:t>
            </a:r>
          </a:p>
          <a:p>
            <a:pPr lvl="1" algn="just">
              <a:buClr>
                <a:srgbClr val="00B0F0"/>
              </a:buClr>
              <a:buSzPct val="90000"/>
              <a:buFont typeface="Wingdings"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CL" sz="2500" dirty="0">
                <a:latin typeface="Garamond" panose="02020404030301010803" pitchFamily="18" charset="0"/>
                <a:cs typeface="Arial" panose="020B0604020202020204" pitchFamily="34" charset="0"/>
              </a:rPr>
              <a:t>Tipos de mercados no competitivos y sus características</a:t>
            </a:r>
          </a:p>
          <a:p>
            <a:pPr marL="0" indent="0" algn="just">
              <a:spcAft>
                <a:spcPts val="800"/>
              </a:spcAft>
              <a:buClr>
                <a:srgbClr val="00B0F0"/>
              </a:buClr>
              <a:buSzPct val="90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CL"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Para esta unidad se trabajará con los siguientes capítulos del libro:</a:t>
            </a:r>
          </a:p>
          <a:p>
            <a:pPr lvl="1" algn="just">
              <a:lnSpc>
                <a:spcPct val="100000"/>
              </a:lnSpc>
              <a:spcAft>
                <a:spcPts val="800"/>
              </a:spcAft>
              <a:buClr>
                <a:srgbClr val="00B0F0"/>
              </a:buClr>
              <a:buSzPct val="90000"/>
              <a:buFont typeface="Wingdings"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s-ES_tradnl" dirty="0" err="1">
                <a:latin typeface="Garamond" panose="02020404030301010803" pitchFamily="18" charset="0"/>
                <a:cs typeface="Arial" panose="020B0604020202020204" pitchFamily="34" charset="0"/>
              </a:rPr>
              <a:t>Tarzijan</a:t>
            </a:r>
            <a:r>
              <a:rPr lang="es-ES_tradnl" dirty="0">
                <a:latin typeface="Garamond" panose="02020404030301010803" pitchFamily="18" charset="0"/>
                <a:cs typeface="Arial" panose="020B0604020202020204" pitchFamily="34" charset="0"/>
              </a:rPr>
              <a:t>, J., Paredes, R. (2012). Organización Industrial para la estrategia empresarial, 3d. Pearson Educción de Chile. Caps. 1-5</a:t>
            </a:r>
            <a:endParaRPr lang="es-CL" b="1" dirty="0">
              <a:latin typeface="Garamond" panose="02020404030301010803" pitchFamily="18" charset="0"/>
              <a:cs typeface="Arial" panose="020B0604020202020204" pitchFamily="34" charset="0"/>
            </a:endParaRPr>
          </a:p>
          <a:p>
            <a:pPr lvl="1" algn="just">
              <a:lnSpc>
                <a:spcPct val="100000"/>
              </a:lnSpc>
              <a:spcAft>
                <a:spcPts val="800"/>
              </a:spcAft>
              <a:buClr>
                <a:srgbClr val="0070C0"/>
              </a:buClr>
              <a:buSzPct val="90000"/>
              <a:buFont typeface="Wingdings" pitchFamily="2" charset="2"/>
              <a:buChar cha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s-CL" b="1" dirty="0">
              <a:latin typeface="Garamond" panose="02020404030301010803" pitchFamily="18" charset="0"/>
              <a:cs typeface="Arial" panose="020B0604020202020204" pitchFamily="34" charset="0"/>
            </a:endParaRPr>
          </a:p>
        </p:txBody>
      </p:sp>
      <p:pic>
        <p:nvPicPr>
          <p:cNvPr id="5" name="Imagen 4">
            <a:extLst>
              <a:ext uri="{FF2B5EF4-FFF2-40B4-BE49-F238E27FC236}">
                <a16:creationId xmlns:a16="http://schemas.microsoft.com/office/drawing/2014/main" id="{798D95A1-785C-3C0B-81B3-8C432C692D5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6" name="Imagen 5">
            <a:extLst>
              <a:ext uri="{FF2B5EF4-FFF2-40B4-BE49-F238E27FC236}">
                <a16:creationId xmlns:a16="http://schemas.microsoft.com/office/drawing/2014/main" id="{E623A122-7E67-F6CB-7261-4B6EB5EA524E}"/>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67960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Crítica al supuesto de maximización de utilidades</a:t>
            </a:r>
          </a:p>
        </p:txBody>
      </p:sp>
      <p:sp>
        <p:nvSpPr>
          <p:cNvPr id="4" name="Marcador de contenido 3">
            <a:extLst>
              <a:ext uri="{FF2B5EF4-FFF2-40B4-BE49-F238E27FC236}">
                <a16:creationId xmlns:a16="http://schemas.microsoft.com/office/drawing/2014/main" id="{8EDD032D-517C-4FDD-9A7E-332B43BEA413}"/>
              </a:ext>
            </a:extLst>
          </p:cNvPr>
          <p:cNvSpPr>
            <a:spLocks noGrp="1"/>
          </p:cNvSpPr>
          <p:nvPr>
            <p:ph sz="half" idx="1"/>
          </p:nvPr>
        </p:nvSpPr>
        <p:spPr/>
        <p:txBody>
          <a:bodyPr>
            <a:normAutofit fontScale="92500" lnSpcReduction="10000"/>
          </a:bodyPr>
          <a:lstStyle/>
          <a:p>
            <a:r>
              <a:rPr lang="es-CL" dirty="0">
                <a:latin typeface="Garamond" panose="02020404030301010803" pitchFamily="18" charset="0"/>
                <a:ea typeface="Calibri" panose="020F0502020204030204" pitchFamily="34" charset="0"/>
                <a:cs typeface="Times New Roman" panose="02020603050405020304" pitchFamily="18" charset="0"/>
              </a:rPr>
              <a:t>La teoría de agencia plantea que si vigilar a los administradores tiene costos, estos podrían perseguir objetivos no plenamente coincidentes con los de los propietarios (i.e. pagarse salarios o indemnizaciones mayores, tener vacaciones más largas, etc.)</a:t>
            </a:r>
          </a:p>
          <a:p>
            <a:r>
              <a:rPr lang="es-CL" dirty="0">
                <a:latin typeface="Garamond" panose="02020404030301010803" pitchFamily="18" charset="0"/>
                <a:ea typeface="Calibri" panose="020F0502020204030204" pitchFamily="34" charset="0"/>
                <a:cs typeface="Times New Roman" panose="02020603050405020304" pitchFamily="18" charset="0"/>
              </a:rPr>
              <a:t>La existencia de costos de monitoreo entre principal y agente conduce a una menor integración vertical de las empresas: procesos más simples son más fáciles de monitorear</a:t>
            </a:r>
          </a:p>
          <a:p>
            <a:endParaRPr lang="es-CL" dirty="0"/>
          </a:p>
        </p:txBody>
      </p:sp>
      <p:pic>
        <p:nvPicPr>
          <p:cNvPr id="9" name="Marcador de contenido 8">
            <a:extLst>
              <a:ext uri="{FF2B5EF4-FFF2-40B4-BE49-F238E27FC236}">
                <a16:creationId xmlns:a16="http://schemas.microsoft.com/office/drawing/2014/main" id="{40AEDA0A-1CD6-4C91-B732-07F8DD5624E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18937" y="2133599"/>
            <a:ext cx="5022964" cy="3762375"/>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75025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Contratos como solución al problema de agencia</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p:txBody>
          <a:bodyPr>
            <a:normAutofit fontScale="92500" lnSpcReduction="10000"/>
          </a:bodyPr>
          <a:lstStyle/>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Es posible concebir una serie de contratos para reducir o incluso para resolver el problema de agencia</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La forma analítica de aproximarse al problema de agencia puede comprenderse como una situación en que un agente maximiza su utilidad, que depende de lo que le paguen (y la forma de pago) y de lo que el principal le exija como esfuerzo. </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Las acciones y el esfuerzo del agente afectan el producto y así, en principio, la riqueza del principal. </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Sin embargo, como el esfuerzo del agente no es directamente observable ni deducible delo que observa el principal, no puede hacerse un contrato que remunere o sea contingente al esfuerzo.</a:t>
            </a:r>
            <a:endParaRPr lang="es-CL"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54869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Diseño de contratos óptimos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a:xfrm>
            <a:off x="438150" y="1825624"/>
            <a:ext cx="5581650" cy="4879975"/>
          </a:xfrm>
        </p:spPr>
        <p:txBody>
          <a:bodyPr>
            <a:normAutofit fontScale="85000" lnSpcReduction="20000"/>
          </a:bodyPr>
          <a:lstStyle/>
          <a:p>
            <a:pPr marL="0" indent="0" algn="just">
              <a:buClr>
                <a:srgbClr val="0070C0"/>
              </a:buClr>
              <a:buSzPct val="150000"/>
              <a:buNone/>
            </a:pPr>
            <a:r>
              <a:rPr lang="es-CL" dirty="0" err="1">
                <a:effectLst/>
                <a:latin typeface="Garamond" panose="02020404030301010803" pitchFamily="18" charset="0"/>
                <a:ea typeface="Calibri" panose="020F0502020204030204" pitchFamily="34" charset="0"/>
                <a:cs typeface="Times New Roman" panose="02020603050405020304" pitchFamily="18" charset="0"/>
              </a:rPr>
              <a:t>Holmstrom</a:t>
            </a:r>
            <a:r>
              <a:rPr lang="es-CL" dirty="0">
                <a:effectLst/>
                <a:latin typeface="Garamond" panose="02020404030301010803" pitchFamily="18" charset="0"/>
                <a:ea typeface="Calibri" panose="020F0502020204030204" pitchFamily="34" charset="0"/>
                <a:cs typeface="Times New Roman" panose="02020603050405020304" pitchFamily="18" charset="0"/>
              </a:rPr>
              <a:t> propone algunos principios de diseño de contratos bajo condiciones de agencia, de modo de </a:t>
            </a:r>
            <a:r>
              <a:rPr lang="es-ES" dirty="0">
                <a:effectLst/>
                <a:latin typeface="Garamond" panose="02020404030301010803" pitchFamily="18" charset="0"/>
                <a:ea typeface="Calibri" panose="020F0502020204030204" pitchFamily="34" charset="0"/>
                <a:cs typeface="Times New Roman" panose="02020603050405020304" pitchFamily="18" charset="0"/>
              </a:rPr>
              <a:t>inducir a los agentes a comportarse de la misma forma en que lo harían si hubiese monitoreo perfecto.</a:t>
            </a:r>
          </a:p>
          <a:p>
            <a:pPr marL="0" indent="0" algn="just">
              <a:buClr>
                <a:srgbClr val="0070C0"/>
              </a:buClr>
              <a:buSzPct val="150000"/>
              <a:buNone/>
            </a:pPr>
            <a:r>
              <a:rPr lang="es-ES" b="1" dirty="0">
                <a:effectLst/>
                <a:latin typeface="Garamond" panose="02020404030301010803" pitchFamily="18" charset="0"/>
                <a:ea typeface="Calibri" panose="020F0502020204030204" pitchFamily="34" charset="0"/>
                <a:cs typeface="Times New Roman" panose="02020603050405020304" pitchFamily="18" charset="0"/>
              </a:rPr>
              <a:t>Proposición 1: </a:t>
            </a:r>
            <a:r>
              <a:rPr lang="es-ES" dirty="0">
                <a:effectLst/>
                <a:latin typeface="Garamond" panose="02020404030301010803" pitchFamily="18" charset="0"/>
                <a:ea typeface="Calibri" panose="020F0502020204030204" pitchFamily="34" charset="0"/>
                <a:cs typeface="Times New Roman" panose="02020603050405020304" pitchFamily="18" charset="0"/>
              </a:rPr>
              <a:t>Si el agente es neutral al riesgo, lo que quiere decir que solo está preocupado de su ingreso promedio y no de su variabilidad, un contrato en que el agente cargue con todo el riesgo es óptimo y lo inducirá a realizar una cantidad óptima de esfuerzo.</a:t>
            </a:r>
          </a:p>
          <a:p>
            <a:pPr marL="0" indent="0" algn="just">
              <a:buClr>
                <a:srgbClr val="0070C0"/>
              </a:buClr>
              <a:buSzPct val="150000"/>
              <a:buNone/>
            </a:pPr>
            <a:r>
              <a:rPr lang="es-ES" dirty="0">
                <a:latin typeface="Garamond" panose="02020404030301010803" pitchFamily="18" charset="0"/>
                <a:ea typeface="Calibri" panose="020F0502020204030204" pitchFamily="34" charset="0"/>
                <a:cs typeface="Times New Roman" panose="02020603050405020304" pitchFamily="18" charset="0"/>
              </a:rPr>
              <a:t>Esto genera un contrato “compatible en incentivos”: no sólo es considerado justo por las partes y eficiente, sino que ambas partes están inducidas a cumplirlo</a:t>
            </a:r>
            <a:endParaRPr lang="es-CL"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8" name="Marcador de contenido 7">
            <a:extLst>
              <a:ext uri="{FF2B5EF4-FFF2-40B4-BE49-F238E27FC236}">
                <a16:creationId xmlns:a16="http://schemas.microsoft.com/office/drawing/2014/main" id="{EAF77706-E0D4-480E-9C5A-9FDDB2BF5B94}"/>
              </a:ext>
            </a:extLst>
          </p:cNvPr>
          <p:cNvPicPr>
            <a:picLocks noGrp="1" noChangeAspect="1"/>
          </p:cNvPicPr>
          <p:nvPr>
            <p:ph sz="half" idx="2"/>
          </p:nvPr>
        </p:nvPicPr>
        <p:blipFill>
          <a:blip r:embed="rId2"/>
          <a:stretch>
            <a:fillRect/>
          </a:stretch>
        </p:blipFill>
        <p:spPr>
          <a:xfrm>
            <a:off x="6357937" y="2253456"/>
            <a:ext cx="5654409" cy="4109244"/>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
        <p:nvSpPr>
          <p:cNvPr id="9" name="CuadroTexto 8">
            <a:extLst>
              <a:ext uri="{FF2B5EF4-FFF2-40B4-BE49-F238E27FC236}">
                <a16:creationId xmlns:a16="http://schemas.microsoft.com/office/drawing/2014/main" id="{0D8E89C5-5029-495C-AEE6-0448CCBC7E16}"/>
              </a:ext>
            </a:extLst>
          </p:cNvPr>
          <p:cNvSpPr txBox="1"/>
          <p:nvPr/>
        </p:nvSpPr>
        <p:spPr>
          <a:xfrm>
            <a:off x="6267450" y="1325741"/>
            <a:ext cx="5744896" cy="923330"/>
          </a:xfrm>
          <a:prstGeom prst="rect">
            <a:avLst/>
          </a:prstGeom>
          <a:noFill/>
        </p:spPr>
        <p:txBody>
          <a:bodyPr wrap="square" rtlCol="0">
            <a:spAutoFit/>
          </a:bodyPr>
          <a:lstStyle/>
          <a:p>
            <a:r>
              <a:rPr lang="es-CL" dirty="0"/>
              <a:t>El contrato óptimo sería el alquiler de monto fijo k, de modo que el agente ganara X-k. Como X=V(e), el agente escogerá e* pues maximiza sus ingresos.</a:t>
            </a:r>
          </a:p>
        </p:txBody>
      </p:sp>
    </p:spTree>
    <p:extLst>
      <p:ext uri="{BB962C8B-B14F-4D97-AF65-F5344CB8AC3E}">
        <p14:creationId xmlns:p14="http://schemas.microsoft.com/office/powerpoint/2010/main" val="1658613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Diseño de contratos óptimos</a:t>
            </a:r>
          </a:p>
        </p:txBody>
      </p:sp>
      <p:sp>
        <p:nvSpPr>
          <p:cNvPr id="4" name="Marcador de contenido 3">
            <a:extLst>
              <a:ext uri="{FF2B5EF4-FFF2-40B4-BE49-F238E27FC236}">
                <a16:creationId xmlns:a16="http://schemas.microsoft.com/office/drawing/2014/main" id="{8AF24119-2EF0-4178-8312-D69B66FDE199}"/>
              </a:ext>
            </a:extLst>
          </p:cNvPr>
          <p:cNvSpPr>
            <a:spLocks noGrp="1"/>
          </p:cNvSpPr>
          <p:nvPr>
            <p:ph sz="half" idx="1"/>
          </p:nvPr>
        </p:nvSpPr>
        <p:spPr/>
        <p:txBody>
          <a:bodyPr>
            <a:normAutofit fontScale="92500" lnSpcReduction="10000"/>
          </a:bodyPr>
          <a:lstStyle/>
          <a:p>
            <a:r>
              <a:rPr lang="es-CL" dirty="0"/>
              <a:t>Proposición 2: </a:t>
            </a:r>
            <a:r>
              <a:rPr lang="es-ES" dirty="0"/>
              <a:t>si el principal no es adverso al riesgo y con alguna probabilidad recibe información sobre el esfuerzo efectivo del agente, entonces existe un contrato mediante el cual el principal paga como si el agente se esforzara lo convenido, a menos que detecte que el esfuerzo es menor al convenido. </a:t>
            </a:r>
          </a:p>
          <a:p>
            <a:r>
              <a:rPr lang="es-ES" dirty="0"/>
              <a:t>En ese caso, le aplica un sanción severa, que podemos ilustrar como un pago de –∞</a:t>
            </a:r>
            <a:endParaRPr lang="es-CL" dirty="0"/>
          </a:p>
        </p:txBody>
      </p:sp>
      <p:sp>
        <p:nvSpPr>
          <p:cNvPr id="5" name="Marcador de contenido 4">
            <a:extLst>
              <a:ext uri="{FF2B5EF4-FFF2-40B4-BE49-F238E27FC236}">
                <a16:creationId xmlns:a16="http://schemas.microsoft.com/office/drawing/2014/main" id="{00664A1A-5832-4C12-BAE3-28013433A4B0}"/>
              </a:ext>
            </a:extLst>
          </p:cNvPr>
          <p:cNvSpPr>
            <a:spLocks noGrp="1"/>
          </p:cNvSpPr>
          <p:nvPr>
            <p:ph sz="half" idx="2"/>
          </p:nvPr>
        </p:nvSpPr>
        <p:spPr>
          <a:solidFill>
            <a:srgbClr val="FFC000"/>
          </a:solidFill>
        </p:spPr>
        <p:txBody>
          <a:bodyPr>
            <a:normAutofit fontScale="92500" lnSpcReduction="10000"/>
          </a:bodyPr>
          <a:lstStyle/>
          <a:p>
            <a:r>
              <a:rPr lang="es-ES" dirty="0"/>
              <a:t>Uso de referencias (</a:t>
            </a:r>
            <a:r>
              <a:rPr lang="es-ES" dirty="0" err="1"/>
              <a:t>benchmark</a:t>
            </a:r>
            <a:r>
              <a:rPr lang="es-ES" dirty="0"/>
              <a:t>)</a:t>
            </a:r>
          </a:p>
          <a:p>
            <a:r>
              <a:rPr lang="es-ES" dirty="0"/>
              <a:t>Supongamos que la variable aleatoria que afecta la producción e impide identificar cuánto de esta se debe a esfuerzo y cuánto a la parte aleatoria, no puede tomar un valor inferior a un número h. </a:t>
            </a:r>
          </a:p>
          <a:p>
            <a:r>
              <a:rPr lang="es-ES" dirty="0"/>
              <a:t>Así, la observación directa del producto permite, eventualmente, deducir que el nivel de esfuerzo realizado ha sido inferior al acordado.</a:t>
            </a:r>
          </a:p>
          <a:p>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3586202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Problema de agencia en equipos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p:txBody>
          <a:bodyPr>
            <a:normAutofit fontScale="85000" lnSpcReduction="20000"/>
          </a:bodyPr>
          <a:lstStyle/>
          <a:p>
            <a:pPr marL="0" indent="0" algn="just">
              <a:buClr>
                <a:srgbClr val="0070C0"/>
              </a:buClr>
              <a:buSzPct val="150000"/>
              <a:buNone/>
            </a:pPr>
            <a:r>
              <a:rPr lang="es-ES" dirty="0" err="1">
                <a:effectLst/>
                <a:latin typeface="Garamond" panose="02020404030301010803" pitchFamily="18" charset="0"/>
                <a:ea typeface="Calibri" panose="020F0502020204030204" pitchFamily="34" charset="0"/>
                <a:cs typeface="Times New Roman" panose="02020603050405020304" pitchFamily="18" charset="0"/>
              </a:rPr>
              <a:t>Alchian</a:t>
            </a:r>
            <a:r>
              <a:rPr lang="es-ES" dirty="0">
                <a:effectLst/>
                <a:latin typeface="Garamond" panose="02020404030301010803" pitchFamily="18" charset="0"/>
                <a:ea typeface="Calibri" panose="020F0502020204030204" pitchFamily="34" charset="0"/>
                <a:cs typeface="Times New Roman" panose="02020603050405020304" pitchFamily="18" charset="0"/>
              </a:rPr>
              <a:t> y </a:t>
            </a:r>
            <a:r>
              <a:rPr lang="es-ES" dirty="0" err="1">
                <a:effectLst/>
                <a:latin typeface="Garamond" panose="02020404030301010803" pitchFamily="18" charset="0"/>
                <a:ea typeface="Calibri" panose="020F0502020204030204" pitchFamily="34" charset="0"/>
                <a:cs typeface="Times New Roman" panose="02020603050405020304" pitchFamily="18" charset="0"/>
              </a:rPr>
              <a:t>Demsetz</a:t>
            </a:r>
            <a:r>
              <a:rPr lang="es-ES" dirty="0">
                <a:effectLst/>
                <a:latin typeface="Garamond" panose="02020404030301010803" pitchFamily="18" charset="0"/>
                <a:ea typeface="Calibri" panose="020F0502020204030204" pitchFamily="34" charset="0"/>
                <a:cs typeface="Times New Roman" panose="02020603050405020304" pitchFamily="18" charset="0"/>
              </a:rPr>
              <a:t> (1972) destacan a la empresa como la institución que desarrolla precisamente una estructura que facilita el trabajo en equipo</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Sin embargo, el trabajo en equipo suele estar sujeto a problemas de agencia que tienen su origen en la dificultad de identificar esfuerzos individuales al producto.</a:t>
            </a:r>
          </a:p>
          <a:p>
            <a:pPr marL="0" indent="0" algn="just">
              <a:buClr>
                <a:srgbClr val="0070C0"/>
              </a:buClr>
              <a:buSzPct val="150000"/>
              <a:buNone/>
            </a:pPr>
            <a:r>
              <a:rPr lang="es-ES" dirty="0">
                <a:latin typeface="Garamond" panose="02020404030301010803" pitchFamily="18" charset="0"/>
                <a:ea typeface="Calibri" panose="020F0502020204030204" pitchFamily="34" charset="0"/>
                <a:cs typeface="Times New Roman" panose="02020603050405020304" pitchFamily="18" charset="0"/>
              </a:rPr>
              <a:t>En estos casos, los</a:t>
            </a:r>
            <a:r>
              <a:rPr lang="es-ES" dirty="0">
                <a:effectLst/>
                <a:latin typeface="Garamond" panose="02020404030301010803" pitchFamily="18" charset="0"/>
                <a:ea typeface="Calibri" panose="020F0502020204030204" pitchFamily="34" charset="0"/>
                <a:cs typeface="Times New Roman" panose="02020603050405020304" pitchFamily="18" charset="0"/>
              </a:rPr>
              <a:t> contratos pueden solucionar, o al menos mitigar, este tipo de problemas.</a:t>
            </a:r>
          </a:p>
          <a:p>
            <a:pPr marL="0" indent="0" algn="just">
              <a:buClr>
                <a:srgbClr val="0070C0"/>
              </a:buClr>
              <a:buSzPct val="150000"/>
              <a:buNone/>
            </a:pPr>
            <a:endParaRPr lang="es-CL" b="1"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9ECFE5F7-0945-43AD-819B-4D0F6A48AA80}"/>
              </a:ext>
            </a:extLst>
          </p:cNvPr>
          <p:cNvSpPr>
            <a:spLocks noGrp="1"/>
          </p:cNvSpPr>
          <p:nvPr>
            <p:ph sz="half" idx="2"/>
          </p:nvPr>
        </p:nvSpPr>
        <p:spPr>
          <a:solidFill>
            <a:srgbClr val="FFC000"/>
          </a:solidFill>
        </p:spPr>
        <p:txBody>
          <a:bodyPr>
            <a:normAutofit fontScale="85000" lnSpcReduction="20000"/>
          </a:bodyPr>
          <a:lstStyle/>
          <a:p>
            <a:r>
              <a:rPr lang="es-ES" dirty="0"/>
              <a:t>Ejemplo: Aunque el producto X depende del esfuerzo conjunto y es observable, los esfuerzos individuales no lo son.</a:t>
            </a:r>
          </a:p>
          <a:p>
            <a:r>
              <a:rPr lang="es-ES" dirty="0"/>
              <a:t>Si el grupo tiene n integrantes y defino pagar X/n existen incentivos para que cada integrante del grupo se esfuerce menos que el promedio</a:t>
            </a:r>
          </a:p>
          <a:p>
            <a:r>
              <a:rPr lang="es-CL" dirty="0"/>
              <a:t>Si ahora la regla de pago se cambia y se paga:</a:t>
            </a:r>
          </a:p>
          <a:p>
            <a:pPr lvl="1"/>
            <a:r>
              <a:rPr lang="es-CL" dirty="0"/>
              <a:t>X/n  si X se logra</a:t>
            </a:r>
          </a:p>
          <a:p>
            <a:pPr lvl="1"/>
            <a:r>
              <a:rPr lang="es-CL" dirty="0"/>
              <a:t>0 si X no se logra</a:t>
            </a:r>
          </a:p>
          <a:p>
            <a:r>
              <a:rPr lang="es-CL" dirty="0"/>
              <a:t>Cada integrante tendrá incentivos a lograr el resultado</a:t>
            </a: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40015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Conclusiones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a:xfrm>
            <a:off x="742950" y="1825624"/>
            <a:ext cx="10610850" cy="4746625"/>
          </a:xfrm>
        </p:spPr>
        <p:txBody>
          <a:bodyPr>
            <a:normAutofit fontScale="85000" lnSpcReduction="20000"/>
          </a:bodyPr>
          <a:lstStyle/>
          <a:p>
            <a:pPr marL="0" indent="0" algn="just">
              <a:buClr>
                <a:srgbClr val="0070C0"/>
              </a:buClr>
              <a:buSzPct val="150000"/>
              <a:buNone/>
            </a:pPr>
            <a:r>
              <a:rPr lang="es-ES" dirty="0">
                <a:latin typeface="Garamond" panose="02020404030301010803" pitchFamily="18" charset="0"/>
                <a:ea typeface="Calibri" panose="020F0502020204030204" pitchFamily="34" charset="0"/>
                <a:cs typeface="Times New Roman" panose="02020603050405020304" pitchFamily="18" charset="0"/>
              </a:rPr>
              <a:t>El enfoque institucionalista permite abrir la “caja negra” que representa la empresa en la microeconomía neoclásica.</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La empresa aparece como un conjunto de procesos productivos coordinados y dirigidos por una jerarquía organizacional, alternativa al uso del mercado</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El uso del mercado o de la jerarquía organizacional depende de la minimización conjunta de los costos de transacción y de coordinación.</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Conocer el objetivo de la empresa es esencial para predecir su comportamiento.</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La crítica al supuesto de maximización de utilidades es crucial: toda la microeconomía neoclásica descansa en este supuesto</a:t>
            </a:r>
          </a:p>
          <a:p>
            <a:pPr marL="0" indent="0" algn="just">
              <a:buClr>
                <a:srgbClr val="0070C0"/>
              </a:buClr>
              <a:buSzPct val="150000"/>
              <a:buNone/>
            </a:pPr>
            <a:r>
              <a:rPr lang="es-ES" dirty="0">
                <a:latin typeface="Garamond" panose="02020404030301010803" pitchFamily="18" charset="0"/>
                <a:ea typeface="Calibri" panose="020F0502020204030204" pitchFamily="34" charset="0"/>
                <a:cs typeface="Times New Roman" panose="02020603050405020304" pitchFamily="18" charset="0"/>
              </a:rPr>
              <a:t>La presencia de relaciones de agencia lleva a cuestionar este supuesto</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Los contratos pueden solucionar o aminorar en parte la divergencia de objetivos entre agente y principal pero no resuelven del todo el problema</a:t>
            </a:r>
          </a:p>
          <a:p>
            <a:pPr marL="0" indent="0" algn="just">
              <a:buClr>
                <a:srgbClr val="0070C0"/>
              </a:buClr>
              <a:buSzPct val="150000"/>
              <a:buNone/>
            </a:pPr>
            <a:r>
              <a:rPr lang="es-ES" dirty="0">
                <a:latin typeface="Garamond" panose="02020404030301010803" pitchFamily="18" charset="0"/>
                <a:ea typeface="Calibri" panose="020F0502020204030204" pitchFamily="34" charset="0"/>
                <a:cs typeface="Times New Roman" panose="02020603050405020304" pitchFamily="18" charset="0"/>
              </a:rPr>
              <a:t>Otros elementos relacionados con la estructura y organización de la empresa pueden contribuir: gobierno y control corporativo</a:t>
            </a:r>
            <a:endParaRPr lang="es-ES" dirty="0">
              <a:effectLst/>
              <a:latin typeface="Garamond" panose="02020404030301010803" pitchFamily="18" charset="0"/>
              <a:ea typeface="Calibri" panose="020F0502020204030204" pitchFamily="34" charset="0"/>
              <a:cs typeface="Times New Roman" panose="02020603050405020304" pitchFamily="18" charset="0"/>
            </a:endParaRPr>
          </a:p>
          <a:p>
            <a:pPr marL="0" indent="0" algn="just">
              <a:buClr>
                <a:srgbClr val="0070C0"/>
              </a:buClr>
              <a:buSzPct val="150000"/>
              <a:buNone/>
            </a:pPr>
            <a:endParaRPr lang="es-ES"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936041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464029-4BAA-55A3-7C54-E2BE5981B832}"/>
              </a:ext>
            </a:extLst>
          </p:cNvPr>
          <p:cNvSpPr>
            <a:spLocks noGrp="1"/>
          </p:cNvSpPr>
          <p:nvPr>
            <p:ph type="title"/>
          </p:nvPr>
        </p:nvSpPr>
        <p:spPr>
          <a:xfrm>
            <a:off x="1133732" y="2795715"/>
            <a:ext cx="9924535" cy="1325563"/>
          </a:xfrm>
        </p:spPr>
        <p:txBody>
          <a:bodyPr>
            <a:normAutofit/>
          </a:bodyPr>
          <a:lstStyle/>
          <a:p>
            <a:pPr algn="ctr"/>
            <a:r>
              <a:rPr lang="es-CL" sz="4000" b="1" dirty="0">
                <a:solidFill>
                  <a:srgbClr val="002060"/>
                </a:solidFill>
                <a:latin typeface="Garamond" panose="02020404030301010803" pitchFamily="18" charset="0"/>
              </a:rPr>
              <a:t>Gobierno y control corporativo</a:t>
            </a:r>
          </a:p>
        </p:txBody>
      </p:sp>
      <p:pic>
        <p:nvPicPr>
          <p:cNvPr id="7" name="Imagen 6">
            <a:extLst>
              <a:ext uri="{FF2B5EF4-FFF2-40B4-BE49-F238E27FC236}">
                <a16:creationId xmlns:a16="http://schemas.microsoft.com/office/drawing/2014/main" id="{78D9310A-BFBC-3912-322A-9F34D771588D}"/>
              </a:ext>
            </a:extLst>
          </p:cNvPr>
          <p:cNvPicPr>
            <a:picLocks noChangeAspect="1"/>
          </p:cNvPicPr>
          <p:nvPr/>
        </p:nvPicPr>
        <p:blipFill>
          <a:blip r:embed="rId2"/>
          <a:stretch>
            <a:fillRect/>
          </a:stretch>
        </p:blipFill>
        <p:spPr>
          <a:xfrm>
            <a:off x="1133731" y="2711684"/>
            <a:ext cx="9924535" cy="170525"/>
          </a:xfrm>
          <a:prstGeom prst="rect">
            <a:avLst/>
          </a:prstGeom>
        </p:spPr>
      </p:pic>
      <p:pic>
        <p:nvPicPr>
          <p:cNvPr id="8" name="Imagen 7">
            <a:extLst>
              <a:ext uri="{FF2B5EF4-FFF2-40B4-BE49-F238E27FC236}">
                <a16:creationId xmlns:a16="http://schemas.microsoft.com/office/drawing/2014/main" id="{E82EE5DD-6F6A-7BC5-33BE-769ED95B5DC2}"/>
              </a:ext>
            </a:extLst>
          </p:cNvPr>
          <p:cNvPicPr>
            <a:picLocks noChangeAspect="1"/>
          </p:cNvPicPr>
          <p:nvPr/>
        </p:nvPicPr>
        <p:blipFill>
          <a:blip r:embed="rId2"/>
          <a:stretch>
            <a:fillRect/>
          </a:stretch>
        </p:blipFill>
        <p:spPr>
          <a:xfrm>
            <a:off x="1133732" y="3901638"/>
            <a:ext cx="9924535" cy="170525"/>
          </a:xfrm>
          <a:prstGeom prst="rect">
            <a:avLst/>
          </a:prstGeom>
        </p:spPr>
      </p:pic>
      <p:pic>
        <p:nvPicPr>
          <p:cNvPr id="2" name="Imagen 1">
            <a:extLst>
              <a:ext uri="{FF2B5EF4-FFF2-40B4-BE49-F238E27FC236}">
                <a16:creationId xmlns:a16="http://schemas.microsoft.com/office/drawing/2014/main" id="{B0D68B5F-E938-4B0F-B70F-9A219323D8DF}"/>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3" name="Imagen 2">
            <a:extLst>
              <a:ext uri="{FF2B5EF4-FFF2-40B4-BE49-F238E27FC236}">
                <a16:creationId xmlns:a16="http://schemas.microsoft.com/office/drawing/2014/main" id="{F7371B0F-719F-667C-D446-3DEC1668E779}"/>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497863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Análisis de gobierno y control corporativo</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p:txBody>
          <a:bodyPr>
            <a:normAutofit fontScale="92500" lnSpcReduction="10000"/>
          </a:bodyPr>
          <a:lstStyle/>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Estudia la estructura organizacional de la empresa, así como la forma en que se determina el control y el efecto que tiene sobre la distribución de la riqueza</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Según </a:t>
            </a:r>
            <a:r>
              <a:rPr lang="es-ES" dirty="0" err="1">
                <a:effectLst/>
                <a:latin typeface="Garamond" panose="02020404030301010803" pitchFamily="18" charset="0"/>
                <a:ea typeface="Calibri" panose="020F0502020204030204" pitchFamily="34" charset="0"/>
                <a:cs typeface="Times New Roman" panose="02020603050405020304" pitchFamily="18" charset="0"/>
              </a:rPr>
              <a:t>Shleifer</a:t>
            </a:r>
            <a:r>
              <a:rPr lang="es-ES" dirty="0">
                <a:effectLst/>
                <a:latin typeface="Garamond" panose="02020404030301010803" pitchFamily="18" charset="0"/>
                <a:ea typeface="Calibri" panose="020F0502020204030204" pitchFamily="34" charset="0"/>
                <a:cs typeface="Times New Roman" panose="02020603050405020304" pitchFamily="18" charset="0"/>
              </a:rPr>
              <a:t> y </a:t>
            </a:r>
            <a:r>
              <a:rPr lang="es-ES" dirty="0" err="1">
                <a:effectLst/>
                <a:latin typeface="Garamond" panose="02020404030301010803" pitchFamily="18" charset="0"/>
                <a:ea typeface="Calibri" panose="020F0502020204030204" pitchFamily="34" charset="0"/>
                <a:cs typeface="Times New Roman" panose="02020603050405020304" pitchFamily="18" charset="0"/>
              </a:rPr>
              <a:t>Vishny</a:t>
            </a:r>
            <a:r>
              <a:rPr lang="es-ES" dirty="0">
                <a:effectLst/>
                <a:latin typeface="Garamond" panose="02020404030301010803" pitchFamily="18" charset="0"/>
                <a:ea typeface="Calibri" panose="020F0502020204030204" pitchFamily="34" charset="0"/>
                <a:cs typeface="Times New Roman" panose="02020603050405020304" pitchFamily="18" charset="0"/>
              </a:rPr>
              <a:t> (1997), esto abarca el estudio del conjunto de mecanismos con que los proveedores de recursos a la empresa —particularmente los dueños y los trabajadores— consiguen su remuneración, incluido el acceso a la dirección.</a:t>
            </a:r>
          </a:p>
        </p:txBody>
      </p:sp>
      <p:sp>
        <p:nvSpPr>
          <p:cNvPr id="4" name="Marcador de contenido 3">
            <a:extLst>
              <a:ext uri="{FF2B5EF4-FFF2-40B4-BE49-F238E27FC236}">
                <a16:creationId xmlns:a16="http://schemas.microsoft.com/office/drawing/2014/main" id="{B078C6A0-EAC3-4E69-BF17-862EB7D09872}"/>
              </a:ext>
            </a:extLst>
          </p:cNvPr>
          <p:cNvSpPr>
            <a:spLocks noGrp="1"/>
          </p:cNvSpPr>
          <p:nvPr>
            <p:ph sz="half" idx="2"/>
          </p:nvPr>
        </p:nvSpPr>
        <p:spPr/>
        <p:txBody>
          <a:bodyPr>
            <a:normAutofit fontScale="92500" lnSpcReduction="10000"/>
          </a:bodyPr>
          <a:lstStyle/>
          <a:p>
            <a:r>
              <a:rPr lang="es-ES" dirty="0">
                <a:latin typeface="Garamond" panose="02020404030301010803" pitchFamily="18" charset="0"/>
                <a:ea typeface="Calibri" panose="020F0502020204030204" pitchFamily="34" charset="0"/>
                <a:cs typeface="Times New Roman" panose="02020603050405020304" pitchFamily="18" charset="0"/>
              </a:rPr>
              <a:t>Instituciones de cada país favorecen o inhiben ciertas formas de gobierno y control corporativo en lugar de otras:</a:t>
            </a:r>
          </a:p>
          <a:p>
            <a:pPr lvl="1"/>
            <a:r>
              <a:rPr lang="es-ES" dirty="0">
                <a:latin typeface="Garamond" panose="02020404030301010803" pitchFamily="18" charset="0"/>
                <a:ea typeface="Calibri" panose="020F0502020204030204" pitchFamily="34" charset="0"/>
                <a:cs typeface="Times New Roman" panose="02020603050405020304" pitchFamily="18" charset="0"/>
              </a:rPr>
              <a:t>Grado de concentración de la propiedad</a:t>
            </a:r>
          </a:p>
          <a:p>
            <a:pPr lvl="1"/>
            <a:r>
              <a:rPr lang="es-ES" dirty="0">
                <a:latin typeface="Garamond" panose="02020404030301010803" pitchFamily="18" charset="0"/>
                <a:ea typeface="Calibri" panose="020F0502020204030204" pitchFamily="34" charset="0"/>
                <a:cs typeface="Times New Roman" panose="02020603050405020304" pitchFamily="18" charset="0"/>
              </a:rPr>
              <a:t>Participación de inversionistas institucionales o de financistas (</a:t>
            </a:r>
            <a:r>
              <a:rPr lang="es-ES" dirty="0" err="1">
                <a:latin typeface="Garamond" panose="02020404030301010803" pitchFamily="18" charset="0"/>
                <a:ea typeface="Calibri" panose="020F0502020204030204" pitchFamily="34" charset="0"/>
                <a:cs typeface="Times New Roman" panose="02020603050405020304" pitchFamily="18" charset="0"/>
              </a:rPr>
              <a:t>e.g</a:t>
            </a:r>
            <a:r>
              <a:rPr lang="es-ES" dirty="0">
                <a:latin typeface="Garamond" panose="02020404030301010803" pitchFamily="18" charset="0"/>
                <a:ea typeface="Calibri" panose="020F0502020204030204" pitchFamily="34" charset="0"/>
                <a:cs typeface="Times New Roman" panose="02020603050405020304" pitchFamily="18" charset="0"/>
              </a:rPr>
              <a:t>. bancos) en la propiedad y administración</a:t>
            </a:r>
          </a:p>
          <a:p>
            <a:pPr lvl="1"/>
            <a:r>
              <a:rPr lang="es-ES" dirty="0">
                <a:latin typeface="Garamond" panose="02020404030301010803" pitchFamily="18" charset="0"/>
                <a:ea typeface="Calibri" panose="020F0502020204030204" pitchFamily="34" charset="0"/>
                <a:cs typeface="Times New Roman" panose="02020603050405020304" pitchFamily="18" charset="0"/>
              </a:rPr>
              <a:t>Protección de accionistas minoritarios</a:t>
            </a:r>
          </a:p>
          <a:p>
            <a:pPr lvl="1"/>
            <a:r>
              <a:rPr lang="es-ES" dirty="0">
                <a:latin typeface="Garamond" panose="02020404030301010803" pitchFamily="18" charset="0"/>
                <a:ea typeface="Calibri" panose="020F0502020204030204" pitchFamily="34" charset="0"/>
                <a:cs typeface="Times New Roman" panose="02020603050405020304" pitchFamily="18" charset="0"/>
              </a:rPr>
              <a:t>Mecanismos de mercado (adquisiciones, remuneración de gerentes, etc.)</a:t>
            </a:r>
          </a:p>
          <a:p>
            <a:endParaRPr lang="es-ES" dirty="0">
              <a:latin typeface="Garamond" panose="02020404030301010803" pitchFamily="18" charset="0"/>
              <a:ea typeface="Calibri" panose="020F0502020204030204" pitchFamily="34" charset="0"/>
              <a:cs typeface="Times New Roman" panose="02020603050405020304" pitchFamily="18" charset="0"/>
            </a:endParaRPr>
          </a:p>
          <a:p>
            <a:endParaRPr lang="es-CL" dirty="0">
              <a:latin typeface="Garamond" panose="02020404030301010803" pitchFamily="18" charset="0"/>
              <a:ea typeface="Calibri" panose="020F0502020204030204" pitchFamily="34" charset="0"/>
              <a:cs typeface="Times New Roman" panose="02020603050405020304" pitchFamily="18" charset="0"/>
            </a:endParaRPr>
          </a:p>
          <a:p>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30000018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Control corporativo </a:t>
            </a:r>
            <a:br>
              <a:rPr lang="es-ES_tradnl" b="1" dirty="0">
                <a:solidFill>
                  <a:srgbClr val="002060"/>
                </a:solidFill>
                <a:latin typeface="Garamond" panose="02020404030301010803" pitchFamily="18" charset="0"/>
                <a:cs typeface="Arial" panose="020B0604020202020204" pitchFamily="34" charset="0"/>
              </a:rPr>
            </a:br>
            <a:r>
              <a:rPr lang="es-ES_tradnl" b="1" dirty="0">
                <a:solidFill>
                  <a:srgbClr val="002060"/>
                </a:solidFill>
                <a:latin typeface="Garamond" panose="02020404030301010803" pitchFamily="18" charset="0"/>
                <a:cs typeface="Arial" panose="020B0604020202020204" pitchFamily="34" charset="0"/>
              </a:rPr>
              <a:t>y naturaleza de la empresa</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p:txBody>
          <a:bodyPr>
            <a:normAutofit fontScale="92500" lnSpcReduction="10000"/>
          </a:bodyPr>
          <a:lstStyle/>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La teoría económica neoclásica no hace referencia explícita a los procesos decisionales al interior de las empresas: asume supuesto de maximización de utilidades</a:t>
            </a:r>
          </a:p>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Perspectiva institucionalista aborda el ámbito interno: organización jerárquica y estructura de control.</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Dentro de cada empresa se identifica una coalición de agentes (dueños, gerentes, empleados) en la que prevalece una jerarquía convenida de manera voluntaria.</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En base a esta jerarquía se producen intercambio de recursos mediante contratos más o menos formales, que definen deberes y derechos de las partes</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Si bien cada agente procura su propio beneficio, actúan concertadamente para alcanzar el objetivo común definido para la organización</a:t>
            </a:r>
            <a:endParaRPr lang="es-CL"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808231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Comportamiento de los agentes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p:txBody>
          <a:bodyPr>
            <a:normAutofit/>
          </a:bodyPr>
          <a:lstStyle/>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Depende de:</a:t>
            </a:r>
          </a:p>
          <a:p>
            <a:pPr algn="just">
              <a:buClr>
                <a:srgbClr val="0070C0"/>
              </a:buClr>
              <a:buSzPct val="150000"/>
            </a:pPr>
            <a:r>
              <a:rPr lang="es-CL" dirty="0">
                <a:latin typeface="Garamond" panose="02020404030301010803" pitchFamily="18" charset="0"/>
                <a:ea typeface="Calibri" panose="020F0502020204030204" pitchFamily="34" charset="0"/>
                <a:cs typeface="Times New Roman" panose="02020603050405020304" pitchFamily="18" charset="0"/>
              </a:rPr>
              <a:t>L</a:t>
            </a:r>
            <a:r>
              <a:rPr lang="es-CL" dirty="0">
                <a:effectLst/>
                <a:latin typeface="Garamond" panose="02020404030301010803" pitchFamily="18" charset="0"/>
                <a:ea typeface="Calibri" panose="020F0502020204030204" pitchFamily="34" charset="0"/>
                <a:cs typeface="Times New Roman" panose="02020603050405020304" pitchFamily="18" charset="0"/>
              </a:rPr>
              <a:t>a forma cómo se estructura la propiedad: número y concentración de dueños, relaciones entre dueños</a:t>
            </a:r>
            <a:r>
              <a:rPr lang="es-CL" dirty="0">
                <a:latin typeface="Garamond" panose="02020404030301010803" pitchFamily="18" charset="0"/>
                <a:ea typeface="Calibri" panose="020F0502020204030204" pitchFamily="34" charset="0"/>
                <a:cs typeface="Times New Roman" panose="02020603050405020304" pitchFamily="18" charset="0"/>
              </a:rPr>
              <a:t> y</a:t>
            </a:r>
            <a:r>
              <a:rPr lang="es-CL" dirty="0">
                <a:effectLst/>
                <a:latin typeface="Garamond" panose="02020404030301010803" pitchFamily="18" charset="0"/>
                <a:ea typeface="Calibri" panose="020F0502020204030204" pitchFamily="34" charset="0"/>
                <a:cs typeface="Times New Roman" panose="02020603050405020304" pitchFamily="18" charset="0"/>
              </a:rPr>
              <a:t> relaciones de agencia</a:t>
            </a:r>
          </a:p>
          <a:p>
            <a:pPr algn="just">
              <a:buClr>
                <a:srgbClr val="0070C0"/>
              </a:buClr>
              <a:buSzPct val="150000"/>
            </a:pPr>
            <a:r>
              <a:rPr lang="es-CL" dirty="0">
                <a:effectLst/>
                <a:latin typeface="Garamond" panose="02020404030301010803" pitchFamily="18" charset="0"/>
                <a:ea typeface="Calibri" panose="020F0502020204030204" pitchFamily="34" charset="0"/>
                <a:cs typeface="Times New Roman" panose="02020603050405020304" pitchFamily="18" charset="0"/>
              </a:rPr>
              <a:t>Cómo y quién tome las decisiones</a:t>
            </a:r>
          </a:p>
          <a:p>
            <a:pPr algn="just">
              <a:buClr>
                <a:srgbClr val="0070C0"/>
              </a:buClr>
              <a:buSzPct val="150000"/>
            </a:pPr>
            <a:r>
              <a:rPr lang="es-CL" dirty="0">
                <a:latin typeface="Garamond" panose="02020404030301010803" pitchFamily="18" charset="0"/>
                <a:ea typeface="Calibri" panose="020F0502020204030204" pitchFamily="34" charset="0"/>
                <a:cs typeface="Times New Roman" panose="02020603050405020304" pitchFamily="18" charset="0"/>
              </a:rPr>
              <a:t>Mecanismos de incentivos dentro de la organización</a:t>
            </a:r>
            <a:endParaRPr lang="es-CL"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AB5E7092-17FA-440F-8D09-DD0183706CBD}"/>
              </a:ext>
            </a:extLst>
          </p:cNvPr>
          <p:cNvSpPr>
            <a:spLocks noGrp="1"/>
          </p:cNvSpPr>
          <p:nvPr>
            <p:ph sz="half" idx="2"/>
          </p:nvPr>
        </p:nvSpPr>
        <p:spPr>
          <a:solidFill>
            <a:srgbClr val="FFC000"/>
          </a:solidFill>
        </p:spPr>
        <p:txBody>
          <a:bodyPr>
            <a:normAutofit/>
          </a:bodyPr>
          <a:lstStyle/>
          <a:p>
            <a:r>
              <a:rPr lang="es-CL" dirty="0"/>
              <a:t>Relaciones de agencia se abordan a través de:</a:t>
            </a:r>
          </a:p>
          <a:p>
            <a:r>
              <a:rPr lang="es-CL" dirty="0"/>
              <a:t>Estudio de estructura de empresas (propiedad, relaciones y organización): contratos e incentivos</a:t>
            </a:r>
          </a:p>
          <a:p>
            <a:r>
              <a:rPr lang="es-CL" dirty="0"/>
              <a:t>Estudio de formas en que opera el mercado como </a:t>
            </a:r>
            <a:r>
              <a:rPr lang="es-CL" dirty="0" err="1"/>
              <a:t>disciplinador</a:t>
            </a:r>
            <a:r>
              <a:rPr lang="es-CL" dirty="0"/>
              <a:t>: mercado del control corporativo</a:t>
            </a:r>
          </a:p>
          <a:p>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653912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Evaluaciones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p:txBody>
          <a:bodyPr>
            <a:normAutofit/>
          </a:bodyPr>
          <a:lstStyle/>
          <a:p>
            <a:pPr marL="0" indent="0" algn="just">
              <a:buClr>
                <a:srgbClr val="0070C0"/>
              </a:buClr>
              <a:buSzPct val="150000"/>
              <a:buNone/>
            </a:pPr>
            <a:r>
              <a:rPr lang="es-CL" sz="2400" dirty="0">
                <a:effectLst/>
                <a:latin typeface="Garamond" panose="02020404030301010803" pitchFamily="18" charset="0"/>
                <a:ea typeface="Calibri" panose="020F0502020204030204" pitchFamily="34" charset="0"/>
                <a:cs typeface="Times New Roman" panose="02020603050405020304" pitchFamily="18" charset="0"/>
              </a:rPr>
              <a:t>La Unidad II del curso de Organización Industrial tiene una ponderación del 30% del curso, lo cual se encuentra distribuido como:</a:t>
            </a:r>
          </a:p>
          <a:p>
            <a:pPr lvl="1" algn="just">
              <a:buClr>
                <a:srgbClr val="00B0F0"/>
              </a:buClr>
              <a:buSzPct val="90000"/>
              <a:buFont typeface="Wingdings" pitchFamily="2" charset="2"/>
              <a:buChar char="§"/>
            </a:pPr>
            <a:r>
              <a:rPr lang="es-CL" dirty="0">
                <a:effectLst/>
                <a:latin typeface="Garamond" panose="02020404030301010803" pitchFamily="18" charset="0"/>
                <a:ea typeface="Calibri" panose="020F0502020204030204" pitchFamily="34" charset="0"/>
                <a:cs typeface="Times New Roman" panose="02020603050405020304" pitchFamily="18" charset="0"/>
              </a:rPr>
              <a:t>Taller Nº1 (10%): </a:t>
            </a:r>
            <a:r>
              <a:rPr lang="es-CL" b="1" dirty="0">
                <a:effectLst/>
                <a:latin typeface="Garamond" panose="02020404030301010803" pitchFamily="18" charset="0"/>
                <a:ea typeface="Calibri" panose="020F0502020204030204" pitchFamily="34" charset="0"/>
                <a:cs typeface="Times New Roman" panose="02020603050405020304" pitchFamily="18" charset="0"/>
              </a:rPr>
              <a:t>12-11-2025 (S2) y 13-11-2025 (S1)</a:t>
            </a:r>
          </a:p>
          <a:p>
            <a:pPr lvl="1" algn="just">
              <a:buClr>
                <a:srgbClr val="00B0F0"/>
              </a:buClr>
              <a:buSzPct val="90000"/>
              <a:buFont typeface="Wingdings" pitchFamily="2" charset="2"/>
              <a:buChar char="§"/>
            </a:pPr>
            <a:r>
              <a:rPr lang="es-CL" dirty="0">
                <a:latin typeface="Garamond" panose="02020404030301010803" pitchFamily="18" charset="0"/>
                <a:ea typeface="Calibri" panose="020F0502020204030204" pitchFamily="34" charset="0"/>
                <a:cs typeface="Times New Roman" panose="02020603050405020304" pitchFamily="18" charset="0"/>
              </a:rPr>
              <a:t>Prueba Individual (20%): </a:t>
            </a:r>
            <a:r>
              <a:rPr lang="es-CL" b="1" dirty="0">
                <a:latin typeface="Garamond" panose="02020404030301010803" pitchFamily="18" charset="0"/>
                <a:ea typeface="Calibri" panose="020F0502020204030204" pitchFamily="34" charset="0"/>
                <a:cs typeface="Times New Roman" panose="02020603050405020304" pitchFamily="18" charset="0"/>
              </a:rPr>
              <a:t>19</a:t>
            </a:r>
            <a:r>
              <a:rPr lang="es-CL" b="1" dirty="0">
                <a:effectLst/>
                <a:latin typeface="Garamond" panose="02020404030301010803" pitchFamily="18" charset="0"/>
                <a:ea typeface="Calibri" panose="020F0502020204030204" pitchFamily="34" charset="0"/>
                <a:cs typeface="Times New Roman" panose="02020603050405020304" pitchFamily="18" charset="0"/>
              </a:rPr>
              <a:t>-11-2025 (S2) y </a:t>
            </a:r>
            <a:r>
              <a:rPr lang="es-CL" b="1" dirty="0">
                <a:latin typeface="Garamond" panose="02020404030301010803" pitchFamily="18" charset="0"/>
                <a:ea typeface="Calibri" panose="020F0502020204030204" pitchFamily="34" charset="0"/>
                <a:cs typeface="Times New Roman" panose="02020603050405020304" pitchFamily="18" charset="0"/>
              </a:rPr>
              <a:t>20-11-2025 (S1)</a:t>
            </a:r>
            <a:endParaRPr lang="es-CL" b="1"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689364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Tipos de gobiernos corporativos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p:txBody>
          <a:bodyPr>
            <a:normAutofit fontScale="92500" lnSpcReduction="20000"/>
          </a:bodyPr>
          <a:lstStyle/>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Distintos tipos de organización se caracterizan por estructura de propiedad y la forma en que ejercen el control de la gestión</a:t>
            </a:r>
          </a:p>
          <a:p>
            <a:pPr algn="just">
              <a:buClr>
                <a:srgbClr val="0070C0"/>
              </a:buClr>
              <a:buSzPct val="150000"/>
            </a:pPr>
            <a:r>
              <a:rPr lang="es-CL" dirty="0">
                <a:latin typeface="Garamond" panose="02020404030301010803" pitchFamily="18" charset="0"/>
                <a:ea typeface="Calibri" panose="020F0502020204030204" pitchFamily="34" charset="0"/>
                <a:cs typeface="Times New Roman" panose="02020603050405020304" pitchFamily="18" charset="0"/>
              </a:rPr>
              <a:t>Sociedades anónimas abiertas de EE.UU.: propiedad desconcentrada, participación de accionistas minoritarios y activo “mercado por control corporativo”</a:t>
            </a:r>
          </a:p>
          <a:p>
            <a:pPr algn="just">
              <a:buClr>
                <a:srgbClr val="0070C0"/>
              </a:buClr>
              <a:buSzPct val="150000"/>
            </a:pPr>
            <a:r>
              <a:rPr lang="es-CL" dirty="0">
                <a:latin typeface="Garamond" panose="02020404030301010803" pitchFamily="18" charset="0"/>
                <a:ea typeface="Calibri" panose="020F0502020204030204" pitchFamily="34" charset="0"/>
                <a:cs typeface="Times New Roman" panose="02020603050405020304" pitchFamily="18" charset="0"/>
              </a:rPr>
              <a:t>Sociedades anónimas abiertas de Alemania: propiedad concentrada, participación limitada de accionistas minoritarios y fuerte presencia de bancos en la propiedad y control de empresas</a:t>
            </a:r>
          </a:p>
          <a:p>
            <a:pPr algn="just">
              <a:buClr>
                <a:srgbClr val="0070C0"/>
              </a:buClr>
              <a:buSzPct val="150000"/>
            </a:pPr>
            <a:r>
              <a:rPr lang="es-CL" dirty="0">
                <a:effectLst/>
                <a:latin typeface="Garamond" panose="02020404030301010803" pitchFamily="18" charset="0"/>
                <a:ea typeface="Calibri" panose="020F0502020204030204" pitchFamily="34" charset="0"/>
                <a:cs typeface="Times New Roman" panose="02020603050405020304" pitchFamily="18" charset="0"/>
              </a:rPr>
              <a:t>S</a:t>
            </a:r>
            <a:r>
              <a:rPr lang="es-CL" dirty="0">
                <a:latin typeface="Garamond" panose="02020404030301010803" pitchFamily="18" charset="0"/>
                <a:ea typeface="Calibri" panose="020F0502020204030204" pitchFamily="34" charset="0"/>
                <a:cs typeface="Times New Roman" panose="02020603050405020304" pitchFamily="18" charset="0"/>
              </a:rPr>
              <a:t>ociedades anónimas abiertas en Chile: propiedad concentrada en conglomerados, con estructura piramidal y controladores con alta participación accionaria</a:t>
            </a:r>
          </a:p>
          <a:p>
            <a:pPr algn="just">
              <a:buClr>
                <a:srgbClr val="0070C0"/>
              </a:buClr>
              <a:buSzPct val="150000"/>
            </a:pPr>
            <a:r>
              <a:rPr lang="es-CL" dirty="0">
                <a:effectLst/>
                <a:latin typeface="Garamond" panose="02020404030301010803" pitchFamily="18" charset="0"/>
                <a:ea typeface="Calibri" panose="020F0502020204030204" pitchFamily="34" charset="0"/>
                <a:cs typeface="Times New Roman" panose="02020603050405020304" pitchFamily="18" charset="0"/>
              </a:rPr>
              <a:t>Sociedades anónimas abiertas en México y Brasil: similares a Chile salvo que usan acciones con distintos derechos para separar propiedad y control</a:t>
            </a: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4040433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¿Por qué coexisten distintas formas de organización de empresas?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p:txBody>
          <a:bodyPr>
            <a:normAutofit fontScale="92500" lnSpcReduction="10000"/>
          </a:bodyPr>
          <a:lstStyle/>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Distintas estructuras de organización reportan distintos costos y beneficios:</a:t>
            </a:r>
          </a:p>
          <a:p>
            <a:pPr algn="just">
              <a:buClr>
                <a:srgbClr val="0070C0"/>
              </a:buClr>
              <a:buSzPct val="150000"/>
            </a:pPr>
            <a:r>
              <a:rPr lang="es-CL" dirty="0">
                <a:latin typeface="Garamond" panose="02020404030301010803" pitchFamily="18" charset="0"/>
                <a:ea typeface="Calibri" panose="020F0502020204030204" pitchFamily="34" charset="0"/>
                <a:cs typeface="Times New Roman" panose="02020603050405020304" pitchFamily="18" charset="0"/>
              </a:rPr>
              <a:t>Capacidad de monitoreo y control</a:t>
            </a:r>
          </a:p>
          <a:p>
            <a:pPr algn="just">
              <a:buClr>
                <a:srgbClr val="0070C0"/>
              </a:buClr>
              <a:buSzPct val="150000"/>
            </a:pPr>
            <a:r>
              <a:rPr lang="es-CL" dirty="0">
                <a:effectLst/>
                <a:latin typeface="Garamond" panose="02020404030301010803" pitchFamily="18" charset="0"/>
                <a:ea typeface="Calibri" panose="020F0502020204030204" pitchFamily="34" charset="0"/>
                <a:cs typeface="Times New Roman" panose="02020603050405020304" pitchFamily="18" charset="0"/>
              </a:rPr>
              <a:t>Acceso al mercado financiero</a:t>
            </a:r>
          </a:p>
          <a:p>
            <a:pPr algn="just">
              <a:buClr>
                <a:srgbClr val="0070C0"/>
              </a:buClr>
              <a:buSzPct val="150000"/>
            </a:pPr>
            <a:r>
              <a:rPr lang="es-CL" dirty="0">
                <a:latin typeface="Garamond" panose="02020404030301010803" pitchFamily="18" charset="0"/>
                <a:ea typeface="Calibri" panose="020F0502020204030204" pitchFamily="34" charset="0"/>
                <a:cs typeface="Times New Roman" panose="02020603050405020304" pitchFamily="18" charset="0"/>
              </a:rPr>
              <a:t>Nivel de responsabilidad de los propietarios</a:t>
            </a:r>
            <a:endParaRPr lang="es-CL"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7E1EFC26-F7A1-477F-9FD0-863198046359}"/>
              </a:ext>
            </a:extLst>
          </p:cNvPr>
          <p:cNvSpPr>
            <a:spLocks noGrp="1"/>
          </p:cNvSpPr>
          <p:nvPr>
            <p:ph sz="half" idx="2"/>
          </p:nvPr>
        </p:nvSpPr>
        <p:spPr>
          <a:solidFill>
            <a:srgbClr val="FFC000"/>
          </a:solidFill>
        </p:spPr>
        <p:txBody>
          <a:bodyPr>
            <a:normAutofit fontScale="92500" lnSpcReduction="10000"/>
          </a:bodyPr>
          <a:lstStyle/>
          <a:p>
            <a:r>
              <a:rPr lang="es-CL" dirty="0"/>
              <a:t>Empresas familiares tienen mayor relación entre propiedad y administración:</a:t>
            </a:r>
          </a:p>
          <a:p>
            <a:pPr lvl="1"/>
            <a:r>
              <a:rPr lang="es-CL" dirty="0"/>
              <a:t>Mayor capacidad de conciliar objetivos económicos entre propietarios, administradores y empleados</a:t>
            </a:r>
          </a:p>
          <a:p>
            <a:pPr lvl="1"/>
            <a:r>
              <a:rPr lang="es-CL" dirty="0"/>
              <a:t>Responsabilidad legal completa de los propietarios</a:t>
            </a:r>
          </a:p>
          <a:p>
            <a:pPr lvl="1"/>
            <a:r>
              <a:rPr lang="es-CL" dirty="0"/>
              <a:t>Ausencia de mecanismos de selección de personal genera ineficiencias</a:t>
            </a:r>
          </a:p>
          <a:p>
            <a:pPr lvl="1"/>
            <a:r>
              <a:rPr lang="es-CL" dirty="0"/>
              <a:t>Ausencia de registros contables dificultan acceso a mercado financiero</a:t>
            </a:r>
          </a:p>
          <a:p>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42626029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Sociedades anónimas tradicionales (un solo tipo de acción)</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p:txBody>
          <a:bodyPr>
            <a:normAutofit fontScale="92500" lnSpcReduction="20000"/>
          </a:bodyPr>
          <a:lstStyle/>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Abiertas a participación financiera de terceros</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Responsabilidad de propietarios limitada al valor de la acción</a:t>
            </a:r>
          </a:p>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Desarrollo especializado de capacidades administrativas</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Duración a perpetuidad</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Acciones con derechos preferentes permiten gozar de </a:t>
            </a:r>
            <a:r>
              <a:rPr lang="es-ES" dirty="0">
                <a:latin typeface="Garamond" panose="02020404030301010803" pitchFamily="18" charset="0"/>
                <a:ea typeface="Calibri" panose="020F0502020204030204" pitchFamily="34" charset="0"/>
                <a:cs typeface="Times New Roman" panose="02020603050405020304" pitchFamily="18" charset="0"/>
              </a:rPr>
              <a:t>ventajas de sociedad anónima y de ventajas de capacidad de monitoreo y control de empresas familiares</a:t>
            </a:r>
            <a:endParaRPr lang="es-CL" dirty="0">
              <a:latin typeface="Garamond" panose="02020404030301010803" pitchFamily="18" charset="0"/>
              <a:ea typeface="Calibri" panose="020F0502020204030204" pitchFamily="34" charset="0"/>
              <a:cs typeface="Times New Roman" panose="02020603050405020304" pitchFamily="18" charset="0"/>
            </a:endParaRPr>
          </a:p>
          <a:p>
            <a:pPr marL="0" indent="0" algn="just">
              <a:buClr>
                <a:srgbClr val="0070C0"/>
              </a:buClr>
              <a:buSzPct val="150000"/>
              <a:buNone/>
            </a:pPr>
            <a:endParaRPr lang="es-CL" b="1"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42A9DFC7-0AA1-4F7F-A592-25BE223D839A}"/>
              </a:ext>
            </a:extLst>
          </p:cNvPr>
          <p:cNvSpPr>
            <a:spLocks noGrp="1"/>
          </p:cNvSpPr>
          <p:nvPr>
            <p:ph sz="half" idx="2"/>
          </p:nvPr>
        </p:nvSpPr>
        <p:spPr>
          <a:solidFill>
            <a:srgbClr val="FFC000"/>
          </a:solidFill>
        </p:spPr>
        <p:txBody>
          <a:bodyPr>
            <a:normAutofit fontScale="92500" lnSpcReduction="20000"/>
          </a:bodyPr>
          <a:lstStyle/>
          <a:p>
            <a:r>
              <a:rPr lang="es-ES" dirty="0"/>
              <a:t>Alta liquidez de la inversión y anonimato de la administración permite la transferencia de la reputación de una administración a otra</a:t>
            </a:r>
          </a:p>
          <a:p>
            <a:r>
              <a:rPr lang="es-ES" dirty="0"/>
              <a:t>Sin embargo, tales sociedades tienen costos de vigilar a los administradores para alinearlos con los intereses de los dueños</a:t>
            </a:r>
          </a:p>
          <a:p>
            <a:r>
              <a:rPr lang="es-ES" dirty="0"/>
              <a:t>A mayor dilución accionaria menores incentivos a vigilancia por parte de propietarios</a:t>
            </a:r>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5257085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Estructuras de control minoritario</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p:txBody>
          <a:bodyPr>
            <a:normAutofit fontScale="92500" lnSpcReduction="10000"/>
          </a:bodyPr>
          <a:lstStyle/>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En una sociedad anónima tradicional con propiedad </a:t>
            </a:r>
            <a:r>
              <a:rPr lang="es-CL" dirty="0" err="1">
                <a:effectLst/>
                <a:latin typeface="Garamond" panose="02020404030301010803" pitchFamily="18" charset="0"/>
                <a:ea typeface="Calibri" panose="020F0502020204030204" pitchFamily="34" charset="0"/>
                <a:cs typeface="Times New Roman" panose="02020603050405020304" pitchFamily="18" charset="0"/>
              </a:rPr>
              <a:t>diluída</a:t>
            </a:r>
            <a:r>
              <a:rPr lang="es-CL" dirty="0">
                <a:effectLst/>
                <a:latin typeface="Garamond" panose="02020404030301010803" pitchFamily="18" charset="0"/>
                <a:ea typeface="Calibri" panose="020F0502020204030204" pitchFamily="34" charset="0"/>
                <a:cs typeface="Times New Roman" panose="02020603050405020304" pitchFamily="18" charset="0"/>
              </a:rPr>
              <a:t>, el control quedará en manos de directores que resulten electos en la junta ordinaria de accionistas</a:t>
            </a:r>
          </a:p>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Para que un control accionario minoritario sea eficiente es recomendable que existan mecanismos de control que eviten acciones discrecionales de los accionistas controladores</a:t>
            </a:r>
          </a:p>
        </p:txBody>
      </p:sp>
      <p:sp>
        <p:nvSpPr>
          <p:cNvPr id="4" name="Marcador de contenido 3">
            <a:extLst>
              <a:ext uri="{FF2B5EF4-FFF2-40B4-BE49-F238E27FC236}">
                <a16:creationId xmlns:a16="http://schemas.microsoft.com/office/drawing/2014/main" id="{1318EFAA-E709-423D-A272-87EF7661D2EA}"/>
              </a:ext>
            </a:extLst>
          </p:cNvPr>
          <p:cNvSpPr>
            <a:spLocks noGrp="1"/>
          </p:cNvSpPr>
          <p:nvPr>
            <p:ph sz="half" idx="2"/>
          </p:nvPr>
        </p:nvSpPr>
        <p:spPr>
          <a:solidFill>
            <a:srgbClr val="FFC000"/>
          </a:solidFill>
        </p:spPr>
        <p:txBody>
          <a:bodyPr>
            <a:normAutofit fontScale="92500" lnSpcReduction="10000"/>
          </a:bodyPr>
          <a:lstStyle/>
          <a:p>
            <a:r>
              <a:rPr lang="es-ES" dirty="0" err="1"/>
              <a:t>Bebchuck</a:t>
            </a:r>
            <a:r>
              <a:rPr lang="es-ES" dirty="0"/>
              <a:t>, </a:t>
            </a:r>
            <a:r>
              <a:rPr lang="es-ES" dirty="0" err="1"/>
              <a:t>Kraakman</a:t>
            </a:r>
            <a:r>
              <a:rPr lang="es-ES" dirty="0"/>
              <a:t> y </a:t>
            </a:r>
            <a:r>
              <a:rPr lang="es-ES" dirty="0" err="1"/>
              <a:t>Triantis</a:t>
            </a:r>
            <a:r>
              <a:rPr lang="es-ES" dirty="0"/>
              <a:t> (1999) y </a:t>
            </a:r>
            <a:r>
              <a:rPr lang="es-ES" dirty="0" err="1"/>
              <a:t>Raineri</a:t>
            </a:r>
            <a:r>
              <a:rPr lang="es-ES" dirty="0"/>
              <a:t> (1999) examinan arreglos contractuales que permiten separar el control de una organización de los derechos sobre los excedentes de caja que ella genera</a:t>
            </a:r>
          </a:p>
          <a:p>
            <a:r>
              <a:rPr lang="es-ES" dirty="0"/>
              <a:t>Estos autores identifican tres formas de control minoritario:</a:t>
            </a:r>
          </a:p>
          <a:p>
            <a:pPr lvl="1"/>
            <a:r>
              <a:rPr lang="es-ES" dirty="0"/>
              <a:t>Control piramidal</a:t>
            </a:r>
          </a:p>
          <a:p>
            <a:pPr lvl="1"/>
            <a:r>
              <a:rPr lang="es-ES" dirty="0"/>
              <a:t>Control cruzado</a:t>
            </a:r>
          </a:p>
          <a:p>
            <a:pPr lvl="1"/>
            <a:r>
              <a:rPr lang="es-ES" dirty="0"/>
              <a:t>Acciones de distinta clase</a:t>
            </a:r>
          </a:p>
          <a:p>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38806683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a:xfrm>
            <a:off x="498086" y="0"/>
            <a:ext cx="10515600" cy="787400"/>
          </a:xfrm>
        </p:spPr>
        <p:txBody>
          <a:bodyPr/>
          <a:lstStyle/>
          <a:p>
            <a:r>
              <a:rPr lang="es-ES_tradnl" b="1" dirty="0">
                <a:solidFill>
                  <a:srgbClr val="002060"/>
                </a:solidFill>
                <a:latin typeface="Garamond" panose="02020404030301010803" pitchFamily="18" charset="0"/>
                <a:cs typeface="Arial" panose="020B0604020202020204" pitchFamily="34" charset="0"/>
              </a:rPr>
              <a:t>Control piramidal</a:t>
            </a:r>
          </a:p>
        </p:txBody>
      </p:sp>
      <p:sp>
        <p:nvSpPr>
          <p:cNvPr id="4" name="Marcador de contenido 3">
            <a:extLst>
              <a:ext uri="{FF2B5EF4-FFF2-40B4-BE49-F238E27FC236}">
                <a16:creationId xmlns:a16="http://schemas.microsoft.com/office/drawing/2014/main" id="{DCFCF257-B67A-47FA-884F-F2B308EE3027}"/>
              </a:ext>
            </a:extLst>
          </p:cNvPr>
          <p:cNvSpPr>
            <a:spLocks noGrp="1"/>
          </p:cNvSpPr>
          <p:nvPr>
            <p:ph sz="half" idx="1"/>
          </p:nvPr>
        </p:nvSpPr>
        <p:spPr>
          <a:xfrm>
            <a:off x="838200" y="5276850"/>
            <a:ext cx="10676389" cy="1581150"/>
          </a:xfrm>
        </p:spPr>
        <p:txBody>
          <a:bodyPr>
            <a:normAutofit fontScale="85000" lnSpcReduction="20000"/>
          </a:bodyPr>
          <a:lstStyle/>
          <a:p>
            <a:r>
              <a:rPr lang="es-ES" dirty="0"/>
              <a:t>Bajo esta forma, se organiza piramidalmente la estructura corporativa. </a:t>
            </a:r>
          </a:p>
          <a:p>
            <a:r>
              <a:rPr lang="es-ES" dirty="0"/>
              <a:t>Por ejemplo, si un grupo de accionistas controla el 50,1% de la empresa A y la empresa A controla, a su vez, el 50,1% de la empresa B, entonces el grupo de accionistas que controla la empresa A también controlará la empresa B, aunque tenga derecho a percibir solo el 25,1% de los excedentes que genere la empresa B</a:t>
            </a:r>
          </a:p>
          <a:p>
            <a:endParaRPr lang="es-CL" dirty="0"/>
          </a:p>
        </p:txBody>
      </p:sp>
      <p:pic>
        <p:nvPicPr>
          <p:cNvPr id="8" name="Marcador de contenido 7">
            <a:extLst>
              <a:ext uri="{FF2B5EF4-FFF2-40B4-BE49-F238E27FC236}">
                <a16:creationId xmlns:a16="http://schemas.microsoft.com/office/drawing/2014/main" id="{62178F9E-5211-4316-B2CF-7AEEB915610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1435" t="4930" r="40822" b="33214"/>
          <a:stretch/>
        </p:blipFill>
        <p:spPr>
          <a:xfrm>
            <a:off x="828092" y="681245"/>
            <a:ext cx="9855588" cy="4595605"/>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033844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a:xfrm>
            <a:off x="400050" y="197259"/>
            <a:ext cx="10515600" cy="501650"/>
          </a:xfrm>
        </p:spPr>
        <p:txBody>
          <a:bodyPr>
            <a:normAutofit fontScale="90000"/>
          </a:bodyPr>
          <a:lstStyle/>
          <a:p>
            <a:r>
              <a:rPr lang="es-ES_tradnl" b="1" dirty="0">
                <a:solidFill>
                  <a:srgbClr val="002060"/>
                </a:solidFill>
                <a:latin typeface="Garamond" panose="02020404030301010803" pitchFamily="18" charset="0"/>
                <a:cs typeface="Arial" panose="020B0604020202020204" pitchFamily="34" charset="0"/>
              </a:rPr>
              <a:t>Control cruzado</a:t>
            </a:r>
          </a:p>
        </p:txBody>
      </p:sp>
      <p:sp>
        <p:nvSpPr>
          <p:cNvPr id="4" name="Marcador de contenido 3">
            <a:extLst>
              <a:ext uri="{FF2B5EF4-FFF2-40B4-BE49-F238E27FC236}">
                <a16:creationId xmlns:a16="http://schemas.microsoft.com/office/drawing/2014/main" id="{F17A0584-0C68-4A22-A512-EB11061962EF}"/>
              </a:ext>
            </a:extLst>
          </p:cNvPr>
          <p:cNvSpPr>
            <a:spLocks noGrp="1"/>
          </p:cNvSpPr>
          <p:nvPr>
            <p:ph sz="half" idx="1"/>
          </p:nvPr>
        </p:nvSpPr>
        <p:spPr>
          <a:xfrm>
            <a:off x="552865" y="4829649"/>
            <a:ext cx="11487150" cy="2028351"/>
          </a:xfrm>
        </p:spPr>
        <p:txBody>
          <a:bodyPr>
            <a:normAutofit fontScale="77500" lnSpcReduction="20000"/>
          </a:bodyPr>
          <a:lstStyle/>
          <a:p>
            <a:r>
              <a:rPr lang="es-ES" dirty="0"/>
              <a:t>La tenencia cruzada de acciones entre empresas potencia y reafirma el poder del grupo controlador. </a:t>
            </a:r>
          </a:p>
          <a:p>
            <a:r>
              <a:rPr lang="es-ES" dirty="0"/>
              <a:t>Ejemplo de esto es el caso de dos empresas C y D, donde un grupo de accionistas posee el 30,1% de la empresa C, y la empresa D posee el 20% de la empresa C. Además, el mismo grupo de accionistas posee el 30,1% de la empresa D y la empresa C posee el 20% de la empresa D. </a:t>
            </a:r>
          </a:p>
          <a:p>
            <a:r>
              <a:rPr lang="es-ES" dirty="0"/>
              <a:t>Entonces, el grupo de accionistas controlará tanto a las empresas C y D, pero solo con derechos sobre los excedentes totales de cada sociedad equivalentes al 36,1%</a:t>
            </a:r>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pic>
        <p:nvPicPr>
          <p:cNvPr id="8" name="Marcador de contenido 7">
            <a:extLst>
              <a:ext uri="{FF2B5EF4-FFF2-40B4-BE49-F238E27FC236}">
                <a16:creationId xmlns:a16="http://schemas.microsoft.com/office/drawing/2014/main" id="{47F1ACBD-9F0C-47FC-B566-A8A1882B391A}"/>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35" t="4930" r="40822" b="33214"/>
          <a:stretch/>
        </p:blipFill>
        <p:spPr>
          <a:xfrm>
            <a:off x="1514475" y="1049362"/>
            <a:ext cx="7886700" cy="3677484"/>
          </a:xfrm>
        </p:spPr>
      </p:pic>
    </p:spTree>
    <p:extLst>
      <p:ext uri="{BB962C8B-B14F-4D97-AF65-F5344CB8AC3E}">
        <p14:creationId xmlns:p14="http://schemas.microsoft.com/office/powerpoint/2010/main" val="88039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Acciones de distinta clase</a:t>
            </a:r>
          </a:p>
        </p:txBody>
      </p:sp>
      <p:sp>
        <p:nvSpPr>
          <p:cNvPr id="4" name="Marcador de contenido 3">
            <a:extLst>
              <a:ext uri="{FF2B5EF4-FFF2-40B4-BE49-F238E27FC236}">
                <a16:creationId xmlns:a16="http://schemas.microsoft.com/office/drawing/2014/main" id="{26CC9A8C-E7B2-4798-BB37-69D4D7EDF831}"/>
              </a:ext>
            </a:extLst>
          </p:cNvPr>
          <p:cNvSpPr>
            <a:spLocks noGrp="1"/>
          </p:cNvSpPr>
          <p:nvPr>
            <p:ph sz="half" idx="1"/>
          </p:nvPr>
        </p:nvSpPr>
        <p:spPr>
          <a:xfrm>
            <a:off x="280174" y="1707467"/>
            <a:ext cx="4541438" cy="4351338"/>
          </a:xfrm>
        </p:spPr>
        <p:txBody>
          <a:bodyPr>
            <a:normAutofit fontScale="85000" lnSpcReduction="10000"/>
          </a:bodyPr>
          <a:lstStyle/>
          <a:p>
            <a:r>
              <a:rPr lang="es-ES" dirty="0"/>
              <a:t>Es la forma más simple y transparente de crear una estructura de control minoritario, debido a que permite separar directamente los derechos sobre los excedentes de los derechos sobre el control de la organización</a:t>
            </a:r>
          </a:p>
          <a:p>
            <a:r>
              <a:rPr lang="es-ES" dirty="0"/>
              <a:t>Con la creación de distintas clases de acciones, los empresarios pudieron atraer recursos sin tener que transferir el control de sus empresas</a:t>
            </a:r>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pic>
        <p:nvPicPr>
          <p:cNvPr id="12" name="Marcador de contenido 11">
            <a:extLst>
              <a:ext uri="{FF2B5EF4-FFF2-40B4-BE49-F238E27FC236}">
                <a16:creationId xmlns:a16="http://schemas.microsoft.com/office/drawing/2014/main" id="{691D9627-A63A-4B3E-B0CE-4B4EA74BFA6E}"/>
              </a:ext>
            </a:extLst>
          </p:cNvPr>
          <p:cNvPicPr>
            <a:picLocks noGrp="1" noChangeAspect="1"/>
          </p:cNvPicPr>
          <p:nvPr>
            <p:ph sz="half" idx="2"/>
          </p:nvPr>
        </p:nvPicPr>
        <p:blipFill>
          <a:blip r:embed="rId3"/>
          <a:stretch>
            <a:fillRect/>
          </a:stretch>
        </p:blipFill>
        <p:spPr>
          <a:xfrm>
            <a:off x="6923829" y="1557482"/>
            <a:ext cx="5181600" cy="2487356"/>
          </a:xfrm>
        </p:spPr>
      </p:pic>
      <p:pic>
        <p:nvPicPr>
          <p:cNvPr id="14" name="Imagen 13">
            <a:extLst>
              <a:ext uri="{FF2B5EF4-FFF2-40B4-BE49-F238E27FC236}">
                <a16:creationId xmlns:a16="http://schemas.microsoft.com/office/drawing/2014/main" id="{E1FE9D6C-CFA7-412A-9553-3ABE364FD7BF}"/>
              </a:ext>
            </a:extLst>
          </p:cNvPr>
          <p:cNvPicPr>
            <a:picLocks noChangeAspect="1"/>
          </p:cNvPicPr>
          <p:nvPr/>
        </p:nvPicPr>
        <p:blipFill>
          <a:blip r:embed="rId4"/>
          <a:stretch>
            <a:fillRect/>
          </a:stretch>
        </p:blipFill>
        <p:spPr>
          <a:xfrm>
            <a:off x="4821612" y="2774099"/>
            <a:ext cx="1974029" cy="2541477"/>
          </a:xfrm>
          <a:prstGeom prst="rect">
            <a:avLst/>
          </a:prstGeom>
        </p:spPr>
      </p:pic>
      <p:pic>
        <p:nvPicPr>
          <p:cNvPr id="16" name="Imagen 15">
            <a:extLst>
              <a:ext uri="{FF2B5EF4-FFF2-40B4-BE49-F238E27FC236}">
                <a16:creationId xmlns:a16="http://schemas.microsoft.com/office/drawing/2014/main" id="{DBFBB87F-4620-4CEE-8EC8-161FA9515A58}"/>
              </a:ext>
            </a:extLst>
          </p:cNvPr>
          <p:cNvPicPr>
            <a:picLocks noChangeAspect="1"/>
          </p:cNvPicPr>
          <p:nvPr/>
        </p:nvPicPr>
        <p:blipFill>
          <a:blip r:embed="rId5"/>
          <a:stretch>
            <a:fillRect/>
          </a:stretch>
        </p:blipFill>
        <p:spPr>
          <a:xfrm>
            <a:off x="7052017" y="4165712"/>
            <a:ext cx="4946446" cy="2487356"/>
          </a:xfrm>
          <a:prstGeom prst="rect">
            <a:avLst/>
          </a:prstGeom>
        </p:spPr>
      </p:pic>
    </p:spTree>
    <p:extLst>
      <p:ext uri="{BB962C8B-B14F-4D97-AF65-F5344CB8AC3E}">
        <p14:creationId xmlns:p14="http://schemas.microsoft.com/office/powerpoint/2010/main" val="2301836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Estructura de propiedad: factor clave del gobierno corporativo</a:t>
            </a:r>
          </a:p>
        </p:txBody>
      </p:sp>
      <p:sp>
        <p:nvSpPr>
          <p:cNvPr id="4" name="Marcador de contenido 3">
            <a:extLst>
              <a:ext uri="{FF2B5EF4-FFF2-40B4-BE49-F238E27FC236}">
                <a16:creationId xmlns:a16="http://schemas.microsoft.com/office/drawing/2014/main" id="{5382E472-2561-4224-9974-6643B55149A0}"/>
              </a:ext>
            </a:extLst>
          </p:cNvPr>
          <p:cNvSpPr>
            <a:spLocks noGrp="1"/>
          </p:cNvSpPr>
          <p:nvPr>
            <p:ph sz="half" idx="1"/>
          </p:nvPr>
        </p:nvSpPr>
        <p:spPr/>
        <p:txBody>
          <a:bodyPr>
            <a:normAutofit fontScale="85000" lnSpcReduction="20000"/>
          </a:bodyPr>
          <a:lstStyle/>
          <a:p>
            <a:r>
              <a:rPr lang="es-CL" dirty="0"/>
              <a:t>En sociedades anónimas modernas con propiedad diluida, el control de los ejecutivos de las empresas es delegado en un directorio electo por los accionistas.</a:t>
            </a:r>
          </a:p>
          <a:p>
            <a:r>
              <a:rPr lang="es-CL" dirty="0"/>
              <a:t>Existe fuerte competencia entre los accionistas por lograr elegir directores que representen sus preferencias y lograr así el control de la empresa </a:t>
            </a:r>
          </a:p>
          <a:p>
            <a:r>
              <a:rPr lang="es-CL" dirty="0"/>
              <a:t>La lucha por el control de una empresa da lugar al valor por ejercer dicho control</a:t>
            </a:r>
          </a:p>
        </p:txBody>
      </p:sp>
      <p:sp>
        <p:nvSpPr>
          <p:cNvPr id="5" name="Marcador de contenido 4">
            <a:extLst>
              <a:ext uri="{FF2B5EF4-FFF2-40B4-BE49-F238E27FC236}">
                <a16:creationId xmlns:a16="http://schemas.microsoft.com/office/drawing/2014/main" id="{14976F3B-4265-4A45-9C96-84C55B3CEEC9}"/>
              </a:ext>
            </a:extLst>
          </p:cNvPr>
          <p:cNvSpPr>
            <a:spLocks noGrp="1"/>
          </p:cNvSpPr>
          <p:nvPr>
            <p:ph sz="half" idx="2"/>
          </p:nvPr>
        </p:nvSpPr>
        <p:spPr>
          <a:solidFill>
            <a:schemeClr val="accent2"/>
          </a:solidFill>
        </p:spPr>
        <p:txBody>
          <a:bodyPr>
            <a:normAutofit fontScale="85000" lnSpcReduction="20000"/>
          </a:bodyPr>
          <a:lstStyle/>
          <a:p>
            <a:r>
              <a:rPr lang="es-CL" dirty="0"/>
              <a:t>Valor del control de empresa tiene tres fuentes:</a:t>
            </a:r>
          </a:p>
          <a:p>
            <a:r>
              <a:rPr lang="es-CL" dirty="0"/>
              <a:t>El control privilegia visiones de cómo se aumenta la riqueza de la empresa y sus propietarios</a:t>
            </a:r>
          </a:p>
          <a:p>
            <a:r>
              <a:rPr lang="es-CL" dirty="0"/>
              <a:t>Existen sinergias operacionales, administrativas y financieras que el grupo que quiere el control puede explotar</a:t>
            </a:r>
          </a:p>
          <a:p>
            <a:r>
              <a:rPr lang="es-CL" dirty="0"/>
              <a:t>Existe la posibilidad de expropiar parte de la riqueza de los accionistas minoritarios, por la vía de mayores remuneraciones o precios de transferencia hacia empresas del grupo que busca el control</a:t>
            </a: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0567286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Ganancias de la atomización de la propiedad</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p:txBody>
          <a:bodyPr>
            <a:normAutofit/>
          </a:bodyPr>
          <a:lstStyle/>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Existencia de atomización de la propiedad en sociedades anónimas modernas sugiere la existencia de ganancias derivadas de esta estructura de propiedad</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Existe un costo de agencia potencial pero también beneficios de diversificación financiera para los accionistas y de costo de capital más bajo para las empresas</a:t>
            </a:r>
          </a:p>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El hecho que una empresa tenga la propiedad distribuida no implica que no maximice utilidades</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Esto apunta a que los fundamentos de una teoría de la estructura de propiedad son en parte los mismos que los de la teoría de agencia</a:t>
            </a:r>
            <a:endParaRPr lang="es-CL"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32065980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Costos de agencia</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a:xfrm>
            <a:off x="552450" y="1825625"/>
            <a:ext cx="5467350" cy="4813300"/>
          </a:xfrm>
        </p:spPr>
        <p:txBody>
          <a:bodyPr>
            <a:normAutofit fontScale="70000" lnSpcReduction="20000"/>
          </a:bodyPr>
          <a:lstStyle/>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Generalmente, los costos de vigilar deberían moverse en la misma dirección que la concentración de la propiedad. </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Sin embargo, también existen otros mecanismos y contextos que hacen menos costoso el control de los agentes (</a:t>
            </a:r>
            <a:r>
              <a:rPr lang="es-ES" dirty="0" err="1">
                <a:effectLst/>
                <a:latin typeface="Garamond" panose="02020404030301010803" pitchFamily="18" charset="0"/>
                <a:ea typeface="Calibri" panose="020F0502020204030204" pitchFamily="34" charset="0"/>
                <a:cs typeface="Times New Roman" panose="02020603050405020304" pitchFamily="18" charset="0"/>
              </a:rPr>
              <a:t>e.g</a:t>
            </a:r>
            <a:r>
              <a:rPr lang="es-ES" dirty="0">
                <a:effectLst/>
                <a:latin typeface="Garamond" panose="02020404030301010803" pitchFamily="18" charset="0"/>
                <a:ea typeface="Calibri" panose="020F0502020204030204" pitchFamily="34" charset="0"/>
                <a:cs typeface="Times New Roman" panose="02020603050405020304" pitchFamily="18" charset="0"/>
              </a:rPr>
              <a:t>. coordinación de directorios)</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Con ello, los requerimientos de concentración de la propiedad serán menores en la medida en que haya modos que faciliten la vigilancia directa de los gerentes.</a:t>
            </a:r>
            <a:endParaRPr lang="es-CL"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4" name="Marcador de contenido 3">
            <a:extLst>
              <a:ext uri="{FF2B5EF4-FFF2-40B4-BE49-F238E27FC236}">
                <a16:creationId xmlns:a16="http://schemas.microsoft.com/office/drawing/2014/main" id="{6D07265C-ACE4-4508-BDA0-A31ED7F7EEDB}"/>
              </a:ext>
            </a:extLst>
          </p:cNvPr>
          <p:cNvSpPr>
            <a:spLocks noGrp="1"/>
          </p:cNvSpPr>
          <p:nvPr>
            <p:ph sz="half" idx="2"/>
          </p:nvPr>
        </p:nvSpPr>
        <p:spPr>
          <a:xfrm>
            <a:off x="6172199" y="1825624"/>
            <a:ext cx="5572126" cy="4813300"/>
          </a:xfrm>
          <a:solidFill>
            <a:schemeClr val="accent2"/>
          </a:solidFill>
        </p:spPr>
        <p:txBody>
          <a:bodyPr>
            <a:normAutofit fontScale="70000" lnSpcReduction="20000"/>
          </a:bodyPr>
          <a:lstStyle/>
          <a:p>
            <a:r>
              <a:rPr lang="es-CL" dirty="0"/>
              <a:t>Al asumir los costos de agencia existen otros costos que pueden reducirse:</a:t>
            </a:r>
          </a:p>
          <a:p>
            <a:r>
              <a:rPr lang="es-CL" dirty="0">
                <a:highlight>
                  <a:srgbClr val="FFFF00"/>
                </a:highlight>
              </a:rPr>
              <a:t>Mayor tamaño patrimonial eficiente </a:t>
            </a:r>
            <a:r>
              <a:rPr lang="es-CL" dirty="0"/>
              <a:t>de la empresa reduce la concentración para minimizar riesgos de inversión accionaria.</a:t>
            </a:r>
          </a:p>
          <a:p>
            <a:r>
              <a:rPr lang="es-CL" dirty="0">
                <a:highlight>
                  <a:srgbClr val="FFFF00"/>
                </a:highlight>
              </a:rPr>
              <a:t>Menor riesgo específico </a:t>
            </a:r>
            <a:r>
              <a:rPr lang="es-CL" dirty="0"/>
              <a:t>(incertidumbre) y </a:t>
            </a:r>
            <a:r>
              <a:rPr lang="es-CL" dirty="0">
                <a:highlight>
                  <a:srgbClr val="FFFF00"/>
                </a:highlight>
              </a:rPr>
              <a:t>mayor competencia industrial </a:t>
            </a:r>
            <a:r>
              <a:rPr lang="es-CL" dirty="0"/>
              <a:t>(precios y tecnologías estables) aumentan el control potencial (indirecto) y reduce la concentración</a:t>
            </a:r>
          </a:p>
          <a:p>
            <a:r>
              <a:rPr lang="es-CL" dirty="0">
                <a:highlight>
                  <a:srgbClr val="FFFF00"/>
                </a:highlight>
              </a:rPr>
              <a:t>Mayor regulación </a:t>
            </a:r>
            <a:r>
              <a:rPr lang="es-ES" dirty="0"/>
              <a:t>generalmente reduce las opciones de los administradores de las empresas para aprovechar la falta de vigilancia de los dueño (subsidio a la vigilancia). Ejemplos: protección de accionistas minoritarios y regulación de monopolios naturales</a:t>
            </a:r>
          </a:p>
          <a:p>
            <a:r>
              <a:rPr lang="es-ES" dirty="0">
                <a:highlight>
                  <a:srgbClr val="FFFF00"/>
                </a:highlight>
              </a:rPr>
              <a:t>Mayor presencia de inversionistas institucionales </a:t>
            </a:r>
            <a:r>
              <a:rPr lang="es-ES" dirty="0"/>
              <a:t>que representan a accionistas minoritarios, reduce la concentración</a:t>
            </a:r>
          </a:p>
          <a:p>
            <a:pPr marL="0" indent="0">
              <a:buNone/>
            </a:pPr>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3981276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58464029-4BAA-55A3-7C54-E2BE5981B832}"/>
              </a:ext>
            </a:extLst>
          </p:cNvPr>
          <p:cNvSpPr>
            <a:spLocks noGrp="1"/>
          </p:cNvSpPr>
          <p:nvPr>
            <p:ph type="title"/>
          </p:nvPr>
        </p:nvSpPr>
        <p:spPr>
          <a:xfrm>
            <a:off x="1133732" y="2795715"/>
            <a:ext cx="9924535" cy="1325563"/>
          </a:xfrm>
        </p:spPr>
        <p:txBody>
          <a:bodyPr>
            <a:normAutofit/>
          </a:bodyPr>
          <a:lstStyle/>
          <a:p>
            <a:pPr algn="ctr"/>
            <a:r>
              <a:rPr lang="es-CL" sz="4000" b="1" dirty="0">
                <a:solidFill>
                  <a:srgbClr val="002060"/>
                </a:solidFill>
                <a:latin typeface="Garamond" panose="02020404030301010803" pitchFamily="18" charset="0"/>
              </a:rPr>
              <a:t>Teoría de la firma</a:t>
            </a:r>
          </a:p>
        </p:txBody>
      </p:sp>
      <p:pic>
        <p:nvPicPr>
          <p:cNvPr id="7" name="Imagen 6">
            <a:extLst>
              <a:ext uri="{FF2B5EF4-FFF2-40B4-BE49-F238E27FC236}">
                <a16:creationId xmlns:a16="http://schemas.microsoft.com/office/drawing/2014/main" id="{78D9310A-BFBC-3912-322A-9F34D771588D}"/>
              </a:ext>
            </a:extLst>
          </p:cNvPr>
          <p:cNvPicPr>
            <a:picLocks noChangeAspect="1"/>
          </p:cNvPicPr>
          <p:nvPr/>
        </p:nvPicPr>
        <p:blipFill>
          <a:blip r:embed="rId2"/>
          <a:stretch>
            <a:fillRect/>
          </a:stretch>
        </p:blipFill>
        <p:spPr>
          <a:xfrm>
            <a:off x="1133731" y="2711684"/>
            <a:ext cx="9924535" cy="170525"/>
          </a:xfrm>
          <a:prstGeom prst="rect">
            <a:avLst/>
          </a:prstGeom>
        </p:spPr>
      </p:pic>
      <p:pic>
        <p:nvPicPr>
          <p:cNvPr id="8" name="Imagen 7">
            <a:extLst>
              <a:ext uri="{FF2B5EF4-FFF2-40B4-BE49-F238E27FC236}">
                <a16:creationId xmlns:a16="http://schemas.microsoft.com/office/drawing/2014/main" id="{E82EE5DD-6F6A-7BC5-33BE-769ED95B5DC2}"/>
              </a:ext>
            </a:extLst>
          </p:cNvPr>
          <p:cNvPicPr>
            <a:picLocks noChangeAspect="1"/>
          </p:cNvPicPr>
          <p:nvPr/>
        </p:nvPicPr>
        <p:blipFill>
          <a:blip r:embed="rId2"/>
          <a:stretch>
            <a:fillRect/>
          </a:stretch>
        </p:blipFill>
        <p:spPr>
          <a:xfrm>
            <a:off x="1133732" y="3901638"/>
            <a:ext cx="9924535" cy="170525"/>
          </a:xfrm>
          <a:prstGeom prst="rect">
            <a:avLst/>
          </a:prstGeom>
        </p:spPr>
      </p:pic>
      <p:pic>
        <p:nvPicPr>
          <p:cNvPr id="2" name="Imagen 1">
            <a:extLst>
              <a:ext uri="{FF2B5EF4-FFF2-40B4-BE49-F238E27FC236}">
                <a16:creationId xmlns:a16="http://schemas.microsoft.com/office/drawing/2014/main" id="{B0D68B5F-E938-4B0F-B70F-9A219323D8DF}"/>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3" name="Imagen 2">
            <a:extLst>
              <a:ext uri="{FF2B5EF4-FFF2-40B4-BE49-F238E27FC236}">
                <a16:creationId xmlns:a16="http://schemas.microsoft.com/office/drawing/2014/main" id="{F7371B0F-719F-667C-D446-3DEC1668E779}"/>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892975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Grupos económicos</a:t>
            </a:r>
          </a:p>
        </p:txBody>
      </p:sp>
      <p:sp>
        <p:nvSpPr>
          <p:cNvPr id="4" name="Marcador de contenido 3">
            <a:extLst>
              <a:ext uri="{FF2B5EF4-FFF2-40B4-BE49-F238E27FC236}">
                <a16:creationId xmlns:a16="http://schemas.microsoft.com/office/drawing/2014/main" id="{B3499D3D-2F1A-41B8-A51D-EA78CB3F6049}"/>
              </a:ext>
            </a:extLst>
          </p:cNvPr>
          <p:cNvSpPr>
            <a:spLocks noGrp="1"/>
          </p:cNvSpPr>
          <p:nvPr>
            <p:ph sz="half" idx="1"/>
          </p:nvPr>
        </p:nvSpPr>
        <p:spPr>
          <a:xfrm>
            <a:off x="742950" y="1825625"/>
            <a:ext cx="5276850" cy="4667250"/>
          </a:xfrm>
        </p:spPr>
        <p:txBody>
          <a:bodyPr>
            <a:normAutofit fontScale="85000" lnSpcReduction="20000"/>
          </a:bodyPr>
          <a:lstStyle/>
          <a:p>
            <a:r>
              <a:rPr lang="es-CL" dirty="0"/>
              <a:t>Características históricas en América Latina:</a:t>
            </a:r>
          </a:p>
          <a:p>
            <a:pPr lvl="1"/>
            <a:r>
              <a:rPr lang="es-CL" dirty="0"/>
              <a:t>Conglomeración productiva</a:t>
            </a:r>
          </a:p>
          <a:p>
            <a:pPr lvl="1"/>
            <a:r>
              <a:rPr lang="es-CL" dirty="0"/>
              <a:t>Propiedad y control familiar</a:t>
            </a:r>
          </a:p>
          <a:p>
            <a:pPr lvl="1"/>
            <a:r>
              <a:rPr lang="es-CL" dirty="0"/>
              <a:t>Integración al sector financiero</a:t>
            </a:r>
          </a:p>
          <a:p>
            <a:r>
              <a:rPr lang="es-CL" dirty="0"/>
              <a:t>Hipótesis 1: Estructura permitía influir en el poder político con objetivos económicos</a:t>
            </a:r>
          </a:p>
          <a:p>
            <a:r>
              <a:rPr lang="es-CL" dirty="0"/>
              <a:t>Hipótesis 2: Estructura respondía a condiciones internas:</a:t>
            </a:r>
          </a:p>
          <a:p>
            <a:pPr lvl="1"/>
            <a:r>
              <a:rPr lang="es-CL" dirty="0"/>
              <a:t>Regulación de tasa de interés y escasez de crédito</a:t>
            </a:r>
          </a:p>
          <a:p>
            <a:pPr lvl="1"/>
            <a:r>
              <a:rPr lang="es-CL" dirty="0"/>
              <a:t>Deficiencias de sistema judicial para hacer cumplir contratos</a:t>
            </a:r>
          </a:p>
          <a:p>
            <a:pPr lvl="1"/>
            <a:r>
              <a:rPr lang="es-CL" dirty="0"/>
              <a:t>Tamaño crítico mínimo para sostener núcleo gerencial</a:t>
            </a:r>
          </a:p>
          <a:p>
            <a:endParaRPr lang="es-CL" dirty="0"/>
          </a:p>
          <a:p>
            <a:endParaRPr lang="es-CL" dirty="0"/>
          </a:p>
          <a:p>
            <a:endParaRPr lang="es-CL" dirty="0"/>
          </a:p>
        </p:txBody>
      </p:sp>
      <p:sp>
        <p:nvSpPr>
          <p:cNvPr id="5" name="Marcador de contenido 4">
            <a:extLst>
              <a:ext uri="{FF2B5EF4-FFF2-40B4-BE49-F238E27FC236}">
                <a16:creationId xmlns:a16="http://schemas.microsoft.com/office/drawing/2014/main" id="{5E229DC7-1E14-47FA-9E0F-44014DA3C129}"/>
              </a:ext>
            </a:extLst>
          </p:cNvPr>
          <p:cNvSpPr>
            <a:spLocks noGrp="1"/>
          </p:cNvSpPr>
          <p:nvPr>
            <p:ph sz="half" idx="2"/>
          </p:nvPr>
        </p:nvSpPr>
        <p:spPr/>
        <p:txBody>
          <a:bodyPr>
            <a:normAutofit fontScale="85000" lnSpcReduction="20000"/>
          </a:bodyPr>
          <a:lstStyle/>
          <a:p>
            <a:r>
              <a:rPr lang="es-ES" dirty="0"/>
              <a:t>Los grupos económicos remplazaban a aquellas instituciones inexistentes que son el soporte de los mercados de capital, trabajo y de bienes y servicio</a:t>
            </a:r>
            <a:endParaRPr lang="es-CL" dirty="0"/>
          </a:p>
          <a:p>
            <a:r>
              <a:rPr lang="es-CL" dirty="0"/>
              <a:t>Apertura comercial, reformas estructurales y globalización cambian características de grupos económicos</a:t>
            </a:r>
          </a:p>
          <a:p>
            <a:r>
              <a:rPr lang="es-CL" dirty="0"/>
              <a:t>Los grupos económicos se enfocan en actividades básicas para competir mejor y </a:t>
            </a:r>
            <a:r>
              <a:rPr lang="es-ES" dirty="0"/>
              <a:t>apoyar las inversiones fuera de su lugar de origen</a:t>
            </a: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3806810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Tomas y valor del control</a:t>
            </a:r>
          </a:p>
        </p:txBody>
      </p:sp>
      <p:sp>
        <p:nvSpPr>
          <p:cNvPr id="4" name="Marcador de contenido 3">
            <a:extLst>
              <a:ext uri="{FF2B5EF4-FFF2-40B4-BE49-F238E27FC236}">
                <a16:creationId xmlns:a16="http://schemas.microsoft.com/office/drawing/2014/main" id="{B8827279-C759-42A4-8DE6-E570F9001F0B}"/>
              </a:ext>
            </a:extLst>
          </p:cNvPr>
          <p:cNvSpPr>
            <a:spLocks noGrp="1"/>
          </p:cNvSpPr>
          <p:nvPr>
            <p:ph sz="half" idx="1"/>
          </p:nvPr>
        </p:nvSpPr>
        <p:spPr/>
        <p:txBody>
          <a:bodyPr>
            <a:normAutofit fontScale="85000" lnSpcReduction="10000"/>
          </a:bodyPr>
          <a:lstStyle/>
          <a:p>
            <a:r>
              <a:rPr lang="es-CL" dirty="0"/>
              <a:t>Mecanismos de mercado que contribuyen a evitar aprovechamiento de controladores sobre minoritarios</a:t>
            </a:r>
          </a:p>
          <a:p>
            <a:r>
              <a:rPr lang="es-CL" dirty="0"/>
              <a:t>Por ej. deficiente selección de proyectos de inversión puede ser castigada por mercado financiero</a:t>
            </a:r>
          </a:p>
          <a:p>
            <a:r>
              <a:rPr lang="es-CL" dirty="0"/>
              <a:t>Reputación de seriedad del grupo controlador permite mantener estructura de control minoritario y acceso a mercado de capitales</a:t>
            </a:r>
          </a:p>
        </p:txBody>
      </p:sp>
      <p:sp>
        <p:nvSpPr>
          <p:cNvPr id="5" name="Marcador de contenido 4">
            <a:extLst>
              <a:ext uri="{FF2B5EF4-FFF2-40B4-BE49-F238E27FC236}">
                <a16:creationId xmlns:a16="http://schemas.microsoft.com/office/drawing/2014/main" id="{481EB635-CF4F-4E3A-8091-E87ED172DEAF}"/>
              </a:ext>
            </a:extLst>
          </p:cNvPr>
          <p:cNvSpPr>
            <a:spLocks noGrp="1"/>
          </p:cNvSpPr>
          <p:nvPr>
            <p:ph sz="half" idx="2"/>
          </p:nvPr>
        </p:nvSpPr>
        <p:spPr>
          <a:solidFill>
            <a:schemeClr val="accent2"/>
          </a:solidFill>
        </p:spPr>
        <p:txBody>
          <a:bodyPr>
            <a:normAutofit fontScale="85000" lnSpcReduction="10000"/>
          </a:bodyPr>
          <a:lstStyle/>
          <a:p>
            <a:r>
              <a:rPr lang="es-ES" dirty="0">
                <a:highlight>
                  <a:srgbClr val="FFFF00"/>
                </a:highlight>
              </a:rPr>
              <a:t>Fusiones y adquisiciones como mecanismos de control: </a:t>
            </a:r>
            <a:r>
              <a:rPr lang="es-ES" dirty="0"/>
              <a:t>pérdida de reputación de grupo controlador abre la posibilidad de adquisiciones hostiles que desplacen a quienes abusan de la empresa a costa de su valor</a:t>
            </a:r>
          </a:p>
          <a:p>
            <a:r>
              <a:rPr lang="es-ES" dirty="0">
                <a:highlight>
                  <a:srgbClr val="FFFF00"/>
                </a:highlight>
              </a:rPr>
              <a:t>Bloqueo a las adquisiciones: </a:t>
            </a:r>
            <a:r>
              <a:rPr lang="es-ES" dirty="0"/>
              <a:t>por ejercer abuso de control o porque hay inversiones específicas a la empresa, los grupos controladores pueden procurar generar restricciones al acceso de otros controladores y así limitar la competencia por el control</a:t>
            </a:r>
            <a:endParaRPr lang="es-CL" dirty="0"/>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5297864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Dilema sobre derechos de accionistas minoritarios</a:t>
            </a:r>
          </a:p>
        </p:txBody>
      </p:sp>
      <p:sp>
        <p:nvSpPr>
          <p:cNvPr id="4" name="Marcador de contenido 3">
            <a:extLst>
              <a:ext uri="{FF2B5EF4-FFF2-40B4-BE49-F238E27FC236}">
                <a16:creationId xmlns:a16="http://schemas.microsoft.com/office/drawing/2014/main" id="{B8827279-C759-42A4-8DE6-E570F9001F0B}"/>
              </a:ext>
            </a:extLst>
          </p:cNvPr>
          <p:cNvSpPr>
            <a:spLocks noGrp="1"/>
          </p:cNvSpPr>
          <p:nvPr>
            <p:ph sz="half" idx="1"/>
          </p:nvPr>
        </p:nvSpPr>
        <p:spPr/>
        <p:txBody>
          <a:bodyPr>
            <a:normAutofit/>
          </a:bodyPr>
          <a:lstStyle/>
          <a:p>
            <a:r>
              <a:rPr lang="es-ES" dirty="0"/>
              <a:t>Los límites que se imponen a las adquisiciones pueden exceder al premio legítimo (inversión en capital humano específico a la empresa) y solo se transforman en rentas expropiadas a los accionistas minoritarios</a:t>
            </a:r>
          </a:p>
          <a:p>
            <a:endParaRPr lang="es-ES" dirty="0"/>
          </a:p>
          <a:p>
            <a:endParaRPr lang="es-CL" dirty="0"/>
          </a:p>
        </p:txBody>
      </p:sp>
      <p:sp>
        <p:nvSpPr>
          <p:cNvPr id="5" name="Marcador de contenido 4">
            <a:extLst>
              <a:ext uri="{FF2B5EF4-FFF2-40B4-BE49-F238E27FC236}">
                <a16:creationId xmlns:a16="http://schemas.microsoft.com/office/drawing/2014/main" id="{481EB635-CF4F-4E3A-8091-E87ED172DEAF}"/>
              </a:ext>
            </a:extLst>
          </p:cNvPr>
          <p:cNvSpPr>
            <a:spLocks noGrp="1"/>
          </p:cNvSpPr>
          <p:nvPr>
            <p:ph sz="half" idx="2"/>
          </p:nvPr>
        </p:nvSpPr>
        <p:spPr>
          <a:solidFill>
            <a:schemeClr val="accent2"/>
          </a:solidFill>
        </p:spPr>
        <p:txBody>
          <a:bodyPr>
            <a:normAutofit/>
          </a:bodyPr>
          <a:lstStyle/>
          <a:p>
            <a:r>
              <a:rPr lang="es-ES" dirty="0"/>
              <a:t>Mecanismos que limitan, o hacen menos atractiva, la posibilidad de desafiar a los grupos controladores en materia de control corporativo</a:t>
            </a:r>
            <a:r>
              <a:rPr lang="es-CL" dirty="0"/>
              <a:t>:</a:t>
            </a:r>
          </a:p>
          <a:p>
            <a:pPr lvl="1"/>
            <a:r>
              <a:rPr lang="es-CL" dirty="0"/>
              <a:t>Pactos de accionistas</a:t>
            </a:r>
          </a:p>
          <a:p>
            <a:pPr lvl="1"/>
            <a:r>
              <a:rPr lang="es-CL" dirty="0"/>
              <a:t>Acciones de distintas clases</a:t>
            </a:r>
          </a:p>
          <a:p>
            <a:pPr lvl="1"/>
            <a:r>
              <a:rPr lang="es-CL" dirty="0"/>
              <a:t>Contratos de distintos tipos (paracaídas dorados)</a:t>
            </a:r>
          </a:p>
          <a:p>
            <a:pPr lvl="1"/>
            <a:r>
              <a:rPr lang="es-CL" dirty="0"/>
              <a:t>“Píldoras envenenadas”</a:t>
            </a: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638901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¿Qué son y por qué existen las empresas?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p:txBody>
          <a:bodyPr>
            <a:normAutofit lnSpcReduction="10000"/>
          </a:bodyPr>
          <a:lstStyle/>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Definición de empresa en la teoría neoclásica: punto de transformación de insumos en productos (“caja negra”)</a:t>
            </a:r>
            <a:endParaRPr lang="es-CL" dirty="0">
              <a:effectLst/>
              <a:latin typeface="Garamond" panose="02020404030301010803" pitchFamily="18" charset="0"/>
              <a:ea typeface="Calibri" panose="020F0502020204030204" pitchFamily="34" charset="0"/>
              <a:cs typeface="Times New Roman" panose="02020603050405020304" pitchFamily="18" charset="0"/>
            </a:endParaRP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Coase (1939) plantea que las empresas se justifican por el </a:t>
            </a:r>
            <a:r>
              <a:rPr lang="es-CL" b="1" dirty="0">
                <a:latin typeface="Garamond" panose="02020404030301010803" pitchFamily="18" charset="0"/>
                <a:ea typeface="Calibri" panose="020F0502020204030204" pitchFamily="34" charset="0"/>
                <a:cs typeface="Times New Roman" panose="02020603050405020304" pitchFamily="18" charset="0"/>
              </a:rPr>
              <a:t>ahorro de costos de transacción o costos de usar el mercado</a:t>
            </a:r>
          </a:p>
          <a:p>
            <a:pPr marL="0" indent="0" algn="just">
              <a:buClr>
                <a:srgbClr val="0070C0"/>
              </a:buClr>
              <a:buSzPct val="150000"/>
              <a:buNone/>
            </a:pPr>
            <a:r>
              <a:rPr lang="es-CL" dirty="0">
                <a:latin typeface="Garamond" panose="02020404030301010803" pitchFamily="18" charset="0"/>
                <a:ea typeface="Calibri" panose="020F0502020204030204" pitchFamily="34" charset="0"/>
                <a:cs typeface="Times New Roman" panose="02020603050405020304" pitchFamily="18" charset="0"/>
              </a:rPr>
              <a:t>Ahorros de costos de transacción crean valor y generan bienestar a consumidores</a:t>
            </a:r>
          </a:p>
          <a:p>
            <a:pPr marL="0" indent="0" algn="just">
              <a:buClr>
                <a:srgbClr val="0070C0"/>
              </a:buClr>
              <a:buSzPct val="150000"/>
              <a:buNone/>
            </a:pPr>
            <a:endParaRPr lang="es-CL" b="1"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8" name="Marcador de contenido 7">
            <a:extLst>
              <a:ext uri="{FF2B5EF4-FFF2-40B4-BE49-F238E27FC236}">
                <a16:creationId xmlns:a16="http://schemas.microsoft.com/office/drawing/2014/main" id="{79F5C5C9-16BA-4A76-8B04-E363EA6E19AA}"/>
              </a:ext>
            </a:extLst>
          </p:cNvPr>
          <p:cNvPicPr>
            <a:picLocks noGrp="1" noChangeAspect="1"/>
          </p:cNvPicPr>
          <p:nvPr>
            <p:ph sz="half" idx="2"/>
          </p:nvPr>
        </p:nvPicPr>
        <p:blipFill>
          <a:blip r:embed="rId2"/>
          <a:stretch>
            <a:fillRect/>
          </a:stretch>
        </p:blipFill>
        <p:spPr>
          <a:xfrm>
            <a:off x="6323276" y="2940050"/>
            <a:ext cx="5716739" cy="1822450"/>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75270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¿Qué son y por qué existen las empresas?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a:xfrm>
            <a:off x="838200" y="1825625"/>
            <a:ext cx="4267200" cy="4351338"/>
          </a:xfrm>
        </p:spPr>
        <p:txBody>
          <a:bodyPr>
            <a:normAutofit/>
          </a:bodyPr>
          <a:lstStyle/>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Definición institucionalista de empresa: conjunto de </a:t>
            </a:r>
            <a:r>
              <a:rPr lang="es-ES" b="1" dirty="0">
                <a:effectLst/>
                <a:latin typeface="Garamond" panose="02020404030301010803" pitchFamily="18" charset="0"/>
                <a:ea typeface="Calibri" panose="020F0502020204030204" pitchFamily="34" charset="0"/>
                <a:cs typeface="Times New Roman" panose="02020603050405020304" pitchFamily="18" charset="0"/>
              </a:rPr>
              <a:t>procesos relacionados verticalmente </a:t>
            </a:r>
            <a:r>
              <a:rPr lang="es-ES" dirty="0">
                <a:effectLst/>
                <a:latin typeface="Garamond" panose="02020404030301010803" pitchFamily="18" charset="0"/>
                <a:ea typeface="Calibri" panose="020F0502020204030204" pitchFamily="34" charset="0"/>
                <a:cs typeface="Times New Roman" panose="02020603050405020304" pitchFamily="18" charset="0"/>
              </a:rPr>
              <a:t>y coordinados mediante una </a:t>
            </a:r>
            <a:r>
              <a:rPr lang="es-ES" b="1" dirty="0">
                <a:effectLst/>
                <a:latin typeface="Garamond" panose="02020404030301010803" pitchFamily="18" charset="0"/>
                <a:ea typeface="Calibri" panose="020F0502020204030204" pitchFamily="34" charset="0"/>
                <a:cs typeface="Times New Roman" panose="02020603050405020304" pitchFamily="18" charset="0"/>
              </a:rPr>
              <a:t>cadena de mando</a:t>
            </a:r>
            <a:r>
              <a:rPr lang="es-ES" dirty="0">
                <a:effectLst/>
                <a:latin typeface="Garamond" panose="02020404030301010803" pitchFamily="18" charset="0"/>
                <a:ea typeface="Calibri" panose="020F0502020204030204" pitchFamily="34" charset="0"/>
                <a:cs typeface="Times New Roman" panose="02020603050405020304" pitchFamily="18" charset="0"/>
              </a:rPr>
              <a:t> o jerarquía organizacional</a:t>
            </a:r>
          </a:p>
          <a:p>
            <a:pPr marL="0" indent="0" algn="just">
              <a:buClr>
                <a:srgbClr val="0070C0"/>
              </a:buClr>
              <a:buSzPct val="150000"/>
              <a:buNone/>
            </a:pPr>
            <a:r>
              <a:rPr lang="es-ES" dirty="0">
                <a:latin typeface="Garamond" panose="02020404030301010803" pitchFamily="18" charset="0"/>
                <a:ea typeface="Calibri" panose="020F0502020204030204" pitchFamily="34" charset="0"/>
                <a:cs typeface="Times New Roman" panose="02020603050405020304" pitchFamily="18" charset="0"/>
              </a:rPr>
              <a:t>Empresa y mercado son formas alternativas de asignación de recursos</a:t>
            </a:r>
          </a:p>
          <a:p>
            <a:pPr marL="0" indent="0" algn="just">
              <a:buClr>
                <a:srgbClr val="0070C0"/>
              </a:buClr>
              <a:buSzPct val="150000"/>
              <a:buNone/>
            </a:pPr>
            <a:endParaRPr lang="es-CL" b="1"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9" name="Marcador de contenido 8">
            <a:extLst>
              <a:ext uri="{FF2B5EF4-FFF2-40B4-BE49-F238E27FC236}">
                <a16:creationId xmlns:a16="http://schemas.microsoft.com/office/drawing/2014/main" id="{31801A4F-0E7C-42B7-98B1-A94B8CCD65D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460765" y="1895475"/>
            <a:ext cx="6399027" cy="4351338"/>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457911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Naturaleza de empresa</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p:txBody>
          <a:bodyPr>
            <a:normAutofit lnSpcReduction="10000"/>
          </a:bodyPr>
          <a:lstStyle/>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La empresa es un conjunto de recursos relacionados por medio de </a:t>
            </a:r>
            <a:r>
              <a:rPr lang="es-ES" b="1" dirty="0">
                <a:effectLst/>
                <a:latin typeface="Garamond" panose="02020404030301010803" pitchFamily="18" charset="0"/>
                <a:ea typeface="Calibri" panose="020F0502020204030204" pitchFamily="34" charset="0"/>
                <a:cs typeface="Times New Roman" panose="02020603050405020304" pitchFamily="18" charset="0"/>
              </a:rPr>
              <a:t>contratos</a:t>
            </a:r>
            <a:r>
              <a:rPr lang="es-ES" dirty="0">
                <a:effectLst/>
                <a:latin typeface="Garamond" panose="02020404030301010803" pitchFamily="18" charset="0"/>
                <a:ea typeface="Calibri" panose="020F0502020204030204" pitchFamily="34" charset="0"/>
                <a:cs typeface="Times New Roman" panose="02020603050405020304" pitchFamily="18" charset="0"/>
              </a:rPr>
              <a:t> en los que una parte central, que es el </a:t>
            </a:r>
            <a:r>
              <a:rPr lang="es-ES" b="1" dirty="0">
                <a:effectLst/>
                <a:latin typeface="Garamond" panose="02020404030301010803" pitchFamily="18" charset="0"/>
                <a:ea typeface="Calibri" panose="020F0502020204030204" pitchFamily="34" charset="0"/>
                <a:cs typeface="Times New Roman" panose="02020603050405020304" pitchFamily="18" charset="0"/>
              </a:rPr>
              <a:t>acreedor o reclamante residual</a:t>
            </a:r>
            <a:r>
              <a:rPr lang="es-ES" dirty="0">
                <a:effectLst/>
                <a:latin typeface="Garamond" panose="02020404030301010803" pitchFamily="18" charset="0"/>
                <a:ea typeface="Calibri" panose="020F0502020204030204" pitchFamily="34" charset="0"/>
                <a:cs typeface="Times New Roman" panose="02020603050405020304" pitchFamily="18" charset="0"/>
              </a:rPr>
              <a:t>, posee el derecho de coordinar y dirigir los recursos. </a:t>
            </a:r>
          </a:p>
          <a:p>
            <a:pPr marL="0" indent="0" algn="just">
              <a:buClr>
                <a:srgbClr val="0070C0"/>
              </a:buClr>
              <a:buSzPct val="150000"/>
              <a:buNone/>
            </a:pPr>
            <a:r>
              <a:rPr lang="es-ES" dirty="0">
                <a:effectLst/>
                <a:latin typeface="Garamond" panose="02020404030301010803" pitchFamily="18" charset="0"/>
                <a:ea typeface="Calibri" panose="020F0502020204030204" pitchFamily="34" charset="0"/>
                <a:cs typeface="Times New Roman" panose="02020603050405020304" pitchFamily="18" charset="0"/>
              </a:rPr>
              <a:t>En las corporaciones modernas, el papel de </a:t>
            </a:r>
            <a:r>
              <a:rPr lang="es-ES" b="1" dirty="0">
                <a:effectLst/>
                <a:latin typeface="Garamond" panose="02020404030301010803" pitchFamily="18" charset="0"/>
                <a:ea typeface="Calibri" panose="020F0502020204030204" pitchFamily="34" charset="0"/>
                <a:cs typeface="Times New Roman" panose="02020603050405020304" pitchFamily="18" charset="0"/>
              </a:rPr>
              <a:t>acreedor o reclamante residual</a:t>
            </a:r>
            <a:r>
              <a:rPr lang="es-ES" dirty="0">
                <a:effectLst/>
                <a:latin typeface="Garamond" panose="02020404030301010803" pitchFamily="18" charset="0"/>
                <a:ea typeface="Calibri" panose="020F0502020204030204" pitchFamily="34" charset="0"/>
                <a:cs typeface="Times New Roman" panose="02020603050405020304" pitchFamily="18" charset="0"/>
              </a:rPr>
              <a:t> corresponde a los accionistas.</a:t>
            </a:r>
          </a:p>
        </p:txBody>
      </p:sp>
      <p:pic>
        <p:nvPicPr>
          <p:cNvPr id="9" name="Marcador de contenido 8">
            <a:extLst>
              <a:ext uri="{FF2B5EF4-FFF2-40B4-BE49-F238E27FC236}">
                <a16:creationId xmlns:a16="http://schemas.microsoft.com/office/drawing/2014/main" id="{A96F6373-2DC2-41AC-B941-AE4A1D12122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62687" y="1885156"/>
            <a:ext cx="5808371" cy="3182144"/>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547053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_tradnl" b="1" dirty="0">
                <a:solidFill>
                  <a:srgbClr val="002060"/>
                </a:solidFill>
                <a:latin typeface="Garamond" panose="02020404030301010803" pitchFamily="18" charset="0"/>
                <a:cs typeface="Arial" panose="020B0604020202020204" pitchFamily="34" charset="0"/>
              </a:rPr>
              <a:t>Integración y desintegración de procesos</a:t>
            </a: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sz="half" idx="1"/>
          </p:nvPr>
        </p:nvSpPr>
        <p:spPr>
          <a:xfrm>
            <a:off x="542926" y="1825625"/>
            <a:ext cx="3962400" cy="4889500"/>
          </a:xfrm>
        </p:spPr>
        <p:txBody>
          <a:bodyPr>
            <a:normAutofit/>
          </a:bodyPr>
          <a:lstStyle/>
          <a:p>
            <a:pPr marL="0" indent="0" algn="just">
              <a:buClr>
                <a:srgbClr val="0070C0"/>
              </a:buClr>
              <a:buSzPct val="150000"/>
              <a:buNone/>
            </a:pPr>
            <a:r>
              <a:rPr lang="es-ES" dirty="0">
                <a:latin typeface="Garamond" panose="02020404030301010803" pitchFamily="18" charset="0"/>
                <a:ea typeface="Calibri" panose="020F0502020204030204" pitchFamily="34" charset="0"/>
                <a:cs typeface="Times New Roman" panose="02020603050405020304" pitchFamily="18" charset="0"/>
              </a:rPr>
              <a:t>D</a:t>
            </a:r>
            <a:r>
              <a:rPr lang="es-ES" dirty="0">
                <a:effectLst/>
                <a:latin typeface="Garamond" panose="02020404030301010803" pitchFamily="18" charset="0"/>
                <a:ea typeface="Calibri" panose="020F0502020204030204" pitchFamily="34" charset="0"/>
                <a:cs typeface="Times New Roman" panose="02020603050405020304" pitchFamily="18" charset="0"/>
              </a:rPr>
              <a:t>efinir una empresa como un conjunto de procesos coordinados por medio de una cadena de mando conduce al problema de la cantidad de procesos que es posible integrar y coordinar bajo una empresa</a:t>
            </a:r>
          </a:p>
        </p:txBody>
      </p:sp>
      <p:pic>
        <p:nvPicPr>
          <p:cNvPr id="8" name="Marcador de contenido 7">
            <a:extLst>
              <a:ext uri="{FF2B5EF4-FFF2-40B4-BE49-F238E27FC236}">
                <a16:creationId xmlns:a16="http://schemas.microsoft.com/office/drawing/2014/main" id="{BF83FEF3-4603-41E6-AB69-DC8C653FF039}"/>
              </a:ext>
            </a:extLst>
          </p:cNvPr>
          <p:cNvPicPr>
            <a:picLocks noGrp="1" noChangeAspect="1"/>
          </p:cNvPicPr>
          <p:nvPr>
            <p:ph sz="half" idx="2"/>
          </p:nvPr>
        </p:nvPicPr>
        <p:blipFill rotWithShape="1">
          <a:blip r:embed="rId2"/>
          <a:srcRect l="7929" r="7404"/>
          <a:stretch/>
        </p:blipFill>
        <p:spPr>
          <a:xfrm>
            <a:off x="4581525" y="2216516"/>
            <a:ext cx="7585448" cy="3231784"/>
          </a:xfrm>
        </p:spPr>
      </p:pic>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3"/>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3"/>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1106326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9B0366-B745-7E4D-A3D2-002BE73A3CB4}"/>
              </a:ext>
            </a:extLst>
          </p:cNvPr>
          <p:cNvSpPr>
            <a:spLocks noGrp="1"/>
          </p:cNvSpPr>
          <p:nvPr>
            <p:ph type="title"/>
          </p:nvPr>
        </p:nvSpPr>
        <p:spPr/>
        <p:txBody>
          <a:bodyPr/>
          <a:lstStyle/>
          <a:p>
            <a:r>
              <a:rPr lang="es-ES" b="1" dirty="0">
                <a:solidFill>
                  <a:srgbClr val="002060"/>
                </a:solidFill>
                <a:latin typeface="Garamond" panose="02020404030301010803" pitchFamily="18" charset="0"/>
                <a:cs typeface="Arial" panose="020B0604020202020204" pitchFamily="34" charset="0"/>
              </a:rPr>
              <a:t>Límites a las empresas: razones y extensión de la integración vertical</a:t>
            </a:r>
            <a:endParaRPr lang="es-ES_tradnl" b="1" dirty="0">
              <a:solidFill>
                <a:srgbClr val="002060"/>
              </a:solidFill>
              <a:latin typeface="Garamond" panose="02020404030301010803" pitchFamily="18" charset="0"/>
              <a:cs typeface="Arial" panose="020B0604020202020204" pitchFamily="34" charset="0"/>
            </a:endParaRPr>
          </a:p>
        </p:txBody>
      </p:sp>
      <p:sp>
        <p:nvSpPr>
          <p:cNvPr id="3" name="Marcador de contenido 2">
            <a:extLst>
              <a:ext uri="{FF2B5EF4-FFF2-40B4-BE49-F238E27FC236}">
                <a16:creationId xmlns:a16="http://schemas.microsoft.com/office/drawing/2014/main" id="{264627A0-887F-4F4E-B28B-BEBC1EA66964}"/>
              </a:ext>
            </a:extLst>
          </p:cNvPr>
          <p:cNvSpPr>
            <a:spLocks noGrp="1"/>
          </p:cNvSpPr>
          <p:nvPr>
            <p:ph idx="1"/>
          </p:nvPr>
        </p:nvSpPr>
        <p:spPr/>
        <p:txBody>
          <a:bodyPr>
            <a:normAutofit/>
          </a:bodyPr>
          <a:lstStyle/>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El uso del mercado implica costos ¿cuáles?</a:t>
            </a:r>
          </a:p>
          <a:p>
            <a:pPr marL="0" indent="0" algn="just">
              <a:buClr>
                <a:srgbClr val="0070C0"/>
              </a:buClr>
              <a:buSzPct val="150000"/>
              <a:buNone/>
            </a:pPr>
            <a:r>
              <a:rPr lang="es-CL" dirty="0">
                <a:effectLst/>
                <a:latin typeface="Garamond" panose="02020404030301010803" pitchFamily="18" charset="0"/>
                <a:ea typeface="Calibri" panose="020F0502020204030204" pitchFamily="34" charset="0"/>
                <a:cs typeface="Times New Roman" panose="02020603050405020304" pitchFamily="18" charset="0"/>
              </a:rPr>
              <a:t>Williamson (1985) </a:t>
            </a:r>
            <a:r>
              <a:rPr lang="es-CL" dirty="0">
                <a:latin typeface="Garamond" panose="02020404030301010803" pitchFamily="18" charset="0"/>
                <a:ea typeface="Calibri" panose="020F0502020204030204" pitchFamily="34" charset="0"/>
                <a:cs typeface="Times New Roman" panose="02020603050405020304" pitchFamily="18" charset="0"/>
              </a:rPr>
              <a:t>distingue:</a:t>
            </a:r>
          </a:p>
          <a:p>
            <a:pPr algn="just">
              <a:buClr>
                <a:srgbClr val="0070C0"/>
              </a:buClr>
              <a:buSzPct val="150000"/>
            </a:pPr>
            <a:r>
              <a:rPr lang="es-CL" b="1" dirty="0">
                <a:latin typeface="Garamond" panose="02020404030301010803" pitchFamily="18" charset="0"/>
                <a:ea typeface="Calibri" panose="020F0502020204030204" pitchFamily="34" charset="0"/>
                <a:cs typeface="Times New Roman" panose="02020603050405020304" pitchFamily="18" charset="0"/>
              </a:rPr>
              <a:t>Eficiencia técnica: </a:t>
            </a:r>
            <a:r>
              <a:rPr lang="es-CL" dirty="0">
                <a:latin typeface="Garamond" panose="02020404030301010803" pitchFamily="18" charset="0"/>
                <a:ea typeface="Calibri" panose="020F0502020204030204" pitchFamily="34" charset="0"/>
                <a:cs typeface="Times New Roman" panose="02020603050405020304" pitchFamily="18" charset="0"/>
              </a:rPr>
              <a:t>grado en que la empresa utiliza la tecnología que minimiza costos</a:t>
            </a:r>
          </a:p>
          <a:p>
            <a:pPr algn="just">
              <a:buClr>
                <a:srgbClr val="0070C0"/>
              </a:buClr>
              <a:buSzPct val="150000"/>
            </a:pPr>
            <a:r>
              <a:rPr lang="es-CL" b="1" dirty="0">
                <a:latin typeface="Garamond" panose="02020404030301010803" pitchFamily="18" charset="0"/>
                <a:ea typeface="Calibri" panose="020F0502020204030204" pitchFamily="34" charset="0"/>
                <a:cs typeface="Times New Roman" panose="02020603050405020304" pitchFamily="18" charset="0"/>
              </a:rPr>
              <a:t>Eficiencia de agencia: </a:t>
            </a:r>
            <a:r>
              <a:rPr lang="es-CL" dirty="0">
                <a:latin typeface="Garamond" panose="02020404030301010803" pitchFamily="18" charset="0"/>
                <a:ea typeface="Calibri" panose="020F0502020204030204" pitchFamily="34" charset="0"/>
                <a:cs typeface="Times New Roman" panose="02020603050405020304" pitchFamily="18" charset="0"/>
              </a:rPr>
              <a:t>grado en que el intercambio de bienes y servicios en la cadena vertical ha sido diseñado para minimizar los costos de coordinación y transacción.</a:t>
            </a:r>
          </a:p>
          <a:p>
            <a:pPr marL="0" indent="0" algn="just">
              <a:buClr>
                <a:srgbClr val="0070C0"/>
              </a:buClr>
              <a:buSzPct val="150000"/>
              <a:buNone/>
            </a:pPr>
            <a:endParaRPr lang="es-CL" b="1" dirty="0">
              <a:latin typeface="Garamond" panose="02020404030301010803" pitchFamily="18" charset="0"/>
              <a:ea typeface="Calibri" panose="020F0502020204030204" pitchFamily="34" charset="0"/>
              <a:cs typeface="Times New Roman" panose="02020603050405020304" pitchFamily="18" charset="0"/>
            </a:endParaRPr>
          </a:p>
          <a:p>
            <a:pPr marL="0" indent="0" algn="just">
              <a:buClr>
                <a:srgbClr val="0070C0"/>
              </a:buClr>
              <a:buSzPct val="150000"/>
              <a:buNone/>
            </a:pPr>
            <a:endParaRPr lang="es-CL" b="1" dirty="0">
              <a:latin typeface="Garamond" panose="02020404030301010803" pitchFamily="18" charset="0"/>
              <a:ea typeface="Calibri" panose="020F0502020204030204" pitchFamily="34" charset="0"/>
              <a:cs typeface="Times New Roman" panose="02020603050405020304" pitchFamily="18" charset="0"/>
            </a:endParaRPr>
          </a:p>
          <a:p>
            <a:pPr marL="0" indent="0" algn="just">
              <a:buClr>
                <a:srgbClr val="0070C0"/>
              </a:buClr>
              <a:buSzPct val="150000"/>
              <a:buNone/>
            </a:pPr>
            <a:endParaRPr lang="es-CL" b="1"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9FE70E3C-8AC3-A254-8DF2-2AF43D6F6C7A}"/>
              </a:ext>
            </a:extLst>
          </p:cNvPr>
          <p:cNvPicPr>
            <a:picLocks noChangeAspect="1"/>
          </p:cNvPicPr>
          <p:nvPr/>
        </p:nvPicPr>
        <p:blipFill>
          <a:blip r:embed="rId2"/>
          <a:stretch>
            <a:fillRect/>
          </a:stretch>
        </p:blipFill>
        <p:spPr>
          <a:xfrm rot="5400000">
            <a:off x="-3353007" y="3349840"/>
            <a:ext cx="6858000" cy="151986"/>
          </a:xfrm>
          <a:prstGeom prst="rect">
            <a:avLst/>
          </a:prstGeom>
        </p:spPr>
      </p:pic>
      <p:pic>
        <p:nvPicPr>
          <p:cNvPr id="7" name="Imagen 6">
            <a:extLst>
              <a:ext uri="{FF2B5EF4-FFF2-40B4-BE49-F238E27FC236}">
                <a16:creationId xmlns:a16="http://schemas.microsoft.com/office/drawing/2014/main" id="{339875D4-192A-0F04-25F0-AB9B53BE98AC}"/>
              </a:ext>
            </a:extLst>
          </p:cNvPr>
          <p:cNvPicPr>
            <a:picLocks/>
          </p:cNvPicPr>
          <p:nvPr/>
        </p:nvPicPr>
        <p:blipFill>
          <a:blip r:embed="rId2"/>
          <a:stretch>
            <a:fillRect/>
          </a:stretch>
        </p:blipFill>
        <p:spPr>
          <a:xfrm rot="16200000">
            <a:off x="-3199614" y="3351600"/>
            <a:ext cx="6858000" cy="154800"/>
          </a:xfrm>
          <a:prstGeom prst="rect">
            <a:avLst/>
          </a:prstGeom>
        </p:spPr>
      </p:pic>
    </p:spTree>
    <p:extLst>
      <p:ext uri="{BB962C8B-B14F-4D97-AF65-F5344CB8AC3E}">
        <p14:creationId xmlns:p14="http://schemas.microsoft.com/office/powerpoint/2010/main" val="227987558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990</TotalTime>
  <Words>3656</Words>
  <Application>Microsoft Office PowerPoint</Application>
  <PresentationFormat>Panorámica</PresentationFormat>
  <Paragraphs>243</Paragraphs>
  <Slides>42</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42</vt:i4>
      </vt:variant>
    </vt:vector>
  </HeadingPairs>
  <TitlesOfParts>
    <vt:vector size="49" baseType="lpstr">
      <vt:lpstr>Arial</vt:lpstr>
      <vt:lpstr>Calibri</vt:lpstr>
      <vt:lpstr>Calibri Light</vt:lpstr>
      <vt:lpstr>ElectraLTStd-Regular</vt:lpstr>
      <vt:lpstr>Garamond</vt:lpstr>
      <vt:lpstr>Wingdings</vt:lpstr>
      <vt:lpstr>Tema de Office</vt:lpstr>
      <vt:lpstr>Organización Industrial</vt:lpstr>
      <vt:lpstr>Unidad II: Elementos de la Organización Industrial</vt:lpstr>
      <vt:lpstr>Evaluaciones</vt:lpstr>
      <vt:lpstr>Teoría de la firma</vt:lpstr>
      <vt:lpstr>¿Qué son y por qué existen las empresas?</vt:lpstr>
      <vt:lpstr>¿Qué son y por qué existen las empresas?</vt:lpstr>
      <vt:lpstr>Naturaleza de empresa</vt:lpstr>
      <vt:lpstr>Integración y desintegración de procesos</vt:lpstr>
      <vt:lpstr>Límites a las empresas: razones y extensión de la integración vertical</vt:lpstr>
      <vt:lpstr>Razones y extensión de la integración vertical</vt:lpstr>
      <vt:lpstr>Ahorros de costos triviales</vt:lpstr>
      <vt:lpstr>Costos de transacción o de uso del mercado</vt:lpstr>
      <vt:lpstr>Ahorros de costos no triviales</vt:lpstr>
      <vt:lpstr>Ejemplo</vt:lpstr>
      <vt:lpstr>Tamaño de empresa</vt:lpstr>
      <vt:lpstr>Objetivo de la Empresa</vt:lpstr>
      <vt:lpstr>Objetivos y comportamiento estratégico de empresas</vt:lpstr>
      <vt:lpstr>Crítica de la teoría de agencia</vt:lpstr>
      <vt:lpstr>Problema de agencia</vt:lpstr>
      <vt:lpstr>Crítica al supuesto de maximización de utilidades</vt:lpstr>
      <vt:lpstr>Contratos como solución al problema de agencia</vt:lpstr>
      <vt:lpstr>Diseño de contratos óptimos</vt:lpstr>
      <vt:lpstr>Diseño de contratos óptimos</vt:lpstr>
      <vt:lpstr>Problema de agencia en equipos</vt:lpstr>
      <vt:lpstr>Conclusiones</vt:lpstr>
      <vt:lpstr>Gobierno y control corporativo</vt:lpstr>
      <vt:lpstr>Análisis de gobierno y control corporativo</vt:lpstr>
      <vt:lpstr>Control corporativo  y naturaleza de la empresa</vt:lpstr>
      <vt:lpstr>Comportamiento de los agentes</vt:lpstr>
      <vt:lpstr>Tipos de gobiernos corporativos</vt:lpstr>
      <vt:lpstr>¿Por qué coexisten distintas formas de organización de empresas?</vt:lpstr>
      <vt:lpstr>Sociedades anónimas tradicionales (un solo tipo de acción)</vt:lpstr>
      <vt:lpstr>Estructuras de control minoritario</vt:lpstr>
      <vt:lpstr>Control piramidal</vt:lpstr>
      <vt:lpstr>Control cruzado</vt:lpstr>
      <vt:lpstr>Acciones de distinta clase</vt:lpstr>
      <vt:lpstr>Estructura de propiedad: factor clave del gobierno corporativo</vt:lpstr>
      <vt:lpstr>Ganancias de la atomización de la propiedad</vt:lpstr>
      <vt:lpstr>Costos de agencia</vt:lpstr>
      <vt:lpstr>Grupos económicos</vt:lpstr>
      <vt:lpstr>Tomas y valor del control</vt:lpstr>
      <vt:lpstr>Dilema sobre derechos de accionistas minoritarios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Organización Industrial</dc:title>
  <dc:creator>Eduardo A. Letelier Araya</dc:creator>
  <cp:lastModifiedBy>Eduardo A. Letelier Araya</cp:lastModifiedBy>
  <cp:revision>55</cp:revision>
  <dcterms:created xsi:type="dcterms:W3CDTF">2025-10-24T22:19:47Z</dcterms:created>
  <dcterms:modified xsi:type="dcterms:W3CDTF">2025-10-27T18:11:08Z</dcterms:modified>
</cp:coreProperties>
</file>