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9" r:id="rId3"/>
    <p:sldId id="330" r:id="rId4"/>
    <p:sldId id="310" r:id="rId5"/>
    <p:sldId id="311" r:id="rId6"/>
    <p:sldId id="312" r:id="rId7"/>
    <p:sldId id="313" r:id="rId8"/>
    <p:sldId id="331" r:id="rId9"/>
    <p:sldId id="339" r:id="rId10"/>
    <p:sldId id="340" r:id="rId11"/>
    <p:sldId id="342" r:id="rId12"/>
    <p:sldId id="341" r:id="rId13"/>
    <p:sldId id="343" r:id="rId14"/>
    <p:sldId id="344" r:id="rId15"/>
    <p:sldId id="356" r:id="rId16"/>
    <p:sldId id="345" r:id="rId17"/>
    <p:sldId id="346" r:id="rId18"/>
    <p:sldId id="357" r:id="rId19"/>
    <p:sldId id="347" r:id="rId20"/>
    <p:sldId id="333" r:id="rId21"/>
    <p:sldId id="332" r:id="rId22"/>
    <p:sldId id="334" r:id="rId23"/>
    <p:sldId id="348" r:id="rId24"/>
    <p:sldId id="349" r:id="rId25"/>
    <p:sldId id="335" r:id="rId26"/>
    <p:sldId id="350" r:id="rId27"/>
    <p:sldId id="351" r:id="rId28"/>
    <p:sldId id="352" r:id="rId29"/>
    <p:sldId id="336" r:id="rId30"/>
    <p:sldId id="337" r:id="rId31"/>
    <p:sldId id="353" r:id="rId32"/>
    <p:sldId id="354" r:id="rId33"/>
    <p:sldId id="358" r:id="rId34"/>
    <p:sldId id="355" r:id="rId3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A36D-772E-4FCE-AFFA-E8B2E16BD9B8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93B8-F7BA-411A-AB08-99A7087901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E4F7C-7873-45E7-A9F7-CE2D80A4A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1B281-60C7-4D02-99A3-D8E1494CB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6A84B-E158-4E78-8755-9055B818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80DF0-3186-4EAB-BA56-D884D5D5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15B6F-55A2-4D55-B8E8-72273A5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73C6-3ACA-4E01-9913-38B1AE1B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676E76-A070-4A09-BF2B-CF7D6122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6EAEB-45E8-4FE7-8E0F-2B176DFC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1315C-9CEE-46C3-BC62-077AB5B1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D2388-9A9C-46F9-9074-83A2E910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3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95D4F-F81A-4E3B-91FB-1CD03A631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7B912-B5E0-4639-A751-46D1417F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FFA2B-04A5-4A0C-8FA1-D8D2DF5C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4D8F4-7EB7-4D7C-9D32-592154B2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E672E-C913-4FCD-B571-C3F2597C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F7A4-6852-4282-B078-8E1E497D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5400B-91A6-4F8E-B886-CDF999C8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A645A2-49A6-4CAE-A488-A40287FB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724DF-1AC8-474C-AB71-7B44CE1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7AA558-75DC-4B4E-8EB7-35072706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39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FF6A-561E-4092-8154-BDD2C27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E16A2-06C3-4507-BED3-DC5E1C6E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678AA-C7AA-43E6-B864-6C4472A0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5674D-CF80-467B-B45C-0673C705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B5B73-F5F6-4E91-AD66-C2B8D22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58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2409-BA67-4E5F-8B1C-9956C7FE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60F1F-1AF9-407C-9695-C8E60F6B2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259823-02CD-40C4-A821-9A17591B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1DD227-4DCD-4502-B877-754EA5A7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283A80-0AC0-462F-81CD-E5F79B78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EAEEF-F336-4D28-9F62-CC343310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74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7FE41-C6AC-4E81-B0A4-795E01C2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C68C97-C9D7-4180-8389-FAF35E892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3ABEC0-4B38-4E3B-88B1-33095C83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CCFAC2-403F-4417-AA7F-5CD6E31CB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F850DD-23D6-4130-84CF-7B6407CA1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9C2CE1-A456-47D2-BC0D-EE93DBBA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43A15F-DA80-4247-B0AF-A909D4ED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EC6C0C-6795-49E7-8DDD-28D49C7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7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14CDC-1115-4BEE-8D7C-31D3F9C6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D3F8CB-FFAD-4989-BF2D-80F797E2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1CE6FC-6278-4474-AF7F-94F19C91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A58E4-FA45-433C-9EAE-D3375E3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2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49A1A9-ABE9-4208-8A33-253804D9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678CA7-4601-4667-AEB9-4AB10D1F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A48813-EFE3-4806-8561-1E802081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48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558C3-A756-4DC0-AF71-1A6EB338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D3732-1976-45AA-8DDA-0D2140D5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63AB56-5135-435B-95D2-BF03D7C7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DF52A-AD5E-4948-B933-EC4E54FC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C7F4F7-FDBC-4838-B479-778B722F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5A35F-12E7-43C1-9028-FD874E59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464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BBC7B-EF20-4074-A9B2-40767ABD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9A27D1-DCCD-448B-9985-8D0FAEA8B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ACA404-EE01-4CF2-A1E5-46B01D609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6D575-BEC5-44FA-A37D-FDFE4054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6B4A43-28A3-4684-8FAC-F9D0456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28588-3CA5-45FC-9F9E-659F2D04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3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1D5591-ADAA-4FF7-B823-C6A9AE37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05BA7-AFFA-442D-AD63-F32EDA11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45ED7-99FC-41FE-AA36-BED3C32D5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328C-815A-4C66-AAFE-9E5F7BE8D681}" type="datetimeFigureOut">
              <a:rPr lang="es-CL" smtClean="0"/>
              <a:t>02-11-2025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F0FE2A-49A3-4F2E-B4EC-10FD55630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11D00-ACFD-4129-A993-CC1A19C64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4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 - Clase 3: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Estructura de Mercado y Competencia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Eduardo Letelier</a:t>
            </a:r>
          </a:p>
        </p:txBody>
      </p:sp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8C016-F30B-B203-2C88-2E55321F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9976AC-16A6-DA66-A5C2-E0281C3072D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3CDE90-7091-46E6-B40D-2E193D99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Implicancias regulatorias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605AB1-AC14-46CA-962E-78D63314C8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Nuevo enfoque ECD sugería que las altas utilidades y la concentración de la industria podrían provenir también de una mayor eficiencia de las empresas o bien del establecimiento de barreras estratégicas por parte de los operadores establecidos</a:t>
            </a:r>
          </a:p>
          <a:p>
            <a:r>
              <a:rPr lang="es-ES" dirty="0"/>
              <a:t>Comportamiento de las empresas sería consistente tanto con escenarios de colusión como de competencia</a:t>
            </a:r>
          </a:p>
          <a:p>
            <a:r>
              <a:rPr lang="es-ES" dirty="0"/>
              <a:t>Debe analizarse caso por caso la situación relevante para cada empresa e industria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F3FC160-2223-44CF-9C6A-410C7F778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7021"/>
            <a:ext cx="5181600" cy="434854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Concentración o eficiencia? </a:t>
            </a:r>
            <a:b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Modelos econométricos alternativos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2E416D-9DF4-48F7-ACE1-29C9D40F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69" y="1825625"/>
            <a:ext cx="5985846" cy="4931310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El modelo 1 estima la rentabilidad de la empresa i en la industria j (</a:t>
            </a:r>
            <a:r>
              <a:rPr lang="es-CL" dirty="0" err="1"/>
              <a:t>Rij</a:t>
            </a:r>
            <a:r>
              <a:rPr lang="es-CL" dirty="0"/>
              <a:t>) como una función lineal de la concentración en la industria j (</a:t>
            </a:r>
            <a:r>
              <a:rPr lang="es-CL" dirty="0" err="1"/>
              <a:t>Cj</a:t>
            </a:r>
            <a:r>
              <a:rPr lang="es-CL" dirty="0"/>
              <a:t>)</a:t>
            </a:r>
          </a:p>
          <a:p>
            <a:r>
              <a:rPr lang="es-CL" dirty="0"/>
              <a:t>El modelo 2 incorpora la variable tamaño de la empresa i en la industria j (</a:t>
            </a:r>
            <a:r>
              <a:rPr lang="es-CL" dirty="0" err="1"/>
              <a:t>Tij</a:t>
            </a:r>
            <a:r>
              <a:rPr lang="es-CL" dirty="0"/>
              <a:t>) como variable</a:t>
            </a:r>
          </a:p>
          <a:p>
            <a:r>
              <a:rPr lang="es-CL" dirty="0"/>
              <a:t>El tamaño afecta la rentabilidad a través de las economías de escala</a:t>
            </a:r>
          </a:p>
          <a:p>
            <a:r>
              <a:rPr lang="es-CL" dirty="0"/>
              <a:t>Según </a:t>
            </a:r>
            <a:r>
              <a:rPr lang="es-CL" dirty="0" err="1"/>
              <a:t>Demsetz</a:t>
            </a:r>
            <a:r>
              <a:rPr lang="es-CL" dirty="0"/>
              <a:t>, cuando </a:t>
            </a:r>
            <a:r>
              <a:rPr lang="es-CL" dirty="0" err="1"/>
              <a:t>Tij</a:t>
            </a:r>
            <a:r>
              <a:rPr lang="es-CL" dirty="0"/>
              <a:t> se incorpora al modelo el parámetro que acompaña a </a:t>
            </a:r>
            <a:r>
              <a:rPr lang="es-CL" dirty="0" err="1"/>
              <a:t>Cj</a:t>
            </a:r>
            <a:r>
              <a:rPr lang="es-CL" dirty="0"/>
              <a:t> deja de ser estadísticamente significativo</a:t>
            </a:r>
          </a:p>
          <a:p>
            <a:r>
              <a:rPr lang="es-CL" dirty="0"/>
              <a:t>La rentabilidad es explicada por la mayor eficiencia asociada a economías de escala (y potenciales menores precios al consumidor) y no por la concentración de la industria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0C90BFD-4C56-4353-8133-28E834653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9615" y="2528270"/>
            <a:ext cx="4561306" cy="110045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76E8C3-3A00-4136-AF14-C358BE358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615" y="3931921"/>
            <a:ext cx="5339278" cy="990350"/>
          </a:xfrm>
          <a:prstGeom prst="rect">
            <a:avLst/>
          </a:prstGeom>
        </p:spPr>
      </p:pic>
      <p:sp>
        <p:nvSpPr>
          <p:cNvPr id="3" name="Globo: línea 2">
            <a:extLst>
              <a:ext uri="{FF2B5EF4-FFF2-40B4-BE49-F238E27FC236}">
                <a16:creationId xmlns:a16="http://schemas.microsoft.com/office/drawing/2014/main" id="{1854F6D6-3CDD-416F-A32D-3D04AD293DE1}"/>
              </a:ext>
            </a:extLst>
          </p:cNvPr>
          <p:cNvSpPr/>
          <p:nvPr/>
        </p:nvSpPr>
        <p:spPr>
          <a:xfrm>
            <a:off x="10044764" y="1514259"/>
            <a:ext cx="1309036" cy="875899"/>
          </a:xfrm>
          <a:prstGeom prst="borderCallout1">
            <a:avLst>
              <a:gd name="adj1" fmla="val 48420"/>
              <a:gd name="adj2" fmla="val -1715"/>
              <a:gd name="adj3" fmla="val 145467"/>
              <a:gd name="adj4" fmla="val -449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Parámetro positivo y significativo</a:t>
            </a:r>
          </a:p>
        </p:txBody>
      </p:sp>
      <p:sp>
        <p:nvSpPr>
          <p:cNvPr id="10" name="Globo: línea 9">
            <a:extLst>
              <a:ext uri="{FF2B5EF4-FFF2-40B4-BE49-F238E27FC236}">
                <a16:creationId xmlns:a16="http://schemas.microsoft.com/office/drawing/2014/main" id="{E6854DC1-6E2A-45CF-8700-9BEB57DB6856}"/>
              </a:ext>
            </a:extLst>
          </p:cNvPr>
          <p:cNvSpPr/>
          <p:nvPr/>
        </p:nvSpPr>
        <p:spPr>
          <a:xfrm>
            <a:off x="8620994" y="5589624"/>
            <a:ext cx="1423769" cy="875899"/>
          </a:xfrm>
          <a:prstGeom prst="borderCallout1">
            <a:avLst>
              <a:gd name="adj1" fmla="val -6525"/>
              <a:gd name="adj2" fmla="val 34314"/>
              <a:gd name="adj3" fmla="val -112775"/>
              <a:gd name="adj4" fmla="val 3960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Parámetro positivo y NO significativo</a:t>
            </a:r>
          </a:p>
        </p:txBody>
      </p:sp>
      <p:sp>
        <p:nvSpPr>
          <p:cNvPr id="12" name="Globo: línea 11">
            <a:extLst>
              <a:ext uri="{FF2B5EF4-FFF2-40B4-BE49-F238E27FC236}">
                <a16:creationId xmlns:a16="http://schemas.microsoft.com/office/drawing/2014/main" id="{414B5832-C37E-4260-8AA3-943FA0EBAA2B}"/>
              </a:ext>
            </a:extLst>
          </p:cNvPr>
          <p:cNvSpPr/>
          <p:nvPr/>
        </p:nvSpPr>
        <p:spPr>
          <a:xfrm>
            <a:off x="10730979" y="5018088"/>
            <a:ext cx="1309036" cy="875899"/>
          </a:xfrm>
          <a:prstGeom prst="borderCallout1">
            <a:avLst>
              <a:gd name="adj1" fmla="val 48420"/>
              <a:gd name="adj2" fmla="val -1715"/>
              <a:gd name="adj3" fmla="val -45742"/>
              <a:gd name="adj4" fmla="val -28039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Parámetro positivo y significativo</a:t>
            </a:r>
          </a:p>
        </p:txBody>
      </p:sp>
    </p:spTree>
    <p:extLst>
      <p:ext uri="{BB962C8B-B14F-4D97-AF65-F5344CB8AC3E}">
        <p14:creationId xmlns:p14="http://schemas.microsoft.com/office/powerpoint/2010/main" val="352441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Mercado, estructura y competencia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BCEBB7-E35C-4B64-838A-94F04BAA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954" y="1825624"/>
            <a:ext cx="5391846" cy="4892809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Variables básicas que permiten caracterizar la estructura de un mercado:</a:t>
            </a:r>
          </a:p>
          <a:p>
            <a:pPr lvl="1"/>
            <a:r>
              <a:rPr lang="es-CL" dirty="0"/>
              <a:t>Número de empresas</a:t>
            </a:r>
          </a:p>
          <a:p>
            <a:pPr lvl="1"/>
            <a:r>
              <a:rPr lang="es-CL" dirty="0"/>
              <a:t>Tamaño de empresas</a:t>
            </a:r>
          </a:p>
          <a:p>
            <a:pPr lvl="1"/>
            <a:r>
              <a:rPr lang="es-CL" dirty="0"/>
              <a:t>Concentración</a:t>
            </a:r>
          </a:p>
          <a:p>
            <a:pPr lvl="1"/>
            <a:r>
              <a:rPr lang="es-CL" dirty="0"/>
              <a:t>Características tecnológicas (</a:t>
            </a:r>
            <a:r>
              <a:rPr lang="es-CL" dirty="0" err="1"/>
              <a:t>e.g</a:t>
            </a:r>
            <a:r>
              <a:rPr lang="es-CL" dirty="0"/>
              <a:t>. economías de escala y economías de ámbito)</a:t>
            </a:r>
          </a:p>
          <a:p>
            <a:pPr lvl="1"/>
            <a:r>
              <a:rPr lang="es-CL" dirty="0"/>
              <a:t>Barreras a la entrada y a la salida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E78EEE-5438-4B08-A31F-0545232F4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827" y="1724559"/>
            <a:ext cx="5181600" cy="2165685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r>
              <a:rPr lang="es-CL" dirty="0"/>
              <a:t>Primer paso para analizar la estructura de mercado: d</a:t>
            </a:r>
            <a:r>
              <a:rPr lang="es-ES" dirty="0" err="1"/>
              <a:t>efinir</a:t>
            </a:r>
            <a:r>
              <a:rPr lang="es-ES" dirty="0"/>
              <a:t> el mercado relevante</a:t>
            </a:r>
          </a:p>
          <a:p>
            <a:r>
              <a:rPr lang="es-ES" dirty="0"/>
              <a:t>Esto implica definir el ámbito en que opera la empresa y precisar el producto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30FA44-E2A8-497A-BE39-259507B4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45" b="18725"/>
          <a:stretch/>
        </p:blipFill>
        <p:spPr>
          <a:xfrm>
            <a:off x="6734795" y="3890244"/>
            <a:ext cx="4552950" cy="29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Definición de mercado relevante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7DB96B-D5E5-4CD4-8929-DD94D157D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787" y="1517829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Para diseñar la estrategia competitiva de una empresa, es fundamental primero definir el mercado en que se encuentra</a:t>
            </a:r>
          </a:p>
          <a:p>
            <a:r>
              <a:rPr lang="es-ES" dirty="0"/>
              <a:t>A partir de esto es posible identificar a competidores actuales y potenciales</a:t>
            </a:r>
          </a:p>
          <a:p>
            <a:r>
              <a:rPr lang="es-ES" dirty="0"/>
              <a:t>Desde la perspectiva del regulador, definir el mercado es crítico para determinar concentración, poder de mercado y competencia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D85DF6-4414-4965-AD11-13D15FE3E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212" y="139248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¿Son un mismo mercado?</a:t>
            </a:r>
          </a:p>
          <a:p>
            <a:pPr lvl="1"/>
            <a:r>
              <a:rPr lang="es-ES" dirty="0"/>
              <a:t>Aluminio reciclado y aluminio virgen</a:t>
            </a:r>
          </a:p>
          <a:p>
            <a:pPr lvl="1"/>
            <a:r>
              <a:rPr lang="es-ES" dirty="0"/>
              <a:t>Limón natural y jugo de limón exprimido y concentrado</a:t>
            </a:r>
          </a:p>
          <a:p>
            <a:pPr lvl="1"/>
            <a:r>
              <a:rPr lang="es-CL" dirty="0"/>
              <a:t>Tarjetas de crédito, cuentas corrientes y monedas y billetes en circulación</a:t>
            </a:r>
          </a:p>
          <a:p>
            <a:r>
              <a:rPr lang="es-CL" dirty="0">
                <a:highlight>
                  <a:srgbClr val="FFFF00"/>
                </a:highlight>
              </a:rPr>
              <a:t>Aspecto clave: nivel de sustituibilidad entre productos</a:t>
            </a:r>
          </a:p>
          <a:p>
            <a:r>
              <a:rPr lang="es-ES" dirty="0">
                <a:highlight>
                  <a:srgbClr val="FFFF00"/>
                </a:highlight>
              </a:rPr>
              <a:t>Técnicamente, un bien o servicio es distinto de otro en la medida en que la elasticidad precio demanda cruzada entre ellos sea “menor a “infinito” o “de gran magnitud”</a:t>
            </a:r>
            <a:endParaRPr lang="es-CL" dirty="0"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F66E7C-161B-4860-9A84-249A9C58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33" y="4812658"/>
            <a:ext cx="2960708" cy="20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Mercados relevantes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5438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Formalmente el mercado es la instancia donde se negocia solo un bien o servicio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 lo mismo:</a:t>
            </a:r>
          </a:p>
          <a:p>
            <a:pPr algn="just">
              <a:buClr>
                <a:srgbClr val="0070C0"/>
              </a:buClr>
              <a:buSzPct val="150000"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Mercado de transporte público de Santiago de Chile</a:t>
            </a:r>
          </a:p>
          <a:p>
            <a:pPr algn="just">
              <a:buClr>
                <a:srgbClr val="0070C0"/>
              </a:buClr>
              <a:buSzPct val="150000"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Mercado de transporte público de Talca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mercado es la instancia donde confluyen un conjunto de productos que, como sustitutos, se afectan significativamente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685E612-215B-4E26-B914-DFB3005C6B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1960" y="1287868"/>
            <a:ext cx="5583253" cy="2562237"/>
          </a:xfrm>
          <a:solidFill>
            <a:schemeClr val="accent4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BFD15E4-73C0-40CA-B44E-8278DDACA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490" y="3850105"/>
            <a:ext cx="4205438" cy="27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Mercados relevantes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5438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¿Qué pasaría si un monopolista hipotético de un producto estableciera un pequeño, pero significativo y no transitorio aumento en el precio del producto en una ubicación geográfica específica, dejando constantes los demás términos de la venta (plazo, etc.) y precios en las otras ubicaciones geográficas? 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1CD52B-A2E7-4393-BC56-F6DBA72C2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051" y="1421364"/>
            <a:ext cx="6079156" cy="2678998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r>
              <a:rPr lang="es-ES" dirty="0"/>
              <a:t>Si en respuesta al aumento en el precio, la disminución en las ventas es tal que no resulta conveniente aumentarlo, entonces quiere decir que muchos compradores acudieron a comprar a las otras ubicaciones geográficas y que, por tanto, debe incluirse en la definición de mercado a la siguiente ubicación más cercana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0F9B90-5890-4B33-BF25-24A52210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82" y="4120136"/>
            <a:ext cx="3552825" cy="26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9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Ampliación del mercado relevante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ante una baja en el precio de un producto no incluido en el ámbito de la definición inicial de mercado, es relativamente fácil para los consumidores cambiarse a él, entonces la definición de mercado debe ampliarse para incluir ese producto.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D3CF8E-0336-4584-AE44-E5054C547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mercado relevante para el producto de una empresa X estará definido por la intersección de: </a:t>
            </a:r>
          </a:p>
          <a:p>
            <a:pPr lvl="1"/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variedades sustitutas del producto de la empresa X y las ubicaciones geográficas donde se ofrezcan dichas variedades…</a:t>
            </a:r>
          </a:p>
          <a:p>
            <a:pPr lvl="1"/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…con las ubicaciones geográficas en que se ofrece el producto de la empresa X</a:t>
            </a: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0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58DD76-B5FB-4B76-984A-53016D3F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Test de elasticidad precio cruzada de demanda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7F95C1-65B0-4CA1-80A8-F226E9B00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19" y="1825625"/>
            <a:ext cx="5326781" cy="466725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Formalmente, la sustitución entre dos bienes (A e B) se obtiene mediante la elasticidad precio cruzada de demanda, que se define como: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Si no existe ningún otro bien cuya elasticidad cruzada con X sea igual a infinito o “muy grande”, entonces y es un solo bien y define el mercado.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7D27F4-3AA9-4060-A82D-0BF18FB7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971832"/>
            <a:ext cx="5562600" cy="1085850"/>
          </a:xfrm>
          <a:prstGeom prst="rect">
            <a:avLst/>
          </a:prstGeo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7BC22832-1B14-420E-AADC-9E4D16F68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55619" y="3425833"/>
            <a:ext cx="5736056" cy="3285390"/>
          </a:xfrm>
        </p:spPr>
      </p:pic>
    </p:spTree>
    <p:extLst>
      <p:ext uri="{BB962C8B-B14F-4D97-AF65-F5344CB8AC3E}">
        <p14:creationId xmlns:p14="http://schemas.microsoft.com/office/powerpoint/2010/main" val="226928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58DD76-B5FB-4B76-984A-53016D3F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Test de elasticidad precio cruzada de demanda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C457F76-BDA7-437D-B381-03F4C981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>
                <a:highlight>
                  <a:srgbClr val="FFFF00"/>
                </a:highlight>
              </a:rPr>
              <a:t>Atención: la evaluación de elasticidades precio cruzadas de demanda debe hacerse en base a precios relativos equivalentes</a:t>
            </a:r>
          </a:p>
          <a:p>
            <a:r>
              <a:rPr lang="es-CL" dirty="0"/>
              <a:t>Ejemplo:</a:t>
            </a:r>
          </a:p>
          <a:p>
            <a:r>
              <a:rPr lang="es-CL" dirty="0"/>
              <a:t>Precio de frazadas convencionales (iguales a </a:t>
            </a:r>
            <a:r>
              <a:rPr lang="es-CL" dirty="0" err="1"/>
              <a:t>CMg</a:t>
            </a:r>
            <a:r>
              <a:rPr lang="es-CL" dirty="0"/>
              <a:t>): $10.000</a:t>
            </a:r>
          </a:p>
          <a:p>
            <a:r>
              <a:rPr lang="es-CL" dirty="0"/>
              <a:t>Precio de frazadas eléctricas (</a:t>
            </a:r>
            <a:r>
              <a:rPr lang="es-CL" dirty="0" err="1"/>
              <a:t>CMg</a:t>
            </a:r>
            <a:r>
              <a:rPr lang="es-CL" dirty="0"/>
              <a:t> de $10.000 pero dan el doble de abrigo): $20.000 (hay poder de mercado)</a:t>
            </a:r>
          </a:p>
          <a:p>
            <a:r>
              <a:rPr lang="es-CL" dirty="0"/>
              <a:t>Entonces:</a:t>
            </a:r>
          </a:p>
          <a:p>
            <a:pPr lvl="1"/>
            <a:r>
              <a:rPr lang="es-CL" dirty="0"/>
              <a:t>Precios &lt;$20.000 por frazada eléctrica no afectan cantidad demandada de frazadas convencionales</a:t>
            </a:r>
          </a:p>
          <a:p>
            <a:pPr lvl="1"/>
            <a:r>
              <a:rPr lang="es-CL" dirty="0"/>
              <a:t>Precios &gt;$20.000 por frazada eléctrica generan sustitución por frazadas convencionales y elasticidad cruzada determina un mismo mercado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Mercado relevante y objetivos de la gerencia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CL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Dependiendo de objetivos que se plantea la administración, el mercado relevante pueden cambiar. Por ejemplo: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precio que debe cobrarse la próxima semana por la bebida de dos litros.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Mercado relevante: 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productos sustitutos más cercanos a esa bebida en el corto plazo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8FBA5E-1D44-4157-B3E4-96445FC4B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2339" y="3134661"/>
            <a:ext cx="5181600" cy="3641524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su posicionamiento de largo plazo de bebida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Mercado relevante: 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incluye productos que actualmente no sean sustitutos tan cercanos, como los jugos líquidos, pero que en el largo plazo pueden afectar variables relevantes para la empresa, como sus ventas</a:t>
            </a: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84B261-47B8-4D4F-B335-8B960051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4" y="1144113"/>
            <a:ext cx="2999272" cy="19905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6A1091E-0A94-44E6-B83C-F6B2D6CBE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943" y="5248376"/>
            <a:ext cx="1857174" cy="18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Elementos de la Organización Industrial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CL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identificar las características del entorno organizacional a partir de un diagnóstico sobre las particularidades de la industria y el territorio</a:t>
            </a:r>
            <a:endParaRPr lang="es-MX" sz="2400" b="1" dirty="0">
              <a:solidFill>
                <a:srgbClr val="00B0F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Repaso sobre mercados competitivos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Tipos de mercados no competitivos y sus características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se trabajará con los siguientes capítulos del libro: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Caps. 1-5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Discrecionalidad en la definición de mercado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1676105"/>
            <a:ext cx="5488802" cy="29870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Dado que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grado de sustitución es continuo, la definición de mercado siempre será arbitraria.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ayuda conceptual es solo un instrumento de una definición concreta, estratégica, que, dependiendo del caso en cuestión, debe optar por una definición de ámbito y producto 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definición del mercado relevante dependerá del problema que se aborde</a:t>
            </a: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F82CA-B3C1-4DBC-8B42-23D60846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5792" y="2172912"/>
            <a:ext cx="5181600" cy="3635206"/>
          </a:xfrm>
          <a:solidFill>
            <a:schemeClr val="accent4"/>
          </a:solidFill>
        </p:spPr>
        <p:txBody>
          <a:bodyPr>
            <a:normAutofit fontScale="85000" lnSpcReduction="20000"/>
          </a:bodyPr>
          <a:lstStyle/>
          <a:p>
            <a:r>
              <a:rPr lang="es-CL" dirty="0"/>
              <a:t>Ejemplo: ámbito geográfico del mercado de supermercados</a:t>
            </a:r>
          </a:p>
          <a:p>
            <a:r>
              <a:rPr lang="es-ES" dirty="0"/>
              <a:t>¿son parte de la misma población los consumidores de las zonas sur y norte de un país?</a:t>
            </a:r>
          </a:p>
          <a:p>
            <a:r>
              <a:rPr lang="es-ES" dirty="0"/>
              <a:t>¿pertenecen a un mismo mercado los supermercados ubicados en las zonas este y oeste de una ciudad?</a:t>
            </a:r>
          </a:p>
          <a:p>
            <a:r>
              <a:rPr lang="es-ES" dirty="0"/>
              <a:t>¿pertenecen a un mismo mercado los supermercados ubicados a tres kilómetros de distancia dentro de una misma zona este de la ciudad?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9E1044-F264-47AD-9B2B-3F848F11F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4" t="16458" r="24749" b="4965"/>
          <a:stretch/>
        </p:blipFill>
        <p:spPr>
          <a:xfrm>
            <a:off x="3582599" y="4648528"/>
            <a:ext cx="3275815" cy="21854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9C6C12B-588B-4A0D-8E7E-C81AD1B2D383}"/>
              </a:ext>
            </a:extLst>
          </p:cNvPr>
          <p:cNvSpPr txBox="1"/>
          <p:nvPr/>
        </p:nvSpPr>
        <p:spPr>
          <a:xfrm>
            <a:off x="1917429" y="4930955"/>
            <a:ext cx="1665171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Canasta de Fiestas Patrias según cadena de supermercados (SERNAC 2023)</a:t>
            </a:r>
          </a:p>
        </p:txBody>
      </p:sp>
    </p:spTree>
    <p:extLst>
      <p:ext uri="{BB962C8B-B14F-4D97-AF65-F5344CB8AC3E}">
        <p14:creationId xmlns:p14="http://schemas.microsoft.com/office/powerpoint/2010/main" val="382455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Número, distribución y concentración de mercado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4EEAE9F-79C1-4B74-BF19-591D4ED9FA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Definido el mercado relevante puede establecerse el número de empresas que participan en él y sus participaciones relativas</a:t>
            </a:r>
          </a:p>
          <a:p>
            <a:r>
              <a:rPr lang="es-CL" dirty="0"/>
              <a:t>A partir de esto puede definirse la concentración de mercado</a:t>
            </a:r>
          </a:p>
          <a:p>
            <a:r>
              <a:rPr lang="es-ES" dirty="0"/>
              <a:t>El número de empresas en un mercado determina las interacciones y las posibilidades de los consumidores de optar entre proveedores</a:t>
            </a:r>
          </a:p>
          <a:p>
            <a:r>
              <a:rPr lang="es-ES" dirty="0"/>
              <a:t>Pero la concentración de mercado influye en estas posibilidades</a:t>
            </a:r>
            <a:endParaRPr lang="es-CL" dirty="0"/>
          </a:p>
          <a:p>
            <a:endParaRPr lang="es-CL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9779CE5-CFD8-4244-87A7-E3A5D8576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r>
              <a:rPr lang="es-CL" dirty="0"/>
              <a:t>Indicadores para medir concentración de mercado:</a:t>
            </a:r>
          </a:p>
          <a:p>
            <a:pPr lvl="1"/>
            <a:r>
              <a:rPr lang="es-ES" dirty="0"/>
              <a:t>Razón de concentración de las mayores k-empresas en la industria</a:t>
            </a:r>
          </a:p>
          <a:p>
            <a:pPr lvl="1"/>
            <a:r>
              <a:rPr lang="es-ES" dirty="0" err="1"/>
              <a:t>Indice</a:t>
            </a:r>
            <a:r>
              <a:rPr lang="es-ES" dirty="0"/>
              <a:t> de </a:t>
            </a:r>
            <a:r>
              <a:rPr lang="es-ES" dirty="0" err="1"/>
              <a:t>Herfindhal</a:t>
            </a:r>
            <a:r>
              <a:rPr lang="es-ES" dirty="0"/>
              <a:t> (medido sobre ventas o producción)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B0E8CB-1307-4DF9-A397-9277877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Razón de concentración de k-empresas (</a:t>
            </a:r>
            <a:r>
              <a:rPr lang="es-CL" dirty="0" err="1"/>
              <a:t>Ck</a:t>
            </a:r>
            <a:r>
              <a:rPr lang="es-CL" dirty="0"/>
              <a:t>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B16858-02A4-44C7-B416-7C776F558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Mide</a:t>
            </a:r>
            <a:r>
              <a:rPr lang="es-ES" dirty="0"/>
              <a:t> el producto acumulado de las mayores k-empresas de la industria en relación con el producto total.</a:t>
            </a:r>
          </a:p>
          <a:p>
            <a:r>
              <a:rPr lang="es-ES" dirty="0"/>
              <a:t>Expresa el porcentaje del mercado que concentran las k mayores empresas</a:t>
            </a:r>
          </a:p>
          <a:p>
            <a:r>
              <a:rPr lang="es-ES" dirty="0"/>
              <a:t>A mayor </a:t>
            </a:r>
            <a:r>
              <a:rPr lang="es-ES" dirty="0" err="1"/>
              <a:t>Ck</a:t>
            </a:r>
            <a:r>
              <a:rPr lang="es-ES" dirty="0"/>
              <a:t>, más concentrado es el mercado</a:t>
            </a:r>
            <a:endParaRPr lang="es-C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90BFAC0-D497-4080-BE1D-50A724B051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391748" cy="185267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B0E8CB-1307-4DF9-A397-9277877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Razón de concentración de k-empresas (</a:t>
            </a:r>
            <a:r>
              <a:rPr lang="es-CL" dirty="0" err="1"/>
              <a:t>Ck</a:t>
            </a:r>
            <a:r>
              <a:rPr lang="es-CL" dirty="0"/>
              <a:t>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B16858-02A4-44C7-B416-7C776F558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Mide</a:t>
            </a:r>
            <a:r>
              <a:rPr lang="es-ES" dirty="0"/>
              <a:t> el producto acumulado de las mayores k-empresas de la industria en relación con el producto total.</a:t>
            </a:r>
          </a:p>
          <a:p>
            <a:r>
              <a:rPr lang="es-ES" dirty="0"/>
              <a:t>Expresa el porcentaje del mercado que concentran las k mayores empresas</a:t>
            </a:r>
          </a:p>
          <a:p>
            <a:r>
              <a:rPr lang="es-ES" dirty="0"/>
              <a:t>Generalmente se miden las tres empresas más grandes</a:t>
            </a:r>
          </a:p>
          <a:p>
            <a:r>
              <a:rPr lang="es-ES" dirty="0"/>
              <a:t>A mayor </a:t>
            </a:r>
            <a:r>
              <a:rPr lang="es-ES" dirty="0" err="1"/>
              <a:t>Ck</a:t>
            </a:r>
            <a:r>
              <a:rPr lang="es-ES" dirty="0"/>
              <a:t>, más concentrado es el mercado</a:t>
            </a:r>
            <a:endParaRPr lang="es-C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90BFAC0-D497-4080-BE1D-50A724B051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391748" cy="185267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B0E8CB-1307-4DF9-A397-9277877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Indice</a:t>
            </a:r>
            <a:r>
              <a:rPr lang="es-CL" dirty="0"/>
              <a:t> </a:t>
            </a:r>
            <a:r>
              <a:rPr lang="es-CL" dirty="0" err="1"/>
              <a:t>Herfindhal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FB16858-02A4-44C7-B416-7C776F558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 define como la suma de los cuadrados de las participaciones de todas las empresas en un mercado, donde Si indica la participación de mercado de la empresa i, para i = 1,…, N.</a:t>
            </a:r>
          </a:p>
          <a:p>
            <a:r>
              <a:rPr lang="es-ES" dirty="0"/>
              <a:t>El valor máximo que puede tomar H es 10.000, cuando hay un monopolio: 100% de concentración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0085EEA-BFB8-43DF-B049-DD3D9766B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8370" y="2427764"/>
            <a:ext cx="6203630" cy="1325562"/>
          </a:xfrm>
        </p:spPr>
      </p:pic>
    </p:spTree>
    <p:extLst>
      <p:ext uri="{BB962C8B-B14F-4D97-AF65-F5344CB8AC3E}">
        <p14:creationId xmlns:p14="http://schemas.microsoft.com/office/powerpoint/2010/main" val="256762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Indices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de concentración bancaria 2003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42B9DB-00F7-4B42-9B95-C5EC8A169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2829719"/>
            <a:ext cx="9239250" cy="234315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3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4DC27A5-509A-4282-842D-FA683EF9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Ventajas y desventajas de indicadores de concentración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F34575-1C23-400D-AEBF-DAD916F31F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/>
              <a:t>Ck</a:t>
            </a:r>
            <a:r>
              <a:rPr lang="es-ES" dirty="0"/>
              <a:t> requiere menor cantidad de información</a:t>
            </a:r>
          </a:p>
          <a:p>
            <a:r>
              <a:rPr lang="es-ES" dirty="0"/>
              <a:t>H considera la participación de mercado de todas las empresas de la industria y los cambios relativos en la participación de cada empresa dentro del total.</a:t>
            </a:r>
          </a:p>
          <a:p>
            <a:r>
              <a:rPr lang="es-ES" dirty="0"/>
              <a:t>H le da mucho más peso a las compañías que presentan una mayor concentración. </a:t>
            </a:r>
          </a:p>
          <a:p>
            <a:r>
              <a:rPr lang="es-ES" dirty="0"/>
              <a:t>H captura de mejor manera el cambio en la estructura de la industria.</a:t>
            </a:r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D426C69-DEC7-429A-9576-43ECD6EE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</p:spPr>
        <p:txBody>
          <a:bodyPr>
            <a:normAutofit fontScale="85000" lnSpcReduction="20000"/>
          </a:bodyPr>
          <a:lstStyle/>
          <a:p>
            <a:r>
              <a:rPr lang="es-CL" dirty="0"/>
              <a:t>Criterios del Departamento de Justicia y FTC de EE.UU. para evaluar fusiones horizontales:</a:t>
            </a:r>
          </a:p>
          <a:p>
            <a:r>
              <a:rPr lang="es-CL" dirty="0"/>
              <a:t>Si </a:t>
            </a:r>
            <a:r>
              <a:rPr lang="pt-BR" dirty="0"/>
              <a:t>H &lt; 1.000: </a:t>
            </a:r>
            <a:r>
              <a:rPr lang="pt-BR" dirty="0" err="1"/>
              <a:t>industria</a:t>
            </a:r>
            <a:r>
              <a:rPr lang="pt-BR" dirty="0"/>
              <a:t> desconcentrada</a:t>
            </a:r>
          </a:p>
          <a:p>
            <a:r>
              <a:rPr lang="pt-BR" dirty="0"/>
              <a:t>Si 1.000 &lt; H &lt; 1.800: </a:t>
            </a:r>
            <a:r>
              <a:rPr lang="pt-BR" dirty="0" err="1"/>
              <a:t>industria</a:t>
            </a:r>
            <a:r>
              <a:rPr lang="pt-BR" dirty="0"/>
              <a:t> moderadamente concentrada</a:t>
            </a:r>
          </a:p>
          <a:p>
            <a:r>
              <a:rPr lang="pt-BR" dirty="0"/>
              <a:t>Si H &gt; 1.800: </a:t>
            </a:r>
            <a:r>
              <a:rPr lang="pt-BR" dirty="0" err="1"/>
              <a:t>industria</a:t>
            </a:r>
            <a:r>
              <a:rPr lang="pt-BR" dirty="0"/>
              <a:t> altamente concentrada</a:t>
            </a:r>
          </a:p>
          <a:p>
            <a:r>
              <a:rPr lang="es-ES" dirty="0"/>
              <a:t>Sin embargo, los rangos de valores de la concentración que induzcan una preocupación para las autoridades reguladoras en cada país debieran ser ajustados por el tamaño del mercado en cuestión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8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Tecnología como determinante de la estructura de mercado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características tecnológicas de las empresas y de la industria influyen en la estructura de un mercado. 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 mercados donde las empresas requieren un gran tamaño para competir con éxito y la tecnología se convierte en una barrera a la entrada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barreras a la entrada tecnológicas o “naturales” y otras de carácter estratégico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Barreras a la entrada tecnológicas más comunes: economías de escala y economías de ámbito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ES" b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66ED36-ED30-4B95-B103-6EF1D3830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6992" cy="4667250"/>
          </a:xfrm>
          <a:solidFill>
            <a:schemeClr val="accent4"/>
          </a:solidFill>
        </p:spPr>
        <p:txBody>
          <a:bodyPr>
            <a:normAutofit fontScale="77500" lnSpcReduction="20000"/>
          </a:bodyPr>
          <a:lstStyle/>
          <a:p>
            <a:r>
              <a:rPr lang="es-CL" dirty="0"/>
              <a:t>Tecnología determina las características de la función de costos</a:t>
            </a:r>
          </a:p>
          <a:p>
            <a:r>
              <a:rPr lang="es-CL" dirty="0"/>
              <a:t>Función de costos </a:t>
            </a:r>
            <a:r>
              <a:rPr lang="es-CL" dirty="0" err="1"/>
              <a:t>sub-aditiva</a:t>
            </a:r>
            <a:r>
              <a:rPr lang="es-CL" dirty="0"/>
              <a:t>, pertinente para representar economías de escala y de ámbito: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Donde q1 y q2 son cantidades del mismo producto en el caso de economías de escala; y de productos distintos, en el caso de economías de ámbito</a:t>
            </a:r>
          </a:p>
          <a:p>
            <a:r>
              <a:rPr lang="es-CL" dirty="0"/>
              <a:t>Origen de este tipo de funciones de costos: indivisibilidad de insumos (plantas, infraestructuras, etc.)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5454C0-39AF-4193-A9FF-1732B022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13" y="3178175"/>
            <a:ext cx="45148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Sub-aditividad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de función de costos y concentración de mercados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4D9934-91C0-4354-B070-134B4B86D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7040471" cy="488318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</a:t>
            </a:r>
            <a:r>
              <a:rPr lang="es-ES" dirty="0" err="1"/>
              <a:t>sub-aditividad</a:t>
            </a:r>
            <a:r>
              <a:rPr lang="es-ES" dirty="0"/>
              <a:t> induce a la concentración no solo por la mayor eficiencia sino también por elementos estratégicos que facilitan esta condición</a:t>
            </a:r>
          </a:p>
          <a:p>
            <a:r>
              <a:rPr lang="es-ES" dirty="0"/>
              <a:t>En presencia de economías de escala y ámbito un entrante requiere ingresar con un tamaño mayor o con un número de productos crítico para ser competitivo</a:t>
            </a:r>
          </a:p>
          <a:p>
            <a:r>
              <a:rPr lang="es-ES" dirty="0"/>
              <a:t>A mayores economías de escala y de ámbito, mayores barreras a la entrada</a:t>
            </a:r>
          </a:p>
          <a:p>
            <a:r>
              <a:rPr lang="es-ES" dirty="0"/>
              <a:t>En el gráfico, si una empresa ofrece </a:t>
            </a:r>
            <a:r>
              <a:rPr lang="es-ES" dirty="0" err="1"/>
              <a:t>Qe</a:t>
            </a:r>
            <a:r>
              <a:rPr lang="es-ES" dirty="0"/>
              <a:t> y cobra Pe, obtiene beneficios</a:t>
            </a:r>
          </a:p>
          <a:p>
            <a:r>
              <a:rPr lang="es-ES" dirty="0"/>
              <a:t>Si otra empresa ingresa al mercado ofreciendo </a:t>
            </a:r>
            <a:r>
              <a:rPr lang="es-ES" dirty="0" err="1"/>
              <a:t>Qp</a:t>
            </a:r>
            <a:r>
              <a:rPr lang="es-ES" dirty="0"/>
              <a:t> y la primera empresa no reduce su producción, la oferta total sería Qt y el precio a cobrar quedaría bajo </a:t>
            </a:r>
            <a:r>
              <a:rPr lang="es-ES" dirty="0" err="1"/>
              <a:t>CMe</a:t>
            </a:r>
            <a:endParaRPr lang="es-ES" dirty="0"/>
          </a:p>
          <a:p>
            <a:r>
              <a:rPr lang="es-ES" dirty="0"/>
              <a:t>Ambas empresas tendrían pérdidas, lo que desalentaría a una segunda empresa a entrar al mercado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920340B-8162-4143-93FB-F6BE0277B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8671" y="2221543"/>
            <a:ext cx="3981106" cy="3358824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4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Tamaño mínimo eficiente de escala (TME)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3CC58-BBD8-4745-B737-19B68F621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386" y="1391706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El TME es el tamaño crítico bajo el cual la entrada o supervivencia en la industria es imposible. </a:t>
            </a:r>
          </a:p>
          <a:p>
            <a:r>
              <a:rPr lang="es-ES" dirty="0"/>
              <a:t>Aunque generalmente se lo asocia al nivel de producción con que una empresa opera al mínimo costo unitario, TME es más concreto´.</a:t>
            </a:r>
          </a:p>
          <a:p>
            <a:r>
              <a:rPr lang="es-ES" dirty="0"/>
              <a:t>Por ejemplo: número de aviones necesarios para cubrir una ruta aérea al mínimo costo posible.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BEDC816-933D-4898-B78D-D352E1F8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29209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ES" dirty="0"/>
              <a:t>A mayor el TME, más concentrada será la industria debido a que, para cada demanda enfrentada por esta, existirá un menor número de empresas que alcanzará el TME</a:t>
            </a:r>
          </a:p>
          <a:p>
            <a:r>
              <a:rPr lang="es-ES" dirty="0"/>
              <a:t>Asimismo, el TME afectará la probabilidad de entrada de las empresas en una industria: a menor TME, mayor será el costo relativo para el operador establecido de detener la entrada.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5EBEBE-2DD2-470A-99FA-9DDE23820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39" y="5214377"/>
            <a:ext cx="2665432" cy="14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3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464029-4BAA-55A3-7C54-E2BE598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32" y="2795715"/>
            <a:ext cx="9924535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Estructura de Mercado y Competencia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9310A-BFBC-3912-322A-9F34D771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1" y="2711684"/>
            <a:ext cx="9924535" cy="17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EE5DD-6F6A-7BC5-33BE-769ED95B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2" y="3901638"/>
            <a:ext cx="9924535" cy="1705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D68B5F-E938-4B0F-B70F-9A219323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371B0F-719F-667C-D446-3DEC1668E7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0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60123" cy="655153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Fuentes de economías de escala y de ámbito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352DF0-BDC9-4B46-9E43-4AC958F5F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236" y="3377829"/>
            <a:ext cx="2590309" cy="3239528"/>
          </a:xfrm>
          <a:solidFill>
            <a:schemeClr val="accent4"/>
          </a:solidFill>
        </p:spPr>
        <p:txBody>
          <a:bodyPr>
            <a:normAutofit fontScale="85000" lnSpcReduction="10000"/>
          </a:bodyPr>
          <a:lstStyle/>
          <a:p>
            <a:r>
              <a:rPr lang="es-CL" dirty="0"/>
              <a:t>Economías de escala: caso Concha y Toro</a:t>
            </a:r>
          </a:p>
          <a:p>
            <a:r>
              <a:rPr lang="es-CL" dirty="0"/>
              <a:t>Aumento de demanda de vino permite optimizar uso de bodegas y transporte en la compra de uvas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A7D918E-7F70-4552-ADB2-56981DCF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9116" y="1625950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Economías de ámbito: caso Amazon</a:t>
            </a:r>
          </a:p>
          <a:p>
            <a:r>
              <a:rPr lang="es-CL" dirty="0"/>
              <a:t>Venta de libros se expande a otros tipos de artículos</a:t>
            </a:r>
          </a:p>
          <a:p>
            <a:r>
              <a:rPr lang="es-CL" dirty="0"/>
              <a:t>Recursos indivisibles compartidos:</a:t>
            </a:r>
          </a:p>
          <a:p>
            <a:pPr lvl="1"/>
            <a:r>
              <a:rPr lang="es-ES" dirty="0"/>
              <a:t>Publicidad</a:t>
            </a:r>
          </a:p>
          <a:p>
            <a:pPr lvl="1"/>
            <a:r>
              <a:rPr lang="es-ES" dirty="0"/>
              <a:t>Canales de venta (sitios web)</a:t>
            </a:r>
          </a:p>
          <a:p>
            <a:pPr lvl="1"/>
            <a:r>
              <a:rPr lang="es-ES" dirty="0"/>
              <a:t>Canales de distribución</a:t>
            </a:r>
          </a:p>
          <a:p>
            <a:pPr lvl="1"/>
            <a:r>
              <a:rPr lang="es-ES" dirty="0"/>
              <a:t>Bodegas</a:t>
            </a:r>
          </a:p>
          <a:p>
            <a:pPr lvl="1"/>
            <a:r>
              <a:rPr lang="es-ES" dirty="0"/>
              <a:t>Personal administrativo</a:t>
            </a:r>
          </a:p>
          <a:p>
            <a:pPr lvl="1"/>
            <a:r>
              <a:rPr lang="es-ES" dirty="0"/>
              <a:t>Tecnología de seguridad procesamiento de información</a:t>
            </a:r>
          </a:p>
          <a:p>
            <a:pPr lvl="1"/>
            <a:r>
              <a:rPr lang="es-ES" dirty="0"/>
              <a:t>Bases de datos de clientes</a:t>
            </a:r>
          </a:p>
          <a:p>
            <a:pPr lvl="1"/>
            <a:r>
              <a:rPr lang="es-ES" dirty="0"/>
              <a:t>Reputación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8C0D84-5448-4CC4-B3D1-130F283E0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8" r="433" b="5255"/>
          <a:stretch/>
        </p:blipFill>
        <p:spPr>
          <a:xfrm>
            <a:off x="8018324" y="1388760"/>
            <a:ext cx="4079999" cy="37111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560250-26B6-4321-8616-F01E3C7EE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6" y="1625950"/>
            <a:ext cx="2541942" cy="17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4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F33C9F-C3DD-468C-91BB-1361B140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aprendizaje y economía de escala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1526AE-EFB5-4A45-B9C3-400E5E054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Economías que se obtienen a través del tiempo y asociadas a la producción acumulada de la empresa</a:t>
            </a:r>
          </a:p>
          <a:p>
            <a:r>
              <a:rPr lang="es-ES" dirty="0"/>
              <a:t>El costo medio de producción decrece a medida que la producción acumulada de la empresa en el tiempo se incrementa</a:t>
            </a:r>
          </a:p>
          <a:p>
            <a:r>
              <a:rPr lang="es-ES" dirty="0"/>
              <a:t>Hay progresivo aumento en la productividad a medida que se incrementa la producción acumulada de la empresa, pero a tasa decreciente</a:t>
            </a:r>
            <a:endParaRPr lang="es-CL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C816D2A-C10D-45CA-B5FA-C67113C1F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3295"/>
            <a:ext cx="5181600" cy="335599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8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Desafiabilidad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F02FD-B4FD-427E-9D17-596DA36F2D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 estructura de un mercado quizá diga muy poco sobre su desempeño si es que existen entrantes potenciales</a:t>
            </a:r>
          </a:p>
          <a:p>
            <a:r>
              <a:rPr lang="es-ES" dirty="0"/>
              <a:t>Mercado </a:t>
            </a:r>
            <a:r>
              <a:rPr lang="es-ES" dirty="0" err="1"/>
              <a:t>desafiable</a:t>
            </a:r>
            <a:r>
              <a:rPr lang="es-ES" dirty="0"/>
              <a:t>: aquél en el cual la entrada es absolutamente libre y la salida no tiene costos</a:t>
            </a:r>
          </a:p>
          <a:p>
            <a:r>
              <a:rPr lang="es-ES" dirty="0"/>
              <a:t>Entrada rápida y reversible en presencia de utilidades anormales</a:t>
            </a:r>
          </a:p>
          <a:p>
            <a:r>
              <a:rPr lang="es-ES" dirty="0"/>
              <a:t>Cuando la entrada requiere del hundimiento de costos sustanciales, esta no será reversible porque, por definición, los costos hundidos no son recuperables.</a:t>
            </a:r>
            <a:endParaRPr lang="es-C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D219F69-7D80-4610-9484-176DAFC687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1211" y="1252428"/>
            <a:ext cx="4867275" cy="242887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1" name="Marcador de contenido 7">
            <a:extLst>
              <a:ext uri="{FF2B5EF4-FFF2-40B4-BE49-F238E27FC236}">
                <a16:creationId xmlns:a16="http://schemas.microsoft.com/office/drawing/2014/main" id="{D2F31C7C-9EEA-4A07-9630-D4B3C6271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211" y="4001294"/>
            <a:ext cx="5181600" cy="16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79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Desafiabilidad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3F02FD-B4FD-427E-9D17-596DA36F2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015" y="1825624"/>
            <a:ext cx="5480785" cy="486393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El concepto de mercado </a:t>
            </a:r>
            <a:r>
              <a:rPr lang="es-ES" dirty="0" err="1"/>
              <a:t>desafiable</a:t>
            </a:r>
            <a:r>
              <a:rPr lang="es-ES" dirty="0"/>
              <a:t> es valioso para matizar la relación ECD, ya que está directamente vinculado al grado y a la posibilidad de respuesta (amenaza) de otros competidores actuales o potenciales a un aumento en los precios por parte de algún competidor establecido.</a:t>
            </a:r>
          </a:p>
          <a:p>
            <a:r>
              <a:rPr lang="es-ES" dirty="0"/>
              <a:t>La </a:t>
            </a:r>
            <a:r>
              <a:rPr lang="es-ES" dirty="0">
                <a:highlight>
                  <a:srgbClr val="FFFF00"/>
                </a:highlight>
              </a:rPr>
              <a:t>amenaza de entrada </a:t>
            </a:r>
            <a:r>
              <a:rPr lang="es-ES" dirty="0"/>
              <a:t>que perciben las empresas establecidas representa un claro incentivo para actuar como si realmente hubiera competencia efectiva, con independencia del número de empresas que participen activamente en esa industria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A0AD6293-151E-4B2E-B173-DE81374A3D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740" t="3645" r="5773" b="3992"/>
          <a:stretch/>
        </p:blipFill>
        <p:spPr>
          <a:xfrm>
            <a:off x="6776184" y="487713"/>
            <a:ext cx="4481363" cy="342014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D9138F4-A905-4ACD-99B8-3CDB488154D9}"/>
              </a:ext>
            </a:extLst>
          </p:cNvPr>
          <p:cNvCxnSpPr/>
          <p:nvPr/>
        </p:nvCxnSpPr>
        <p:spPr>
          <a:xfrm>
            <a:off x="7526956" y="1690688"/>
            <a:ext cx="1992429" cy="194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A88ADF2-8D91-4B08-B5DC-C2D2380E0396}"/>
              </a:ext>
            </a:extLst>
          </p:cNvPr>
          <p:cNvSpPr txBox="1"/>
          <p:nvPr/>
        </p:nvSpPr>
        <p:spPr>
          <a:xfrm>
            <a:off x="9423132" y="3325363"/>
            <a:ext cx="45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IM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2507557-A805-41EC-ACEE-4370D95580B8}"/>
              </a:ext>
            </a:extLst>
          </p:cNvPr>
          <p:cNvCxnSpPr>
            <a:cxnSpLocks/>
          </p:cNvCxnSpPr>
          <p:nvPr/>
        </p:nvCxnSpPr>
        <p:spPr>
          <a:xfrm flipV="1">
            <a:off x="8807116" y="2303663"/>
            <a:ext cx="0" cy="56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A9674F6-283B-43C4-9B9F-A92E70050A11}"/>
              </a:ext>
            </a:extLst>
          </p:cNvPr>
          <p:cNvCxnSpPr/>
          <p:nvPr/>
        </p:nvCxnSpPr>
        <p:spPr>
          <a:xfrm flipH="1">
            <a:off x="7449954" y="2287638"/>
            <a:ext cx="1357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44B55C0-4C1C-4CDC-B094-9AE3EC979C15}"/>
              </a:ext>
            </a:extLst>
          </p:cNvPr>
          <p:cNvSpPr txBox="1"/>
          <p:nvPr/>
        </p:nvSpPr>
        <p:spPr>
          <a:xfrm>
            <a:off x="6853187" y="4061861"/>
            <a:ext cx="47997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un mercado </a:t>
            </a:r>
            <a:r>
              <a:rPr lang="es-CL" dirty="0" err="1"/>
              <a:t>desafiable</a:t>
            </a:r>
            <a:r>
              <a:rPr lang="es-CL" dirty="0"/>
              <a:t>, una única empresa podría ejercer su poder de monopolio cobrando 12 , donde el ingreso marginal (IM) iguala al costo marginal (C’)</a:t>
            </a:r>
          </a:p>
          <a:p>
            <a:r>
              <a:rPr lang="es-CL" dirty="0"/>
              <a:t>Esto generaría rentas de 60*(12-6)= $360</a:t>
            </a:r>
          </a:p>
          <a:p>
            <a:r>
              <a:rPr lang="es-CL" dirty="0"/>
              <a:t>Si no hay barreras a la entrada y salida, una segunda empresa de similar tamaño podría entrar al mercado y ofrecer 60 unidades a $6 y las rentas se disiparían</a:t>
            </a:r>
          </a:p>
        </p:txBody>
      </p:sp>
    </p:spTree>
    <p:extLst>
      <p:ext uri="{BB962C8B-B14F-4D97-AF65-F5344CB8AC3E}">
        <p14:creationId xmlns:p14="http://schemas.microsoft.com/office/powerpoint/2010/main" val="1286803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EDE7E-36E7-4C46-B112-9080CA4E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9484" cy="1325563"/>
          </a:xfrm>
        </p:spPr>
        <p:txBody>
          <a:bodyPr/>
          <a:lstStyle/>
          <a:p>
            <a:r>
              <a:rPr lang="es-CL" dirty="0" err="1"/>
              <a:t>Desafiabilidad</a:t>
            </a:r>
            <a:r>
              <a:rPr lang="es-CL" dirty="0"/>
              <a:t> y competencia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787" y="1825624"/>
            <a:ext cx="5713013" cy="51311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mercados </a:t>
            </a:r>
            <a:r>
              <a:rPr lang="es-ES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desafiables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 posible llegar a una solución de competencia aun cuando la industria se encuentre muy concentrada.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grado de </a:t>
            </a:r>
            <a:r>
              <a:rPr lang="es-ES" b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desafiabilidad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mercado no se percibe por la participación de mercado (en el momento de la medición), sino más bien por </a:t>
            </a:r>
            <a:r>
              <a:rPr lang="es-ES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amenaza de que dicha participación caiga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el caso de acciones o comportamientos monopólicos.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acuerdo con lo mencionado en esta sección, el grado de </a:t>
            </a:r>
            <a:r>
              <a:rPr lang="es-ES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desafiabilidad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mercado está determinado, fundamentalmente, por sus </a:t>
            </a: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barreras a la entrada y a la salida.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3AF1E71-FC64-4BA9-B1DF-9FFA7A950C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1213" y="266337"/>
            <a:ext cx="5640787" cy="65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Concepto de competencia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E4034D-6A48-4487-B7E8-EC3A0E229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Diccionario de Economía:</a:t>
            </a:r>
          </a:p>
          <a:p>
            <a:r>
              <a:rPr lang="es-ES" dirty="0"/>
              <a:t>Condición que prevalece en un mercado según la cual la búsqueda y consecución de beneficios de cada empresa se hace a expensas de los beneficios de otra u otras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753EA2-4C12-417F-98CA-EF7C4E04BD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Texto de Microeconomía:</a:t>
            </a:r>
          </a:p>
          <a:p>
            <a:r>
              <a:rPr lang="es-ES" dirty="0"/>
              <a:t>Modelo conceptual en el que las empresas son tan pequeñas en relación con el mercado que no tienen ninguna capacidad para modificar lo que allí ocurre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B03A0D-55FA-41AA-9CD6-67E3F6D4A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2"/>
          <a:stretch/>
        </p:blipFill>
        <p:spPr>
          <a:xfrm>
            <a:off x="6019800" y="4369869"/>
            <a:ext cx="5353050" cy="24881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B9D5E97-F581-4DCF-8F08-65E5F302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87" y="4703750"/>
            <a:ext cx="3129213" cy="20209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936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Competencia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definición de diccionario es útil para la estrategia: </a:t>
            </a:r>
            <a:r>
              <a:rPr lang="es-ES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acciones de las empresas, al menos en parte, están determinadas por lo que ellas esperan de resto.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dos elementos centrales de la estrategia competitiva empresarial son que: </a:t>
            </a:r>
          </a:p>
          <a:p>
            <a:pPr marL="514350" indent="-514350" algn="just">
              <a:buClr>
                <a:srgbClr val="0070C0"/>
              </a:buClr>
              <a:buSzPct val="150000"/>
              <a:buAutoNum type="alphaLcParenR"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 empresa busca aumentar sus beneficios y </a:t>
            </a:r>
          </a:p>
          <a:p>
            <a:pPr marL="514350" indent="-514350" algn="just">
              <a:buClr>
                <a:srgbClr val="0070C0"/>
              </a:buClr>
              <a:buSzPct val="150000"/>
              <a:buAutoNum type="alphaLcParenR"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aumento se realiza generalmente a costa de algún otro competidor, ya sea actual o potencial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CBA18F-4930-4DD4-8594-EDACB91EF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202" y="3651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la teoría microeconómica clásica estos aumentos de beneficios se asocian a </a:t>
            </a: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algún grado de imperfección del mercado.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grado de competencia por los beneficios depende en gran medida de las barreras para entrar a ese mercado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Estrategia, competencia, imperfección y estructura de un mercado son elementos estrechamente vinculados.</a:t>
            </a:r>
            <a:endParaRPr lang="es-CL" b="1" dirty="0">
              <a:highlight>
                <a:srgbClr val="FFFF00"/>
              </a:highlight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FE426C-41D8-4B90-AB98-8B04D0792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01" y="3562045"/>
            <a:ext cx="5752819" cy="26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7"/>
            <a:ext cx="10515600" cy="1377048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Competencia, interacción y estructura de mercado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92" y="1440615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eterminación del grado de competencia en un mercado está asociada a la interacción entre empresas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conocer el grado y tipo de competencia es fundamental para la correcta evaluación y selección de las acciones estratégicas que las firmas han de seguir, ya sea que estén o deseen entrar en un mercado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C6C3C3-B437-4045-B57A-287FDECF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3613" y="911225"/>
            <a:ext cx="5181600" cy="4351338"/>
          </a:xfrm>
        </p:spPr>
        <p:txBody>
          <a:bodyPr>
            <a:normAutofit/>
          </a:bodyPr>
          <a:lstStyle/>
          <a:p>
            <a:r>
              <a:rPr lang="es-ES" b="1" dirty="0"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grado de interacción entre empresas se asocia, en cierta medida, a la estructura del mercado</a:t>
            </a: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mayor concentración, mayor será la conciencia sobre la interacción que pueden tener las empresas, lo que a su vez quizá induzca a reducir algunas formas de competencia. 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02BD00-62D5-4283-84FE-6E966FDD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300" y="4760683"/>
            <a:ext cx="3129213" cy="20209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D4CE8E-45BC-450C-861C-A72323A245A2}"/>
              </a:ext>
            </a:extLst>
          </p:cNvPr>
          <p:cNvSpPr txBox="1"/>
          <p:nvPr/>
        </p:nvSpPr>
        <p:spPr>
          <a:xfrm>
            <a:off x="7372952" y="6420051"/>
            <a:ext cx="61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81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Competencia y concentración de mercado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27A0-887F-4F4E-B28B-BEBC1EA66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09" y="1619317"/>
            <a:ext cx="5394158" cy="4873558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estos términos, la competencia puede comprenderse </a:t>
            </a:r>
            <a:r>
              <a:rPr lang="es-ES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fuerza y como resultado.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concentración puede comprenderse </a:t>
            </a:r>
            <a:r>
              <a:rPr lang="es-ES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un determinante y como un inductor </a:t>
            </a: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competencia.</a:t>
            </a: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r>
              <a:rPr lang="es-ES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ello, los elementos que definen y determinan la estructura de una industria o mercado son críticos en el desempeño competitivo de las empresas que la componen.</a:t>
            </a: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0070C0"/>
              </a:buClr>
              <a:buSzPct val="150000"/>
              <a:buNone/>
            </a:pPr>
            <a:endParaRPr lang="es-CL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EFB5CFBA-E302-4D17-83E7-DCCCCE2F71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99713"/>
            <a:ext cx="5946006" cy="4364215"/>
          </a:xfr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68A5AE7-7AED-439A-A27E-2B417D44BF7B}"/>
              </a:ext>
            </a:extLst>
          </p:cNvPr>
          <p:cNvSpPr txBox="1"/>
          <p:nvPr/>
        </p:nvSpPr>
        <p:spPr>
          <a:xfrm>
            <a:off x="5962467" y="5775158"/>
            <a:ext cx="621213" cy="558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58A6BA-7B8C-4055-BE4A-658128CB6309}"/>
              </a:ext>
            </a:extLst>
          </p:cNvPr>
          <p:cNvSpPr txBox="1"/>
          <p:nvPr/>
        </p:nvSpPr>
        <p:spPr>
          <a:xfrm>
            <a:off x="6718434" y="1619317"/>
            <a:ext cx="509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Clientes eléctricos “libres” (Chile 2019)</a:t>
            </a:r>
          </a:p>
        </p:txBody>
      </p:sp>
    </p:spTree>
    <p:extLst>
      <p:ext uri="{BB962C8B-B14F-4D97-AF65-F5344CB8AC3E}">
        <p14:creationId xmlns:p14="http://schemas.microsoft.com/office/powerpoint/2010/main" val="60219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Estructura industrial, conducta y desempeño de empresas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BD5B4C-B791-4A76-B6BE-720B32C00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511" y="1825624"/>
            <a:ext cx="8710863" cy="4883183"/>
          </a:xfrm>
        </p:spPr>
        <p:txBody>
          <a:bodyPr>
            <a:normAutofit/>
          </a:bodyPr>
          <a:lstStyle/>
          <a:p>
            <a:r>
              <a:rPr lang="es-CL" dirty="0">
                <a:highlight>
                  <a:srgbClr val="FFFF00"/>
                </a:highlight>
              </a:rPr>
              <a:t>Paradigma Estructura-Conducta-Desempeño (ECD) (1930-1970)</a:t>
            </a:r>
          </a:p>
          <a:p>
            <a:r>
              <a:rPr lang="es-ES" dirty="0"/>
              <a:t>Elementos de la estructura industrial (i.e. tamaño de empresas, concentración de mercado y tecnología) determinan conductas empresariales (i.e. fijación de precios, colusión, etc.) que impactan en el desempeño de la industria y de las empresas que la componen (i.e. rentabilidad)</a:t>
            </a:r>
          </a:p>
          <a:p>
            <a:r>
              <a:rPr lang="es-ES" dirty="0"/>
              <a:t>Implicancia: la concentración industrial es el principal determinante de la competencia de mercado</a:t>
            </a:r>
          </a:p>
          <a:p>
            <a:r>
              <a:rPr lang="es-ES" dirty="0"/>
              <a:t>Regulación: desintegración, bloqueo de fusiones, etc.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8" name="Marcador de contenido 9">
            <a:extLst>
              <a:ext uri="{FF2B5EF4-FFF2-40B4-BE49-F238E27FC236}">
                <a16:creationId xmlns:a16="http://schemas.microsoft.com/office/drawing/2014/main" id="{F89D26B8-841F-4D19-8820-CFE5667E74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60109"/>
          <a:stretch/>
        </p:blipFill>
        <p:spPr>
          <a:xfrm>
            <a:off x="9377413" y="2019526"/>
            <a:ext cx="2067025" cy="4348545"/>
          </a:xfrm>
        </p:spPr>
      </p:pic>
    </p:spTree>
    <p:extLst>
      <p:ext uri="{BB962C8B-B14F-4D97-AF65-F5344CB8AC3E}">
        <p14:creationId xmlns:p14="http://schemas.microsoft.com/office/powerpoint/2010/main" val="23959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DEAFEFD-BCB7-4883-8063-23D89CC4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Enfoque de eficiencia o nueva relación ECD</a:t>
            </a: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CF02C9-5CE2-4AE5-8CDD-FA106EC4C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7215" cy="4667250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Relaciones ECD no son mecánicas ni unidireccionales</a:t>
            </a:r>
          </a:p>
          <a:p>
            <a:r>
              <a:rPr lang="es-CL" dirty="0">
                <a:highlight>
                  <a:srgbClr val="FFFF00"/>
                </a:highlight>
              </a:rPr>
              <a:t>Conducta afecta estructura y esto impacta en desempeño</a:t>
            </a:r>
          </a:p>
          <a:p>
            <a:r>
              <a:rPr lang="es-CL" dirty="0"/>
              <a:t>Por ej.: gastos de I+D+i, publicidad, capacidad instalada o diferenciación de productos (conducta) pueden concentrar mercado y constituir barrera a la entrada (estructura) generando utilidades anormales (desempeño)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3630D36-8729-4F96-80D3-914457C39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832" y="1194535"/>
            <a:ext cx="5923547" cy="4009557"/>
          </a:xfrm>
        </p:spPr>
        <p:txBody>
          <a:bodyPr>
            <a:normAutofit fontScale="92500" lnSpcReduction="20000"/>
          </a:bodyPr>
          <a:lstStyle/>
          <a:p>
            <a:r>
              <a:rPr lang="es-CL" dirty="0">
                <a:highlight>
                  <a:srgbClr val="FFFF00"/>
                </a:highlight>
              </a:rPr>
              <a:t>Desempeño afecta a conducta e impacta en estructura de mercado</a:t>
            </a:r>
          </a:p>
          <a:p>
            <a:r>
              <a:rPr lang="es-CL" dirty="0"/>
              <a:t>Por ej.: fuerte inversión en I+D+i (conducta) genera producto diferenciado que es valorado por consumidores, lo que conduce a una dominar mercado (estructura) y obtener utilidades (desempeño)</a:t>
            </a:r>
          </a:p>
          <a:p>
            <a:r>
              <a:rPr lang="es-CL" dirty="0"/>
              <a:t>Parte de utilidades (desempeño) se reinvierten en I+D+i (conducta) y permiten mantener posición dominante en el mercado (estructura)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7E55E7-0C36-4EDD-BC9C-5DF15552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677" y="4798645"/>
            <a:ext cx="3145855" cy="17296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6593C0-EEC1-4224-BAEE-3DB09D055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699" y="5125193"/>
            <a:ext cx="2622220" cy="17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3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3080</Words>
  <Application>Microsoft Office PowerPoint</Application>
  <PresentationFormat>Panorámica</PresentationFormat>
  <Paragraphs>212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Wingdings</vt:lpstr>
      <vt:lpstr>Tema de Office</vt:lpstr>
      <vt:lpstr>Organización Industrial</vt:lpstr>
      <vt:lpstr>Unidad II: Elementos de la Organización Industrial</vt:lpstr>
      <vt:lpstr>Estructura de Mercado y Competencia</vt:lpstr>
      <vt:lpstr>Concepto de competencia</vt:lpstr>
      <vt:lpstr>Competencia</vt:lpstr>
      <vt:lpstr>Competencia, interacción y estructura de mercado</vt:lpstr>
      <vt:lpstr>Competencia y concentración de mercado</vt:lpstr>
      <vt:lpstr>Estructura industrial, conducta y desempeño de empresas</vt:lpstr>
      <vt:lpstr>Enfoque de eficiencia o nueva relación ECD</vt:lpstr>
      <vt:lpstr>Implicancias regulatorias</vt:lpstr>
      <vt:lpstr>Concentración o eficiencia?  Modelos econométricos alternativos</vt:lpstr>
      <vt:lpstr>Mercado, estructura y competencia</vt:lpstr>
      <vt:lpstr>Definición de mercado relevante</vt:lpstr>
      <vt:lpstr>Mercados relevantes</vt:lpstr>
      <vt:lpstr>Mercados relevantes</vt:lpstr>
      <vt:lpstr>Ampliación del mercado relevante</vt:lpstr>
      <vt:lpstr>Test de elasticidad precio cruzada de demanda</vt:lpstr>
      <vt:lpstr>Test de elasticidad precio cruzada de demanda</vt:lpstr>
      <vt:lpstr>Mercado relevante y objetivos de la gerencia</vt:lpstr>
      <vt:lpstr>Discrecionalidad en la definición de mercado</vt:lpstr>
      <vt:lpstr>Número, distribución y concentración de mercado</vt:lpstr>
      <vt:lpstr>Razón de concentración de k-empresas (Ck)</vt:lpstr>
      <vt:lpstr>Razón de concentración de k-empresas (Ck)</vt:lpstr>
      <vt:lpstr>Indice Herfindhal</vt:lpstr>
      <vt:lpstr>Indices de concentración bancaria 2003</vt:lpstr>
      <vt:lpstr>Ventajas y desventajas de indicadores de concentración</vt:lpstr>
      <vt:lpstr>Tecnología como determinante de la estructura de mercado</vt:lpstr>
      <vt:lpstr>Sub-aditividad de función de costos y concentración de mercados</vt:lpstr>
      <vt:lpstr>Tamaño mínimo eficiente de escala (TME)</vt:lpstr>
      <vt:lpstr>Fuentes de economías de escala y de ámbito</vt:lpstr>
      <vt:lpstr>Curva de aprendizaje y economía de escala</vt:lpstr>
      <vt:lpstr>Desafiabilidad</vt:lpstr>
      <vt:lpstr>Desafiabilidad</vt:lpstr>
      <vt:lpstr>Desafiabilidad y competencia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Industrial</dc:title>
  <dc:creator>Eduardo A. Letelier Araya</dc:creator>
  <cp:lastModifiedBy>Eduardo A. Letelier Araya</cp:lastModifiedBy>
  <cp:revision>40</cp:revision>
  <dcterms:created xsi:type="dcterms:W3CDTF">2025-10-31T18:53:19Z</dcterms:created>
  <dcterms:modified xsi:type="dcterms:W3CDTF">2025-11-02T17:29:47Z</dcterms:modified>
</cp:coreProperties>
</file>