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9" r:id="rId3"/>
    <p:sldId id="330" r:id="rId4"/>
    <p:sldId id="331" r:id="rId5"/>
    <p:sldId id="310" r:id="rId6"/>
    <p:sldId id="332" r:id="rId7"/>
    <p:sldId id="333" r:id="rId8"/>
    <p:sldId id="354" r:id="rId9"/>
    <p:sldId id="334" r:id="rId10"/>
    <p:sldId id="355" r:id="rId11"/>
    <p:sldId id="335" r:id="rId12"/>
    <p:sldId id="336" r:id="rId13"/>
    <p:sldId id="337" r:id="rId14"/>
    <p:sldId id="338" r:id="rId15"/>
    <p:sldId id="340" r:id="rId16"/>
    <p:sldId id="341" r:id="rId17"/>
    <p:sldId id="342" r:id="rId18"/>
    <p:sldId id="343" r:id="rId19"/>
    <p:sldId id="344" r:id="rId20"/>
    <p:sldId id="346" r:id="rId21"/>
    <p:sldId id="347" r:id="rId22"/>
    <p:sldId id="353" r:id="rId23"/>
    <p:sldId id="348" r:id="rId24"/>
    <p:sldId id="352" r:id="rId2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3A36D-772E-4FCE-AFFA-E8B2E16BD9B8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93B8-F7BA-411A-AB08-99A70879018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5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33E1E-D674-FE49-A7A3-D76116E02B16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821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E4F7C-7873-45E7-A9F7-CE2D80A4A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1B281-60C7-4D02-99A3-D8E1494CB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46A84B-E158-4E78-8755-9055B818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C80DF0-3186-4EAB-BA56-D884D5D55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15B6F-55A2-4D55-B8E8-72273A52C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87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273C6-3ACA-4E01-9913-38B1AE1B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676E76-A070-4A09-BF2B-CF7D61226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6EAEB-45E8-4FE7-8E0F-2B176DFC4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1315C-9CEE-46C3-BC62-077AB5B18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ED2388-9A9C-46F9-9074-83A2E910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732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295D4F-F81A-4E3B-91FB-1CD03A631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87B912-B5E0-4639-A751-46D1417F6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1FFA2B-04A5-4A0C-8FA1-D8D2DF5C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4D8F4-7EB7-4D7C-9D32-592154B2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EE672E-C913-4FCD-B571-C3F2597C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8F7A4-6852-4282-B078-8E1E497D5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A5400B-91A6-4F8E-B886-CDF999C8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A645A2-49A6-4CAE-A488-A40287FB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724DF-1AC8-474C-AB71-7B44CE10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7AA558-75DC-4B4E-8EB7-35072706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639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EFF6A-561E-4092-8154-BDD2C27A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8E16A2-06C3-4507-BED3-DC5E1C6E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678AA-C7AA-43E6-B864-6C4472A0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E5674D-CF80-467B-B45C-0673C705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B5B73-F5F6-4E91-AD66-C2B8D2280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458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A2409-BA67-4E5F-8B1C-9956C7FE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960F1F-1AF9-407C-9695-C8E60F6B2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259823-02CD-40C4-A821-9A17591B0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1DD227-4DCD-4502-B877-754EA5A78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283A80-0AC0-462F-81CD-E5F79B78C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AEAEEF-F336-4D28-9F62-CC343310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874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7FE41-C6AC-4E81-B0A4-795E01C2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C68C97-C9D7-4180-8389-FAF35E892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3ABEC0-4B38-4E3B-88B1-33095C836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0CCFAC2-403F-4417-AA7F-5CD6E31CB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F850DD-23D6-4130-84CF-7B6407CA1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9C2CE1-A456-47D2-BC0D-EE93DBBAD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743A15F-DA80-4247-B0AF-A909D4ED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1EC6C0C-6795-49E7-8DDD-28D49C7C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72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D14CDC-1115-4BEE-8D7C-31D3F9C65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D3F8CB-FFAD-4989-BF2D-80F797E2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1CE6FC-6278-4474-AF7F-94F19C91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BA58E4-FA45-433C-9EAE-D3375E3A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325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49A1A9-ABE9-4208-8A33-253804D9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678CA7-4601-4667-AEB9-4AB10D1F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A48813-EFE3-4806-8561-1E8020812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48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558C3-A756-4DC0-AF71-1A6EB338C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CD3732-1976-45AA-8DDA-0D2140D5B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63AB56-5135-435B-95D2-BF03D7C75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DF52A-AD5E-4948-B933-EC4E54FCF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C7F4F7-FDBC-4838-B479-778B722F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35A35F-12E7-43C1-9028-FD874E59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4640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BBC7B-EF20-4074-A9B2-40767ABD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9A27D1-DCCD-448B-9985-8D0FAEA8B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ACA404-EE01-4CF2-A1E5-46B01D609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76D575-BEC5-44FA-A37D-FDFE40547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6B4A43-28A3-4684-8FAC-F9D0456C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D28588-3CA5-45FC-9F9E-659F2D04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132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1D5591-ADAA-4FF7-B823-C6A9AE37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605BA7-AFFA-442D-AD63-F32EDA116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E45ED7-99FC-41FE-AA36-BED3C32D5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328C-815A-4C66-AAFE-9E5F7BE8D681}" type="datetimeFigureOut">
              <a:rPr lang="es-CL" smtClean="0"/>
              <a:t>10-11-2025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F0FE2A-49A3-4F2E-B4EC-10FD55630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11D00-ACFD-4129-A993-CC1A19C64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A71C6-45EB-4C87-A1A0-FB54EEF4D0E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142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10D64-5825-914E-8F9B-F0C839EA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140" y="2911264"/>
            <a:ext cx="8789720" cy="1035471"/>
          </a:xfrm>
        </p:spPr>
        <p:txBody>
          <a:bodyPr>
            <a:normAutofit/>
          </a:bodyPr>
          <a:lstStyle/>
          <a:p>
            <a:r>
              <a:rPr lang="es-ES_tradnl" sz="4800" b="1" dirty="0">
                <a:latin typeface="Garamond" panose="02020404030301010803" pitchFamily="18" charset="0"/>
                <a:cs typeface="Arial" panose="020B0604020202020204" pitchFamily="34" charset="0"/>
              </a:rPr>
              <a:t>Organización Industrial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45255F-1551-E84C-BD55-C9971687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9459" y="4379811"/>
            <a:ext cx="6993082" cy="2207989"/>
          </a:xfrm>
        </p:spPr>
        <p:txBody>
          <a:bodyPr>
            <a:normAutofit/>
          </a:bodyPr>
          <a:lstStyle/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ICM-323 Ingeniería Comercial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Unidad II - Clase 3: </a:t>
            </a:r>
          </a:p>
          <a:p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Barreras a la Entrada y Salida y Estrategia Competitiva</a:t>
            </a:r>
          </a:p>
          <a:p>
            <a:r>
              <a:rPr lang="es-ES_tradnl" sz="1800" b="1" dirty="0">
                <a:latin typeface="Garamond" panose="02020404030301010803" pitchFamily="18" charset="0"/>
                <a:cs typeface="Arial" panose="020B0604020202020204" pitchFamily="34" charset="0"/>
              </a:rPr>
              <a:t>Eduardo Letelier</a:t>
            </a:r>
          </a:p>
        </p:txBody>
      </p:sp>
      <p:pic>
        <p:nvPicPr>
          <p:cNvPr id="5" name="Imagen 4" descr="logo ucm nuevo vectorizado.pdf">
            <a:extLst>
              <a:ext uri="{FF2B5EF4-FFF2-40B4-BE49-F238E27FC236}">
                <a16:creationId xmlns:a16="http://schemas.microsoft.com/office/drawing/2014/main" id="{C817DD40-712E-D24E-84B5-956852943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15438" r="10727" b="19478"/>
          <a:stretch/>
        </p:blipFill>
        <p:spPr>
          <a:xfrm>
            <a:off x="4427390" y="967068"/>
            <a:ext cx="3337220" cy="130069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88C016-F30B-B203-2C88-2E55321FB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9976AC-16A6-DA66-A5C2-E0281C3072D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612A7B6-FD1F-469F-B8EB-F643F85F8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3"/>
          <a:stretch/>
        </p:blipFill>
        <p:spPr>
          <a:xfrm>
            <a:off x="3550811" y="2059806"/>
            <a:ext cx="5090377" cy="4177364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F0A159AF-955D-4F64-ACDE-34D2E2548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45" y="904141"/>
            <a:ext cx="11107554" cy="828408"/>
          </a:xfrm>
        </p:spPr>
        <p:txBody>
          <a:bodyPr>
            <a:normAutofit/>
          </a:bodyPr>
          <a:lstStyle/>
          <a:p>
            <a:r>
              <a:rPr lang="es-CL" dirty="0"/>
              <a:t>Costos irreversibles, irrecuperables o hundidos</a:t>
            </a:r>
          </a:p>
        </p:txBody>
      </p:sp>
    </p:spTree>
    <p:extLst>
      <p:ext uri="{BB962C8B-B14F-4D97-AF65-F5344CB8AC3E}">
        <p14:creationId xmlns:p14="http://schemas.microsoft.com/office/powerpoint/2010/main" val="530946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Precios como barrera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762" y="1825625"/>
            <a:ext cx="3829469" cy="466725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Modelo de precio límite (</a:t>
            </a:r>
            <a:r>
              <a:rPr lang="es-ES" dirty="0" err="1"/>
              <a:t>Sylos</a:t>
            </a:r>
            <a:r>
              <a:rPr lang="es-ES" dirty="0"/>
              <a:t>-Bain): una empresa establecida fija los precios lo suficientemente bajos para desalentar a los entrantes potenciales (</a:t>
            </a:r>
            <a:r>
              <a:rPr lang="es-ES" dirty="0" err="1"/>
              <a:t>ep</a:t>
            </a:r>
            <a:r>
              <a:rPr lang="es-ES" dirty="0"/>
              <a:t>) (que además no conocen los costos del monopolista)</a:t>
            </a:r>
          </a:p>
          <a:p>
            <a:r>
              <a:rPr lang="es-ES" dirty="0"/>
              <a:t>La baja de precios debe ser creíble: esto puede implicar decisión de </a:t>
            </a:r>
            <a:r>
              <a:rPr lang="es-ES" dirty="0">
                <a:highlight>
                  <a:srgbClr val="FFFF00"/>
                </a:highlight>
              </a:rPr>
              <a:t>invertir en capacidad ociosa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B42B2C3-5A80-49DE-A9A1-298212DDC6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72232" y="2050181"/>
            <a:ext cx="7767783" cy="3867606"/>
          </a:xfrm>
        </p:spPr>
      </p:pic>
    </p:spTree>
    <p:extLst>
      <p:ext uri="{BB962C8B-B14F-4D97-AF65-F5344CB8AC3E}">
        <p14:creationId xmlns:p14="http://schemas.microsoft.com/office/powerpoint/2010/main" val="344268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Capacidad y Tamaño Mínimo Eficiente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53399"/>
            <a:ext cx="4147686" cy="4223563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Modelo </a:t>
            </a:r>
            <a:r>
              <a:rPr lang="es-ES" dirty="0" err="1"/>
              <a:t>Sylos</a:t>
            </a:r>
            <a:r>
              <a:rPr lang="es-ES" dirty="0"/>
              <a:t>-Bain plantea que la ventaja de ser el primero en el mercado está dada por las acciones que tome el operador instalado para</a:t>
            </a:r>
            <a:r>
              <a:rPr lang="es-ES" dirty="0">
                <a:highlight>
                  <a:srgbClr val="FFFF00"/>
                </a:highlight>
              </a:rPr>
              <a:t> indicar </a:t>
            </a:r>
            <a:r>
              <a:rPr lang="es-ES" dirty="0"/>
              <a:t>el tipo de comportamiento que desplegará en caso de que hubiera una entrada posterior</a:t>
            </a:r>
          </a:p>
          <a:p>
            <a:r>
              <a:rPr lang="es-ES" dirty="0"/>
              <a:t>Bajo este modelo, ser el primero en invertir, aún a pérdida (con capacidad ociosa), desalienta a los potenciales entrantes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77AEB3B-40E9-49C2-B145-3B3D72C093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7000" y="1953400"/>
            <a:ext cx="7053074" cy="3715880"/>
          </a:xfrm>
        </p:spPr>
      </p:pic>
    </p:spTree>
    <p:extLst>
      <p:ext uri="{BB962C8B-B14F-4D97-AF65-F5344CB8AC3E}">
        <p14:creationId xmlns:p14="http://schemas.microsoft.com/office/powerpoint/2010/main" val="2509172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Caso: desarrollo de cadenas de </a:t>
            </a:r>
            <a:r>
              <a:rPr lang="es-ES_tradnl" b="1" dirty="0" err="1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retail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265" y="1825625"/>
            <a:ext cx="5461535" cy="4667250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Estrategias agresivas de crecimiento de locales implican:</a:t>
            </a:r>
          </a:p>
          <a:p>
            <a:pPr lvl="1"/>
            <a:r>
              <a:rPr lang="es-ES" dirty="0"/>
              <a:t>Economías de escala en el uso de tecnología (</a:t>
            </a:r>
            <a:r>
              <a:rPr lang="es-ES" dirty="0" err="1"/>
              <a:t>frigorización</a:t>
            </a:r>
            <a:r>
              <a:rPr lang="es-ES" dirty="0"/>
              <a:t>, almacenaje, distribución)</a:t>
            </a:r>
          </a:p>
          <a:p>
            <a:pPr lvl="1"/>
            <a:r>
              <a:rPr lang="es-ES" dirty="0"/>
              <a:t>Economías de escala en el manejo de los contratos con proveedores (mayores descuentos, menores costos de negociación)</a:t>
            </a:r>
          </a:p>
          <a:p>
            <a:pPr lvl="1"/>
            <a:r>
              <a:rPr lang="es-ES" dirty="0"/>
              <a:t>Proliferación de formatos y el desarrollo y crecimiento de marcas propias</a:t>
            </a:r>
          </a:p>
          <a:p>
            <a:pPr lvl="1"/>
            <a:r>
              <a:rPr lang="es-ES" dirty="0"/>
              <a:t>Posesión de activos escasos necesarios para el desarrollo del negocio: terrenos estratégicamente localizados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CF65F206-A484-4C8A-BC6E-7EB21D520A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49"/>
          </a:xfrm>
        </p:spPr>
      </p:pic>
    </p:spTree>
    <p:extLst>
      <p:ext uri="{BB962C8B-B14F-4D97-AF65-F5344CB8AC3E}">
        <p14:creationId xmlns:p14="http://schemas.microsoft.com/office/powerpoint/2010/main" val="356098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Caso: portales de comercio electrónico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Ventaja de ser el primero:</a:t>
            </a:r>
          </a:p>
          <a:p>
            <a:r>
              <a:rPr lang="es-ES" b="1" dirty="0"/>
              <a:t>Implementar inversiones irreversibles</a:t>
            </a:r>
            <a:r>
              <a:rPr lang="es-ES" dirty="0"/>
              <a:t>, claramente comunicadas y entendidas por los competidores potenciales.</a:t>
            </a:r>
          </a:p>
          <a:p>
            <a:pPr lvl="1"/>
            <a:r>
              <a:rPr lang="es-ES" dirty="0"/>
              <a:t>Inversión en tecnología</a:t>
            </a:r>
          </a:p>
          <a:p>
            <a:pPr lvl="1"/>
            <a:r>
              <a:rPr lang="es-ES" dirty="0"/>
              <a:t>Construcción de centros de despacho</a:t>
            </a:r>
          </a:p>
          <a:p>
            <a:pPr lvl="1"/>
            <a:r>
              <a:rPr lang="es-ES" dirty="0"/>
              <a:t>Publicidad</a:t>
            </a:r>
          </a:p>
          <a:p>
            <a:r>
              <a:rPr lang="es-CL" b="1" dirty="0"/>
              <a:t>Aprendizaje</a:t>
            </a:r>
            <a:r>
              <a:rPr lang="es-CL" dirty="0"/>
              <a:t>: a mayor tamaño, mayores ventas y mayor conocimiento de hábitos o preferencias de clientes</a:t>
            </a:r>
          </a:p>
          <a:p>
            <a:pPr lvl="1"/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32A943-58A9-48E8-B2B7-CA519B4CCF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Costo de cambio para clientes:</a:t>
            </a:r>
          </a:p>
          <a:p>
            <a:pPr lvl="1"/>
            <a:r>
              <a:rPr lang="es-CL" dirty="0"/>
              <a:t>Incertidumbre y riesgo: primera experiencia de compra positiva refuerza nuevas compras y genera reputación</a:t>
            </a:r>
          </a:p>
          <a:p>
            <a:pPr lvl="1"/>
            <a:r>
              <a:rPr lang="es-CL" dirty="0"/>
              <a:t>Conocimiento: aprender a utilizar el portal</a:t>
            </a:r>
          </a:p>
          <a:p>
            <a:pPr lvl="1"/>
            <a:r>
              <a:rPr lang="es-CL" dirty="0"/>
              <a:t>Bases de datos: recomendaciones u opiniones de clientes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E2E201-8D0D-4506-BEB7-BFCEF0DA2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68" y="4577589"/>
            <a:ext cx="4351421" cy="22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54615" cy="905410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Tamaño mínimo eficiente: entrada bloqueada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511" y="1491916"/>
            <a:ext cx="6287703" cy="513989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Un copamiento del mercado que genere utilidades de forma permanente depende de las señales entregadas a los potenciales entrantes sobre comportamiento que podría tener la empresa desafiada</a:t>
            </a:r>
          </a:p>
          <a:p>
            <a:r>
              <a:rPr lang="es-ES" dirty="0"/>
              <a:t>Capacidad ociosa es utilizada como señal de respuesta potencial</a:t>
            </a:r>
          </a:p>
          <a:p>
            <a:r>
              <a:rPr lang="es-ES" dirty="0"/>
              <a:t>Modelo de </a:t>
            </a:r>
            <a:r>
              <a:rPr lang="es-ES" dirty="0" err="1"/>
              <a:t>Spence</a:t>
            </a:r>
            <a:r>
              <a:rPr lang="es-ES" dirty="0"/>
              <a:t> para monopolista de ruta aérea con demanda D y decisión de cantidad k* de pasajeros a transportar en bloques de capacidad (aviones) a un costo de $r por </a:t>
            </a:r>
            <a:r>
              <a:rPr lang="es-ES" dirty="0" err="1"/>
              <a:t>por</a:t>
            </a:r>
            <a:r>
              <a:rPr lang="es-ES" dirty="0"/>
              <a:t> pasajero para nuevas unidades:</a:t>
            </a:r>
          </a:p>
          <a:p>
            <a:pPr lvl="1"/>
            <a:r>
              <a:rPr lang="es-ES" dirty="0"/>
              <a:t>Costo k+1 -&gt; ∞ (capacidad copada)</a:t>
            </a:r>
          </a:p>
          <a:p>
            <a:pPr lvl="1"/>
            <a:r>
              <a:rPr lang="es-ES" dirty="0" err="1"/>
              <a:t>CMg</a:t>
            </a:r>
            <a:r>
              <a:rPr lang="es-ES" dirty="0"/>
              <a:t> CP = c (transportar a un pasajero adicional en un avión con capacidad ociosa)</a:t>
            </a:r>
          </a:p>
          <a:p>
            <a:pPr lvl="1"/>
            <a:r>
              <a:rPr lang="es-ES" dirty="0" err="1"/>
              <a:t>CMg</a:t>
            </a:r>
            <a:r>
              <a:rPr lang="es-ES" dirty="0"/>
              <a:t> LP = </a:t>
            </a:r>
            <a:r>
              <a:rPr lang="es-ES" dirty="0" err="1"/>
              <a:t>c+r</a:t>
            </a:r>
            <a:r>
              <a:rPr lang="es-ES" dirty="0"/>
              <a:t> (transportar a nuevos pasajeros incorporando nuevos aviones)</a:t>
            </a:r>
          </a:p>
          <a:p>
            <a:pPr lvl="1"/>
            <a:r>
              <a:rPr lang="es-ES" dirty="0"/>
              <a:t>k- es tamaño mínimo crítico para que potencial entrante obtenga rentabilidad</a:t>
            </a:r>
          </a:p>
          <a:p>
            <a:endParaRPr lang="es-E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3625B61-4FC7-4B0E-A32D-45FD9B4C24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1215" y="1917100"/>
            <a:ext cx="5181600" cy="4168388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E6B6532-8A9B-41EB-96BF-74C48C38A5C6}"/>
              </a:ext>
            </a:extLst>
          </p:cNvPr>
          <p:cNvSpPr txBox="1"/>
          <p:nvPr/>
        </p:nvSpPr>
        <p:spPr>
          <a:xfrm>
            <a:off x="6526731" y="1547768"/>
            <a:ext cx="5550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Modelo de </a:t>
            </a:r>
            <a:r>
              <a:rPr lang="es-CL" dirty="0" err="1"/>
              <a:t>Spence</a:t>
            </a:r>
            <a:r>
              <a:rPr lang="es-CL" dirty="0"/>
              <a:t> con entrada naturalmente bloqueada</a:t>
            </a:r>
          </a:p>
        </p:txBody>
      </p:sp>
    </p:spTree>
    <p:extLst>
      <p:ext uri="{BB962C8B-B14F-4D97-AF65-F5344CB8AC3E}">
        <p14:creationId xmlns:p14="http://schemas.microsoft.com/office/powerpoint/2010/main" val="3176667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01815" cy="1097915"/>
          </a:xfrm>
        </p:spPr>
        <p:txBody>
          <a:bodyPr>
            <a:normAutofit/>
          </a:bodyPr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Tamaño mínimo eficiente: entrada no bloqueada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375" y="1732546"/>
            <a:ext cx="2910843" cy="4928135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En estos casos el monopolista que actúa sin conciencia de los potenciales entrantes, induce la entrada</a:t>
            </a:r>
          </a:p>
          <a:p>
            <a:r>
              <a:rPr lang="es-ES" dirty="0"/>
              <a:t>Para evitar esto, el monopolista debe aprovechar su posición inicial, generando capacidad ociosa, pudiendo cobrar c, cuando el precio sea inferior a </a:t>
            </a:r>
            <a:r>
              <a:rPr lang="es-ES" dirty="0" err="1"/>
              <a:t>c+r</a:t>
            </a:r>
            <a:r>
              <a:rPr lang="es-ES" dirty="0"/>
              <a:t> para el entrante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353AC46-38E7-4014-9C2B-D0E6BD2120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37288" y="1731912"/>
            <a:ext cx="8129337" cy="384935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A238E3E-610D-4D1F-BC7C-9EDAD09FEBA1}"/>
              </a:ext>
            </a:extLst>
          </p:cNvPr>
          <p:cNvSpPr txBox="1"/>
          <p:nvPr/>
        </p:nvSpPr>
        <p:spPr>
          <a:xfrm>
            <a:off x="5568721" y="5215502"/>
            <a:ext cx="423512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4FBC86-48BE-444B-B451-CA415CD05241}"/>
              </a:ext>
            </a:extLst>
          </p:cNvPr>
          <p:cNvSpPr txBox="1"/>
          <p:nvPr/>
        </p:nvSpPr>
        <p:spPr>
          <a:xfrm>
            <a:off x="9727342" y="5215502"/>
            <a:ext cx="423512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dirty="0"/>
              <a:t>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71C33F9-F5D4-412F-A2F4-009E9CA5B0CD}"/>
              </a:ext>
            </a:extLst>
          </p:cNvPr>
          <p:cNvSpPr txBox="1"/>
          <p:nvPr/>
        </p:nvSpPr>
        <p:spPr>
          <a:xfrm>
            <a:off x="3754359" y="5581262"/>
            <a:ext cx="3628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Para desalentar la entrada el monopolista debe ampliar la capacidad a k**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CD45924-A212-40F7-93F8-8DB8772E544E}"/>
              </a:ext>
            </a:extLst>
          </p:cNvPr>
          <p:cNvSpPr txBox="1"/>
          <p:nvPr/>
        </p:nvSpPr>
        <p:spPr>
          <a:xfrm>
            <a:off x="7796463" y="5594459"/>
            <a:ext cx="3956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/>
              <a:t>Si el tamaño mínimo eficiente es menor el monopolista debe ampliar la capacidad a k***</a:t>
            </a:r>
          </a:p>
        </p:txBody>
      </p:sp>
    </p:spTree>
    <p:extLst>
      <p:ext uri="{BB962C8B-B14F-4D97-AF65-F5344CB8AC3E}">
        <p14:creationId xmlns:p14="http://schemas.microsoft.com/office/powerpoint/2010/main" val="289146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Tamaño mínimo eficiente: implicancias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En los distintos casos, la variable fundamental que se va modificando es el tamaño mínimo eficiente del entrante (k–)</a:t>
            </a:r>
          </a:p>
          <a:p>
            <a:r>
              <a:rPr lang="es-ES" dirty="0"/>
              <a:t>Cuando el tamaño mínimo eficiente de entrada es muy pequeño, resulta muy costoso incurrir en estrategias de sobrecapacidad para detener la entrada.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99D3453-9750-4DBF-8372-F8BD6AED05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765879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5832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Proliferación de marcas como barrera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263" y="1366787"/>
            <a:ext cx="6843562" cy="5364844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La proliferación de marcas, ubicaciones geográficas y formatos puede constituirse en una barrera estratégica a la entrada</a:t>
            </a:r>
          </a:p>
          <a:p>
            <a:r>
              <a:rPr lang="es-ES" dirty="0"/>
              <a:t>Encarece el ingreso de los nuevos competidores y su capacidad de segmentar el mercado</a:t>
            </a:r>
          </a:p>
          <a:p>
            <a:r>
              <a:rPr lang="es-ES" dirty="0"/>
              <a:t>En la figura se ilustra un atributo de un producto (azúcar) en 14 niveles</a:t>
            </a:r>
          </a:p>
          <a:p>
            <a:r>
              <a:rPr lang="es-ES" dirty="0"/>
              <a:t>Para cada nivel hay 10 consumidores dispuestos a pagar $100 por tal cualidad y menos si es distinta</a:t>
            </a:r>
          </a:p>
          <a:p>
            <a:r>
              <a:rPr lang="es-ES" dirty="0"/>
              <a:t>En general la disposición a pagar es:</a:t>
            </a:r>
          </a:p>
          <a:p>
            <a:r>
              <a:rPr lang="es-ES" dirty="0"/>
              <a:t>DP = $100 – (Nivel Preferido-Nivel Ofrecido)</a:t>
            </a:r>
            <a:r>
              <a:rPr lang="es-ES" baseline="30000" dirty="0"/>
              <a:t>2</a:t>
            </a:r>
          </a:p>
          <a:p>
            <a:r>
              <a:rPr lang="es-ES" dirty="0"/>
              <a:t>Si hay libre entrada y el Tamaño Mínimo Eficiente de planta es de 40 consumidores y el costo de introducir una nueva variedad de producto es de $130 </a:t>
            </a:r>
          </a:p>
          <a:p>
            <a:r>
              <a:rPr lang="es-ES" dirty="0"/>
              <a:t>¿Qué estrategia podría seguir la primera empresa que entra al mercado?</a:t>
            </a:r>
          </a:p>
        </p:txBody>
      </p:sp>
      <p:pic>
        <p:nvPicPr>
          <p:cNvPr id="18" name="Marcador de contenido 17">
            <a:extLst>
              <a:ext uri="{FF2B5EF4-FFF2-40B4-BE49-F238E27FC236}">
                <a16:creationId xmlns:a16="http://schemas.microsoft.com/office/drawing/2014/main" id="{1060A7DC-77BF-4D38-A011-68BA8C8227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19" y="2358785"/>
            <a:ext cx="4907695" cy="3356863"/>
          </a:xfrm>
        </p:spPr>
      </p:pic>
    </p:spTree>
    <p:extLst>
      <p:ext uri="{BB962C8B-B14F-4D97-AF65-F5344CB8AC3E}">
        <p14:creationId xmlns:p14="http://schemas.microsoft.com/office/powerpoint/2010/main" val="120582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7736"/>
          </a:xfrm>
        </p:spPr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Proliferación de marcas: variedad óptima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925" y="1540057"/>
            <a:ext cx="5181600" cy="4351338"/>
          </a:xfrm>
        </p:spPr>
        <p:txBody>
          <a:bodyPr>
            <a:normAutofit/>
          </a:bodyPr>
          <a:lstStyle/>
          <a:p>
            <a:r>
              <a:rPr lang="es-ES" dirty="0"/>
              <a:t>Estrategia 1: producir 14 variedades del producto para bloquear la entrada</a:t>
            </a:r>
          </a:p>
          <a:p>
            <a:r>
              <a:rPr lang="es-ES" dirty="0"/>
              <a:t>Puede vender cada producto a $100 y obtener ingresos por $1.000, pero no logrará compensar el costo de la variedad alcanzaría a $1.820 ($130*14 variedades)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32A943-58A9-48E8-B2B7-CA519B4CC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463" y="1389426"/>
            <a:ext cx="5181600" cy="4351338"/>
          </a:xfrm>
        </p:spPr>
        <p:txBody>
          <a:bodyPr>
            <a:normAutofit/>
          </a:bodyPr>
          <a:lstStyle/>
          <a:p>
            <a:r>
              <a:rPr lang="es-CL" dirty="0"/>
              <a:t>Estrategia 2: producir solamente las variedades 4 y 11</a:t>
            </a:r>
          </a:p>
          <a:p>
            <a:r>
              <a:rPr lang="es-CL" dirty="0"/>
              <a:t>El costo sería solamente de $260 ($130*2 variedades)</a:t>
            </a:r>
          </a:p>
          <a:p>
            <a:r>
              <a:rPr lang="es-CL" dirty="0"/>
              <a:t>Pero bloquearía la entrada a una empresa que quiera entrar ofreciendo 1, 2 y 3 pero no logre el mínimo de 40 clientes</a:t>
            </a:r>
          </a:p>
          <a:p>
            <a:r>
              <a:rPr lang="es-CL" dirty="0"/>
              <a:t>Lo mismo para 6, 7 u 8</a:t>
            </a:r>
          </a:p>
        </p:txBody>
      </p:sp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id="{DCE96123-FB11-4099-83DF-11A9220C0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190" y="5570791"/>
            <a:ext cx="4730608" cy="105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1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Unidad II:</a:t>
            </a:r>
            <a:r>
              <a:rPr lang="es-ES_tradnl" sz="36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s-ES_tradnl" sz="4000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Elementos de la Organización Industrial</a:t>
            </a:r>
            <a:endParaRPr lang="es-ES_tradnl" b="1" dirty="0">
              <a:solidFill>
                <a:srgbClr val="00206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914F4D6-41B2-8B5D-5D9C-9362BCD78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En esta unidad aprenderemos a </a:t>
            </a:r>
            <a:r>
              <a:rPr lang="es-CL" sz="2400" b="1" dirty="0">
                <a:solidFill>
                  <a:srgbClr val="00B0F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</a:rPr>
              <a:t>identificar las características del entorno organizacional a partir de un diagnóstico sobre las particularidades de la industria y el territorio</a:t>
            </a:r>
            <a:endParaRPr lang="es-MX" sz="2400" b="1" dirty="0">
              <a:solidFill>
                <a:srgbClr val="00B0F0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s-CL" sz="2400" dirty="0">
                <a:latin typeface="Garamond" panose="02020404030301010803" pitchFamily="18" charset="0"/>
                <a:cs typeface="Arial" panose="020B0604020202020204" pitchFamily="34" charset="0"/>
              </a:rPr>
              <a:t>Durante este periodo revisaremos: 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Repaso sobre mercados competitivos</a:t>
            </a:r>
          </a:p>
          <a:p>
            <a:pPr lvl="1" algn="just"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500" dirty="0">
                <a:latin typeface="Garamond" panose="02020404030301010803" pitchFamily="18" charset="0"/>
                <a:cs typeface="Arial" panose="020B0604020202020204" pitchFamily="34" charset="0"/>
              </a:rPr>
              <a:t>Tipos de mercados no competitivos y sus características</a:t>
            </a:r>
          </a:p>
          <a:p>
            <a:pPr marL="0" indent="0" algn="just">
              <a:spcAft>
                <a:spcPts val="800"/>
              </a:spcAft>
              <a:buClr>
                <a:srgbClr val="00B0F0"/>
              </a:buClr>
              <a:buSzPct val="90000"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CL" sz="2400" dirty="0">
                <a:solidFill>
                  <a:srgbClr val="00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unidad se trabajará con los siguientes capítulos del libro:</a:t>
            </a: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B0F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s-ES_tradnl" dirty="0" err="1">
                <a:latin typeface="Garamond" panose="02020404030301010803" pitchFamily="18" charset="0"/>
                <a:cs typeface="Arial" panose="020B0604020202020204" pitchFamily="34" charset="0"/>
              </a:rPr>
              <a:t>Tarzijan</a:t>
            </a:r>
            <a:r>
              <a:rPr lang="es-ES_tradnl" dirty="0">
                <a:latin typeface="Garamond" panose="02020404030301010803" pitchFamily="18" charset="0"/>
                <a:cs typeface="Arial" panose="020B0604020202020204" pitchFamily="34" charset="0"/>
              </a:rPr>
              <a:t>, J., Paredes, R. (2012). Organización Industrial para la estrategia empresarial, 3d. Pearson Educción de Chile. Caps. 1-5</a:t>
            </a: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spcAft>
                <a:spcPts val="800"/>
              </a:spcAft>
              <a:buClr>
                <a:srgbClr val="0070C0"/>
              </a:buClr>
              <a:buSzPct val="90000"/>
              <a:buFont typeface="Wingdings" pitchFamily="2" charset="2"/>
              <a:buChar char="§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s-CL" b="1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8D95A1-785C-3C0B-81B3-8C432C692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623A122-7E67-F6CB-7261-4B6EB5EA52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Proliferación de marcas: aumento del tamaño de mercado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Si el tamaño de mercado aumenta en 50%, ahora se tienen 15 clientes que valoran cada nivel de atributo del producto (azúcar)</a:t>
            </a:r>
          </a:p>
          <a:p>
            <a:r>
              <a:rPr lang="es-ES" dirty="0"/>
              <a:t>En este caso, un entrante que ofrezca la calidad 3 podría lograr el tamaño mínimo eficiente de 40 clientes</a:t>
            </a:r>
          </a:p>
          <a:p>
            <a:r>
              <a:rPr lang="es-ES" dirty="0"/>
              <a:t>Lo mismo, un entrante que ofrezca la calidad 12 o 6</a:t>
            </a:r>
          </a:p>
          <a:p>
            <a:r>
              <a:rPr lang="es-ES" dirty="0"/>
              <a:t>En esta medida, el monopolista debería aumentar su variedad y ofrecer 3, 7 y 12 para desalentar la entrada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32A943-58A9-48E8-B2B7-CA519B4CCF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L" dirty="0"/>
              <a:t>A mayor variedad menor es la demanda potencial para un entrante y más difícil es alcanzar el Tamaño Mínimo Eficiente</a:t>
            </a:r>
          </a:p>
        </p:txBody>
      </p:sp>
      <p:pic>
        <p:nvPicPr>
          <p:cNvPr id="11" name="Marcador de contenido 3">
            <a:extLst>
              <a:ext uri="{FF2B5EF4-FFF2-40B4-BE49-F238E27FC236}">
                <a16:creationId xmlns:a16="http://schemas.microsoft.com/office/drawing/2014/main" id="{6E0741E4-F3EA-441A-9BDB-8241329456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06"/>
          <a:stretch/>
        </p:blipFill>
        <p:spPr>
          <a:xfrm>
            <a:off x="6397696" y="4331368"/>
            <a:ext cx="4730608" cy="727661"/>
          </a:xfrm>
          <a:prstGeom prst="rect">
            <a:avLst/>
          </a:prstGeom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497D6EB0-B44A-4432-9B91-E44D73975201}"/>
              </a:ext>
            </a:extLst>
          </p:cNvPr>
          <p:cNvSpPr/>
          <p:nvPr/>
        </p:nvSpPr>
        <p:spPr>
          <a:xfrm>
            <a:off x="6930190" y="3979228"/>
            <a:ext cx="442762" cy="34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796C909A-BA50-43B0-BA7B-DE0821A1AF18}"/>
              </a:ext>
            </a:extLst>
          </p:cNvPr>
          <p:cNvSpPr/>
          <p:nvPr/>
        </p:nvSpPr>
        <p:spPr>
          <a:xfrm>
            <a:off x="8320238" y="4014717"/>
            <a:ext cx="442762" cy="34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B8DB68A7-E9B7-4ABF-88DE-7230434706B4}"/>
              </a:ext>
            </a:extLst>
          </p:cNvPr>
          <p:cNvSpPr/>
          <p:nvPr/>
        </p:nvSpPr>
        <p:spPr>
          <a:xfrm>
            <a:off x="10026316" y="4001294"/>
            <a:ext cx="442762" cy="346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821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Otras barreras estratégicas a la entrada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>
                <a:highlight>
                  <a:srgbClr val="FFFF00"/>
                </a:highlight>
              </a:rPr>
              <a:t>Inversiones en I+D+i patentables</a:t>
            </a:r>
            <a:r>
              <a:rPr lang="es-ES" dirty="0"/>
              <a:t>, que reducen costos unitarios y/o aumentan la percepción de riesgo de obsolescencia en los entrantes</a:t>
            </a:r>
          </a:p>
          <a:p>
            <a:r>
              <a:rPr lang="es-ES" dirty="0"/>
              <a:t>Inversiones que aumentan </a:t>
            </a:r>
            <a:r>
              <a:rPr lang="es-ES" dirty="0">
                <a:highlight>
                  <a:srgbClr val="FFFF00"/>
                </a:highlight>
              </a:rPr>
              <a:t>costos de cambio </a:t>
            </a:r>
            <a:r>
              <a:rPr lang="es-ES" dirty="0"/>
              <a:t>para clientes (por ej. programas de fidelización)</a:t>
            </a:r>
          </a:p>
          <a:p>
            <a:r>
              <a:rPr lang="es-ES" dirty="0"/>
              <a:t>Costos irreversibles orientados a generar </a:t>
            </a:r>
            <a:r>
              <a:rPr lang="es-ES" dirty="0">
                <a:highlight>
                  <a:srgbClr val="FFFF00"/>
                </a:highlight>
              </a:rPr>
              <a:t>reputación de mercado </a:t>
            </a:r>
            <a:r>
              <a:rPr lang="es-ES" dirty="0"/>
              <a:t>(atención al cliente, publicidad, etc.)</a:t>
            </a:r>
          </a:p>
          <a:p>
            <a:r>
              <a:rPr lang="es-ES" dirty="0"/>
              <a:t>Control de </a:t>
            </a:r>
            <a:r>
              <a:rPr lang="es-ES" dirty="0">
                <a:highlight>
                  <a:srgbClr val="FFFF00"/>
                </a:highlight>
              </a:rPr>
              <a:t>recursos esenciales </a:t>
            </a:r>
            <a:r>
              <a:rPr lang="es-ES" dirty="0"/>
              <a:t>para una actividad: terrenos localizados estratégicamente, minerales o insumos críticos</a:t>
            </a:r>
            <a:endParaRPr lang="es-ES" dirty="0">
              <a:highlight>
                <a:srgbClr val="FFFF00"/>
              </a:highlight>
            </a:endParaRP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7D1F5D62-9CD9-4B15-A7F0-D0ACF5B9BE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83" y="1370342"/>
            <a:ext cx="3911065" cy="2610941"/>
          </a:xfr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369F5C-5A12-4F75-8ADA-C6F104C9C4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83" y="4092180"/>
            <a:ext cx="3911065" cy="23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42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Barreras a la salida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Una empresa saldrá de un mercado cuando las utilidades esperadas de salir del negocio son mayores a las de seguir en él. </a:t>
            </a:r>
          </a:p>
          <a:p>
            <a:r>
              <a:rPr lang="es-ES" dirty="0"/>
              <a:t>Estas utilidades dependen en parte importante de los costos de seguir en el negocio</a:t>
            </a:r>
          </a:p>
          <a:p>
            <a:r>
              <a:rPr lang="es-ES" dirty="0"/>
              <a:t>Estos costos dependen del grado de irreversibilidad (costo de oportunidad) y del monto de las inversiones realizadas para operar en la industria</a:t>
            </a:r>
          </a:p>
          <a:p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32A943-58A9-48E8-B2B7-CA519B4CC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463" y="342699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Barreras a la salida:</a:t>
            </a:r>
          </a:p>
          <a:p>
            <a:pPr lvl="1"/>
            <a:r>
              <a:rPr lang="es-CL" dirty="0"/>
              <a:t>Reputación específica en un negocio</a:t>
            </a:r>
          </a:p>
          <a:p>
            <a:pPr lvl="1"/>
            <a:r>
              <a:rPr lang="es-CL" dirty="0"/>
              <a:t>Capacidades específicas a una actividad</a:t>
            </a:r>
          </a:p>
          <a:p>
            <a:pPr lvl="1"/>
            <a:r>
              <a:rPr lang="es-CL" dirty="0"/>
              <a:t>Propiedad de activos con bajos usos alternativos en otros negocios</a:t>
            </a:r>
          </a:p>
          <a:p>
            <a:r>
              <a:rPr lang="es-CL" dirty="0"/>
              <a:t>A mayores barreras a la entrada, mayores barreras a la salida</a:t>
            </a:r>
          </a:p>
          <a:p>
            <a:r>
              <a:rPr lang="es-CL" dirty="0"/>
              <a:t>A mayores barreras a la salida, mayor es la intensidad de la competencia en una industria (menores alternativas de acción para las empresas)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5B99F28-F137-4790-A69D-26646B2D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07" y="4441422"/>
            <a:ext cx="4351385" cy="217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29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Barreras a la entrada </a:t>
            </a:r>
            <a:b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 irreversibilidad de inversiones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Aspecto clave para que acción o inversión represente barrera a la entrada es su grado de irreversibilidad (costo hundido)</a:t>
            </a:r>
          </a:p>
          <a:p>
            <a:r>
              <a:rPr lang="es-ES" dirty="0"/>
              <a:t>A mayor irreversibilidad, mayor será la barrera a la entrada</a:t>
            </a:r>
          </a:p>
          <a:p>
            <a:r>
              <a:rPr lang="es-ES" dirty="0"/>
              <a:t>Irreversibilidad se relaciona con el costo marginal relevante:</a:t>
            </a:r>
          </a:p>
          <a:p>
            <a:pPr lvl="1"/>
            <a:r>
              <a:rPr lang="es-ES" dirty="0"/>
              <a:t>Empresa establecida: </a:t>
            </a:r>
            <a:r>
              <a:rPr lang="es-ES" dirty="0" err="1"/>
              <a:t>CMg</a:t>
            </a:r>
            <a:r>
              <a:rPr lang="es-ES" dirty="0"/>
              <a:t> no considera inversión irreversible ya incurrida</a:t>
            </a:r>
          </a:p>
          <a:p>
            <a:pPr lvl="1"/>
            <a:r>
              <a:rPr lang="es-ES" dirty="0"/>
              <a:t>Empresa entrante: </a:t>
            </a:r>
            <a:r>
              <a:rPr lang="es-ES" dirty="0" err="1"/>
              <a:t>CMg</a:t>
            </a:r>
            <a:r>
              <a:rPr lang="es-ES" dirty="0"/>
              <a:t> considera inversión necesaria para entrar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32A943-58A9-48E8-B2B7-CA519B4CC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05375" cy="435133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A mayores inversiones irreversibles de las empresas establecidas, una empresa entrante enfrentará una amenaza más creíble de comportamiento agresivo</a:t>
            </a:r>
            <a:endParaRPr lang="es-CL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0E496C-FBC7-4480-9EE8-2D70A3527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55" y="3536824"/>
            <a:ext cx="2294021" cy="31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8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5C97ECD-3C8B-4911-8DEB-06722794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Próxima clase: prueba parcial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1334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8464029-4BAA-55A3-7C54-E2BE5981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32" y="2795715"/>
            <a:ext cx="9924535" cy="1325563"/>
          </a:xfrm>
        </p:spPr>
        <p:txBody>
          <a:bodyPr>
            <a:normAutofit/>
          </a:bodyPr>
          <a:lstStyle/>
          <a:p>
            <a:pPr algn="ctr"/>
            <a:r>
              <a:rPr lang="es-C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Barreras a la Entrada y Salida </a:t>
            </a:r>
            <a:br>
              <a:rPr lang="es-CL" sz="4000" b="1" dirty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es-CL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y Estrategia Competitiva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8D9310A-BFBC-3912-322A-9F34D7715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1" y="2711684"/>
            <a:ext cx="9924535" cy="1705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82EE5DD-6F6A-7BC5-33BE-769ED95B5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32" y="3901638"/>
            <a:ext cx="9924535" cy="17052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0D68B5F-E938-4B0F-B70F-9A219323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371B0F-719F-667C-D446-3DEC1668E7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0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Barreras a la entrada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47097" cy="435133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Definición:  son aquellas condiciones que impiden o desalientan la entrada a un mercado, a pesar de que las empresas participantes en él obtengan beneficios económicos positivos</a:t>
            </a:r>
            <a:endParaRPr lang="es-CL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EF883BE1-FBED-456F-9553-3BC22131D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5245" y="1825625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s-CL" dirty="0"/>
              <a:t>Las </a:t>
            </a:r>
            <a:r>
              <a:rPr lang="es-CL" dirty="0">
                <a:highlight>
                  <a:srgbClr val="FFFF00"/>
                </a:highlight>
              </a:rPr>
              <a:t>barreras a la entrada </a:t>
            </a:r>
            <a:r>
              <a:rPr lang="es-CL" dirty="0"/>
              <a:t>son determinantes de la estructura del mercado, pues afectan:</a:t>
            </a:r>
          </a:p>
          <a:p>
            <a:pPr lvl="1"/>
            <a:r>
              <a:rPr lang="es-ES" dirty="0"/>
              <a:t>el número de empresas</a:t>
            </a:r>
          </a:p>
          <a:p>
            <a:pPr lvl="1"/>
            <a:r>
              <a:rPr lang="es-ES" dirty="0"/>
              <a:t>la concentración</a:t>
            </a:r>
          </a:p>
          <a:p>
            <a:pPr lvl="1"/>
            <a:r>
              <a:rPr lang="es-ES" dirty="0"/>
              <a:t>la amenaza de entrada</a:t>
            </a:r>
          </a:p>
          <a:p>
            <a:pPr lvl="1"/>
            <a:r>
              <a:rPr lang="es-ES" dirty="0"/>
              <a:t>el nivel de competencia</a:t>
            </a:r>
          </a:p>
          <a:p>
            <a:r>
              <a:rPr lang="es-ES" dirty="0"/>
              <a:t>Pueden considerarse como barreras a la entrada:</a:t>
            </a:r>
          </a:p>
          <a:p>
            <a:pPr lvl="1"/>
            <a:r>
              <a:rPr lang="es-ES" dirty="0"/>
              <a:t>las economías de escala</a:t>
            </a:r>
          </a:p>
          <a:p>
            <a:pPr lvl="1"/>
            <a:r>
              <a:rPr lang="es-ES" dirty="0"/>
              <a:t>las restricciones legales</a:t>
            </a:r>
          </a:p>
          <a:p>
            <a:pPr lvl="1"/>
            <a:r>
              <a:rPr lang="es-ES" dirty="0"/>
              <a:t>las patentes de plazo excesivo</a:t>
            </a:r>
          </a:p>
          <a:p>
            <a:pPr lvl="1"/>
            <a:r>
              <a:rPr lang="es-ES" dirty="0"/>
              <a:t>Altos requerimientos de capital</a:t>
            </a:r>
          </a:p>
          <a:p>
            <a:pPr lvl="1"/>
            <a:r>
              <a:rPr lang="es-ES" dirty="0"/>
              <a:t>Altos gastos de publicidad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B5CD0C4-B4A3-45AB-8D16-96B57B12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148" y="3828029"/>
            <a:ext cx="4260499" cy="30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6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Tipos de barrera a la entrada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CL" dirty="0"/>
              <a:t>Existen barreras a la entrada</a:t>
            </a:r>
          </a:p>
          <a:p>
            <a:pPr lvl="1"/>
            <a:r>
              <a:rPr lang="es-CL" dirty="0"/>
              <a:t>Legales</a:t>
            </a:r>
          </a:p>
          <a:p>
            <a:pPr lvl="1"/>
            <a:r>
              <a:rPr lang="es-CL" dirty="0"/>
              <a:t>Naturales</a:t>
            </a:r>
          </a:p>
          <a:p>
            <a:pPr lvl="1"/>
            <a:r>
              <a:rPr lang="es-CL" dirty="0"/>
              <a:t>Estratégicas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EF883BE1-FBED-456F-9553-3BC22131D1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dirty="0"/>
              <a:t>Algunas pueden ser más influidas que otras por la estrategia empresarial </a:t>
            </a:r>
          </a:p>
          <a:p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63DA4A4-255F-44D7-8424-D42DA3F4D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67" y="3203176"/>
            <a:ext cx="2973787" cy="29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Barreras a la entrada legales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Tienen su origen en la normativa: algún cuerpo legal impide o al menos encarece, la entrada de nuevas empresas en una industria</a:t>
            </a:r>
          </a:p>
          <a:p>
            <a:endParaRPr lang="es-CL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EF883BE1-FBED-456F-9553-3BC22131D1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Ejemplos:</a:t>
            </a:r>
          </a:p>
          <a:p>
            <a:pPr lvl="1"/>
            <a:r>
              <a:rPr lang="es-ES" dirty="0"/>
              <a:t>Permisos municipales para operar (permisos de edificación, patentes comerciales, concesiones, etc.)</a:t>
            </a:r>
          </a:p>
          <a:p>
            <a:pPr lvl="1"/>
            <a:r>
              <a:rPr lang="es-ES" dirty="0"/>
              <a:t>Legislación de patentes de invención y marcas registradas (INAPI)</a:t>
            </a:r>
          </a:p>
          <a:p>
            <a:pPr lvl="1"/>
            <a:r>
              <a:rPr lang="es-ES" dirty="0"/>
              <a:t>Los aranceles o cuotas a la importación</a:t>
            </a:r>
          </a:p>
          <a:p>
            <a:pPr lvl="1"/>
            <a:r>
              <a:rPr lang="es-ES" dirty="0"/>
              <a:t>El acceso privilegiado a insumos de producción, canales de distribución y clientes (Licitación del litio de CORFO)</a:t>
            </a: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6D49C9-1F68-4F71-B570-7FD79D1BF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70" y="4016375"/>
            <a:ext cx="407670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5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Barreras a la entrada naturales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Se derivan, fundamentalmente, de la tecnología y de la situación de mercado específica a esa tecnología</a:t>
            </a:r>
          </a:p>
          <a:p>
            <a:r>
              <a:rPr lang="es-ES" dirty="0"/>
              <a:t>Estas tecnologías generan costos menores de operación que bloquean el acceso al mercado sin que exista restricción legal</a:t>
            </a:r>
          </a:p>
          <a:p>
            <a:r>
              <a:rPr lang="es-ES" dirty="0"/>
              <a:t>Menores costos se derivan de </a:t>
            </a:r>
            <a:r>
              <a:rPr lang="es-ES" dirty="0">
                <a:highlight>
                  <a:srgbClr val="FFFF00"/>
                </a:highlight>
              </a:rPr>
              <a:t>sinergias operacionales </a:t>
            </a:r>
            <a:r>
              <a:rPr lang="es-ES" dirty="0"/>
              <a:t>por indivisibilidad y capacidad ociosa de algún factor productivo</a:t>
            </a:r>
            <a:endParaRPr lang="es-CL" dirty="0"/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EF883BE1-FBED-456F-9553-3BC22131D15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Tipos de sinergias operacionales: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Economías de escala: </a:t>
            </a:r>
            <a:r>
              <a:rPr lang="es-ES" dirty="0"/>
              <a:t>caída de costos promedio a medida que aumenta la producción a largo plazo (ej. minería)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Economías de ámbito: </a:t>
            </a:r>
            <a:r>
              <a:rPr lang="es-ES" dirty="0"/>
              <a:t>caída de costos promedio al aumentar la producción de bienes distintos en la misma planta a largo plazo (ej. farmacias)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Economías de densidad: </a:t>
            </a:r>
            <a:r>
              <a:rPr lang="es-ES" dirty="0"/>
              <a:t>caída de costos por aglomeración geográfica de empresas (ej. mayoristas)</a:t>
            </a:r>
          </a:p>
          <a:p>
            <a:pPr lvl="1"/>
            <a:r>
              <a:rPr lang="es-ES" dirty="0">
                <a:highlight>
                  <a:srgbClr val="FFFF00"/>
                </a:highlight>
              </a:rPr>
              <a:t>Economías de secuencia: </a:t>
            </a:r>
            <a:r>
              <a:rPr lang="es-ES" dirty="0"/>
              <a:t>caída de costos por integración vertical de actividades (ej. plantaciones-celulosa)</a:t>
            </a:r>
          </a:p>
        </p:txBody>
      </p:sp>
    </p:spTree>
    <p:extLst>
      <p:ext uri="{BB962C8B-B14F-4D97-AF65-F5344CB8AC3E}">
        <p14:creationId xmlns:p14="http://schemas.microsoft.com/office/powerpoint/2010/main" val="200231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5B3376A1-5AD8-4D6C-B45C-FB7DE63B8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92854"/>
            <a:ext cx="4637163" cy="29917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C3B15E9-241E-4534-A51E-77FCED195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72" y="92854"/>
            <a:ext cx="4637163" cy="29917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5A27AFF-3917-4768-88F3-FCD8BBA85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3200075"/>
            <a:ext cx="4637163" cy="347787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83202EE-EDA7-4D8F-86A7-FBCA87A5E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72" y="3200075"/>
            <a:ext cx="4637163" cy="34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71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9B0366-B745-7E4D-A3D2-002BE73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>
                <a:solidFill>
                  <a:srgbClr val="00206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Barreras a la entrada estratégicas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FE70E3C-8AC3-A254-8DF2-2AF43D6F6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353007" y="3349840"/>
            <a:ext cx="6858000" cy="1519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9875D4-192A-0F04-25F0-AB9B53BE98A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199614" y="3351600"/>
            <a:ext cx="6858000" cy="1548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98B1193-E6E1-4CE7-B346-D920DA3F6EE9}"/>
              </a:ext>
            </a:extLst>
          </p:cNvPr>
          <p:cNvSpPr txBox="1"/>
          <p:nvPr/>
        </p:nvSpPr>
        <p:spPr>
          <a:xfrm>
            <a:off x="10635916" y="6458552"/>
            <a:ext cx="818147" cy="3962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2DA101-0EE8-416C-801B-515D256095EE}"/>
              </a:ext>
            </a:extLst>
          </p:cNvPr>
          <p:cNvSpPr txBox="1"/>
          <p:nvPr/>
        </p:nvSpPr>
        <p:spPr>
          <a:xfrm>
            <a:off x="1482291" y="6362299"/>
            <a:ext cx="4235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7005F834-D0A5-44CD-98E2-9E5325D087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CL" dirty="0"/>
              <a:t>Son construidas por las propias empresas establecidas a través de acciones estratégicas para </a:t>
            </a:r>
            <a:r>
              <a:rPr lang="es-ES" dirty="0">
                <a:highlight>
                  <a:srgbClr val="FFFF00"/>
                </a:highlight>
              </a:rPr>
              <a:t>detener, o por lo menos encarecer, la entrada de potenciales rivales</a:t>
            </a:r>
            <a:endParaRPr lang="es-CL" dirty="0">
              <a:highlight>
                <a:srgbClr val="FFFF00"/>
              </a:highlight>
            </a:endParaRPr>
          </a:p>
          <a:p>
            <a:r>
              <a:rPr lang="es-ES" dirty="0"/>
              <a:t>Se enmarcan en un contexto de competencia dinámica: lucha por mantener una posición de mercado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EF883BE1-FBED-456F-9553-3BC22131D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825625"/>
            <a:ext cx="5463940" cy="4906006"/>
          </a:xfrm>
        </p:spPr>
        <p:txBody>
          <a:bodyPr>
            <a:normAutofit fontScale="92500"/>
          </a:bodyPr>
          <a:lstStyle/>
          <a:p>
            <a:r>
              <a:rPr lang="es-ES" dirty="0"/>
              <a:t>Acciones que exigen a los rivales la realización de inversiones con cierto grado de irreversibilidad (costos hundidos):</a:t>
            </a:r>
          </a:p>
          <a:p>
            <a:pPr lvl="1"/>
            <a:r>
              <a:rPr lang="es-ES" dirty="0"/>
              <a:t>Decisiones de capacidad</a:t>
            </a:r>
          </a:p>
          <a:p>
            <a:pPr lvl="1"/>
            <a:r>
              <a:rPr lang="es-ES" dirty="0"/>
              <a:t>Decisiones de localización (geográfica y del espectro de productos ofrecido)</a:t>
            </a:r>
          </a:p>
          <a:p>
            <a:pPr lvl="1"/>
            <a:r>
              <a:rPr lang="es-ES" dirty="0"/>
              <a:t>Control de recursos esenciales</a:t>
            </a:r>
          </a:p>
          <a:p>
            <a:pPr lvl="1"/>
            <a:r>
              <a:rPr lang="es-ES" dirty="0"/>
              <a:t>Desarrollo e innovación de productos</a:t>
            </a:r>
          </a:p>
          <a:p>
            <a:pPr lvl="1"/>
            <a:r>
              <a:rPr lang="es-ES" dirty="0"/>
              <a:t>Integración vertical</a:t>
            </a:r>
          </a:p>
          <a:p>
            <a:pPr lvl="1"/>
            <a:r>
              <a:rPr lang="es-ES" dirty="0"/>
              <a:t>Acciones de reputación</a:t>
            </a:r>
          </a:p>
          <a:p>
            <a:pPr lvl="1"/>
            <a:r>
              <a:rPr lang="es-ES" dirty="0"/>
              <a:t>Acciones que aumentan los costos de cambio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9F6EF8-1CA0-4C7B-BAD4-2D016361B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35" y="4941158"/>
            <a:ext cx="2934302" cy="19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031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1787</Words>
  <Application>Microsoft Office PowerPoint</Application>
  <PresentationFormat>Panorámica</PresentationFormat>
  <Paragraphs>148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Wingdings</vt:lpstr>
      <vt:lpstr>Tema de Office</vt:lpstr>
      <vt:lpstr>Organización Industrial</vt:lpstr>
      <vt:lpstr>Unidad II: Elementos de la Organización Industrial</vt:lpstr>
      <vt:lpstr>Barreras a la Entrada y Salida  y Estrategia Competitiva</vt:lpstr>
      <vt:lpstr>Barreras a la entrada</vt:lpstr>
      <vt:lpstr>Tipos de barrera a la entrada</vt:lpstr>
      <vt:lpstr>Barreras a la entrada legales</vt:lpstr>
      <vt:lpstr>Barreras a la entrada naturales</vt:lpstr>
      <vt:lpstr>Presentación de PowerPoint</vt:lpstr>
      <vt:lpstr>Barreras a la entrada estratégicas</vt:lpstr>
      <vt:lpstr>Costos irreversibles, irrecuperables o hundidos</vt:lpstr>
      <vt:lpstr>Precios como barrera</vt:lpstr>
      <vt:lpstr>Capacidad y Tamaño Mínimo Eficiente</vt:lpstr>
      <vt:lpstr>Caso: desarrollo de cadenas de retail</vt:lpstr>
      <vt:lpstr>Caso: portales de comercio electrónico</vt:lpstr>
      <vt:lpstr>Tamaño mínimo eficiente: entrada bloqueada</vt:lpstr>
      <vt:lpstr>Tamaño mínimo eficiente: entrada no bloqueada</vt:lpstr>
      <vt:lpstr>Tamaño mínimo eficiente: implicancias</vt:lpstr>
      <vt:lpstr>Proliferación de marcas como barrera</vt:lpstr>
      <vt:lpstr>Proliferación de marcas: variedad óptima</vt:lpstr>
      <vt:lpstr>Proliferación de marcas: aumento del tamaño de mercado</vt:lpstr>
      <vt:lpstr>Otras barreras estratégicas a la entrada</vt:lpstr>
      <vt:lpstr>Barreras a la salida</vt:lpstr>
      <vt:lpstr>Barreras a la entrada  e irreversibilidad de inversiones</vt:lpstr>
      <vt:lpstr>Próxima clase: prueba parcial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Industrial</dc:title>
  <dc:creator>Eduardo A. Letelier Araya</dc:creator>
  <cp:lastModifiedBy>Eduardo A. Letelier Araya</cp:lastModifiedBy>
  <cp:revision>76</cp:revision>
  <dcterms:created xsi:type="dcterms:W3CDTF">2025-10-31T18:53:19Z</dcterms:created>
  <dcterms:modified xsi:type="dcterms:W3CDTF">2025-11-10T22:17:04Z</dcterms:modified>
</cp:coreProperties>
</file>