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309" r:id="rId3"/>
    <p:sldId id="355" r:id="rId4"/>
    <p:sldId id="371" r:id="rId5"/>
    <p:sldId id="325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07" r:id="rId21"/>
    <p:sldId id="387" r:id="rId22"/>
    <p:sldId id="389" r:id="rId23"/>
    <p:sldId id="398" r:id="rId24"/>
    <p:sldId id="399" r:id="rId25"/>
    <p:sldId id="390" r:id="rId26"/>
    <p:sldId id="402" r:id="rId27"/>
    <p:sldId id="401" r:id="rId28"/>
    <p:sldId id="400" r:id="rId29"/>
    <p:sldId id="391" r:id="rId30"/>
    <p:sldId id="393" r:id="rId31"/>
    <p:sldId id="403" r:id="rId32"/>
    <p:sldId id="404" r:id="rId33"/>
    <p:sldId id="405" r:id="rId34"/>
    <p:sldId id="406" r:id="rId35"/>
    <p:sldId id="386" r:id="rId36"/>
    <p:sldId id="388" r:id="rId37"/>
    <p:sldId id="394" r:id="rId38"/>
    <p:sldId id="395" r:id="rId39"/>
    <p:sldId id="407" r:id="rId40"/>
    <p:sldId id="396" r:id="rId41"/>
    <p:sldId id="408" r:id="rId42"/>
    <p:sldId id="369" r:id="rId4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/>
    <p:restoredTop sz="94836"/>
  </p:normalViewPr>
  <p:slideViewPr>
    <p:cSldViewPr snapToGrid="0">
      <p:cViewPr varScale="1">
        <p:scale>
          <a:sx n="61" d="100"/>
          <a:sy n="61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EA68F-4298-8040-BAED-F6664FA10508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DC86-DC1F-2043-ACEE-047FAA111A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60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28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605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0548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4811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6217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2706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756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016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062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022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503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3050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7931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0827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733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45874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0492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5716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2787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7575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765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1254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57341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9481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7837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6415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272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538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304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131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060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171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CDC86-DC1F-2043-ACEE-047FAA111A13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038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07462-4AD4-4A4D-A300-648460E99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EE61FD-3E6E-1144-89AF-9363129E9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A70B03-0D91-8A42-9E38-09378503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EAD07-CAE5-5943-9B00-8EBFDA28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1756D-2E8B-D14D-9393-513A3DC1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30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7228-21B4-B944-A67A-B91820B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DABFF-95B0-9D41-BFA9-6A1C87A29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C63AE-4E7E-1A49-AB05-0C60F524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ED21B3-584B-8544-9740-F312CAF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423F1-CF3D-7743-9D0B-E20DB8F0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353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6F12E-9DC3-2F46-ACF5-FFFF0944B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7C9019-A9F2-914D-A69E-F9ECF28E7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35BAA-2C21-5D47-865B-C25D4193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2D789B-079F-8946-A305-FC792F83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4C5FA2-EFD4-924F-BB65-861D8A89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15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74AEB3-BFCC-B042-B227-38FE58D6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977F16-EA93-5543-BA1E-4638E200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38C8F-1719-764B-9B90-EB98964F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25172-546C-C042-AA63-7692165E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CB6638-20A2-F042-9BF6-945FDFF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01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C21F9-EF7C-A044-9570-7F30BA903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E8FC0-B7EB-0142-BE68-B1959791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7072B-FDCA-2445-B19D-227E402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44363-33CF-8145-8717-3B01E7109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0F76-DCA4-9B41-A3C7-F50A47C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11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0A157-575B-4947-8E60-F0FB3A1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197137-6490-CE4A-A8C3-E09F2432C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5EDB40-BBA1-7744-BB1B-290A57C80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1F3D5-AEFB-B045-B441-70440A69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DA238-F854-0D44-BDBA-5617EE7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5ABA28-738E-A74A-B4F7-7CA3F299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79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B3F5B-5194-9844-B1F3-05EC8C3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A02AF-9F39-444A-9107-50209AE1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44B195-0DAC-EA4C-BFC6-678889ACD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01B041-1B65-7548-BFE6-D4EBD811A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35A741-755B-A947-BD04-2CD24FAE7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04D3D5-DBE5-5F4B-B218-BDC3A37F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110CA0-D1A2-C341-8CB5-ED8E210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03888B-A0CE-4F49-9297-2969B543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4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15C34-1709-9746-9B3A-EEB7A5C4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AB3655-A167-7045-B695-3F712E33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9131A1-ACAE-5544-9EBC-63CF5ADC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C559E-FF79-4C47-B554-841912C5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23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0FD0D6-D803-AC43-83F2-C4660711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29794C-2414-C346-B46C-7FACAE35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AC19D-113E-264E-8FC0-C2EBA0CD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275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7798D-B04C-7149-85D2-371348B4C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C317-3D21-6742-B654-A0ED8226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00FAC5-0093-9E4A-BE61-4C578957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5D0EF1-C5CC-4643-A9EA-AF595230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2B03CB-08A4-8142-A0D9-DA3EC263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F20910-DAFE-2246-BBF3-D05698E5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069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DE9BC-749E-994B-820D-6AC0F90E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ADAD5D-24D1-7440-AABD-DAA8FF9D4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85541-8EC4-9648-AAC6-EB41EB66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F5388B-3973-5E4B-8C85-7009F9EF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BDEDF-115D-CC41-9B9A-1F6A57E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5B0B6-7C78-4245-806D-B9F5B3ED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40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BF3B3B-59A6-B34A-82D8-9CA1E4E5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2B1AC-1F52-6340-9BC1-1A6D658FD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9FC21-8187-8147-9DBF-4341A9BF6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9339-C2CF-BD47-AD09-FF21F5CDCE09}" type="datetimeFigureOut">
              <a:rPr lang="es-ES_tradnl" smtClean="0"/>
              <a:t>26/11/2025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CBE38-11C7-0A4C-8AD8-F4EAF0EB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056FE-29F2-3243-9CB3-D5FC88A6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F4C0-1AC1-CB4F-AC5B-39311FA759D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405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Unidad III - Clase 1: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Colusión y Políticas Públicas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Eduardo Letelier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0FE0F1-B94B-4948-9697-E5D843A6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CDDBF-A66E-4C11-B2DF-06F53F02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0" y="225973"/>
            <a:ext cx="5788572" cy="1325563"/>
          </a:xfrm>
        </p:spPr>
        <p:txBody>
          <a:bodyPr/>
          <a:lstStyle/>
          <a:p>
            <a:r>
              <a:rPr lang="es-CL" dirty="0"/>
              <a:t>Optimo social neoclásico “modificado”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3F9FD-A932-4469-99AB-2FDA0F382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228" y="1825624"/>
            <a:ext cx="7725103" cy="4806403"/>
          </a:xfrm>
        </p:spPr>
        <p:txBody>
          <a:bodyPr>
            <a:normAutofit/>
          </a:bodyPr>
          <a:lstStyle/>
          <a:p>
            <a:r>
              <a:rPr lang="es-CL" dirty="0"/>
              <a:t>Maximizar la suma del excedente del consumidor y del excedente del productor, </a:t>
            </a:r>
            <a:r>
              <a:rPr lang="es-CL" dirty="0">
                <a:highlight>
                  <a:srgbClr val="FFFF00"/>
                </a:highlight>
              </a:rPr>
              <a:t>descontados los costos de la regulación</a:t>
            </a:r>
          </a:p>
          <a:p>
            <a:r>
              <a:rPr lang="es-CL" dirty="0"/>
              <a:t>La regulación como asignadora de recursos es un sustituto débil de un mercado que opera en competencia</a:t>
            </a:r>
          </a:p>
          <a:p>
            <a:r>
              <a:rPr lang="es-CL" dirty="0">
                <a:highlight>
                  <a:srgbClr val="FFFF00"/>
                </a:highlight>
              </a:rPr>
              <a:t>Primera prioridad regulatoria: promover la competencia</a:t>
            </a:r>
          </a:p>
          <a:p>
            <a:r>
              <a:rPr lang="es-ES" dirty="0"/>
              <a:t>En casos en que </a:t>
            </a:r>
            <a:r>
              <a:rPr lang="es-ES" u="sng" dirty="0"/>
              <a:t>la competencia no sea posible</a:t>
            </a:r>
            <a:r>
              <a:rPr lang="es-ES" dirty="0"/>
              <a:t>, el objetivo debería ser </a:t>
            </a:r>
            <a:r>
              <a:rPr lang="es-ES" dirty="0">
                <a:highlight>
                  <a:srgbClr val="FFFF00"/>
                </a:highlight>
              </a:rPr>
              <a:t>regular de la manera más eficiente</a:t>
            </a:r>
          </a:p>
          <a:p>
            <a:endParaRPr lang="es-CL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F1DAFEF5-C9B2-43D4-B742-C58FB19AD8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61101" y="225973"/>
            <a:ext cx="3308009" cy="63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6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Efectos distributivos de la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048" y="1825624"/>
            <a:ext cx="5822731" cy="4848445"/>
          </a:xfrm>
        </p:spPr>
        <p:txBody>
          <a:bodyPr>
            <a:normAutofit fontScale="92500"/>
          </a:bodyPr>
          <a:lstStyle/>
          <a:p>
            <a:r>
              <a:rPr lang="es-CL" dirty="0"/>
              <a:t>El Estado puede intervenir en los mercados con fines de distribución del ingreso</a:t>
            </a:r>
          </a:p>
          <a:p>
            <a:r>
              <a:rPr lang="es-CL" dirty="0"/>
              <a:t>Pero la teoría de la regulación se enfoca en la eficiencia social</a:t>
            </a:r>
          </a:p>
          <a:p>
            <a:r>
              <a:rPr lang="es-CL" dirty="0"/>
              <a:t>Por lo tanto, los efectos distributivos (R) son analizados sólo como consecuencia o efectos de la regulación</a:t>
            </a:r>
          </a:p>
          <a:p>
            <a:r>
              <a:rPr lang="es-CL" dirty="0"/>
              <a:t>De manera indirecta se estudia a los grupos ganadores y perdedores de una regulación y sus estrategias de presión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27" name="Marcador de contenido 26">
            <a:extLst>
              <a:ext uri="{FF2B5EF4-FFF2-40B4-BE49-F238E27FC236}">
                <a16:creationId xmlns:a16="http://schemas.microsoft.com/office/drawing/2014/main" id="{8F72E0A5-CEBC-4D36-A1AD-F505E1A931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16109" y="1322837"/>
            <a:ext cx="5359529" cy="4061607"/>
          </a:xfr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592CAE8C-F119-4F8E-91A0-B13BE0A87C2E}"/>
              </a:ext>
            </a:extLst>
          </p:cNvPr>
          <p:cNvSpPr txBox="1"/>
          <p:nvPr/>
        </p:nvSpPr>
        <p:spPr>
          <a:xfrm>
            <a:off x="6484884" y="5292546"/>
            <a:ext cx="552055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Si la asignación de derechos de propiedad tiene efectos distributivos (por ej. probar contaminación), las curvas de beneficios marginales y costos marginales serán distintas según cómo sean asignados tales derechos y ya no habrá una única solución socialmente eficiente.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DA195C35-6128-41B4-9B0D-C6CC83E4D224}"/>
              </a:ext>
            </a:extLst>
          </p:cNvPr>
          <p:cNvCxnSpPr>
            <a:cxnSpLocks/>
          </p:cNvCxnSpPr>
          <p:nvPr/>
        </p:nvCxnSpPr>
        <p:spPr>
          <a:xfrm flipH="1">
            <a:off x="7346732" y="2601912"/>
            <a:ext cx="3468413" cy="1437287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FF2B6396-6CAB-493B-B403-B3C99638DF0E}"/>
              </a:ext>
            </a:extLst>
          </p:cNvPr>
          <p:cNvCxnSpPr/>
          <p:nvPr/>
        </p:nvCxnSpPr>
        <p:spPr>
          <a:xfrm>
            <a:off x="9395875" y="3258060"/>
            <a:ext cx="0" cy="136649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A1583B2-FD79-4DD2-94B9-B555D654A73F}"/>
              </a:ext>
            </a:extLst>
          </p:cNvPr>
          <p:cNvSpPr txBox="1"/>
          <p:nvPr/>
        </p:nvSpPr>
        <p:spPr>
          <a:xfrm>
            <a:off x="9530256" y="2457240"/>
            <a:ext cx="9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CMg+R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775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La crítica de la Economía de las Decisiones Públicas (</a:t>
            </a:r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Public</a:t>
            </a: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Choice</a:t>
            </a: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Economics</a:t>
            </a: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) a la regulación estatal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990896" cy="49220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err="1"/>
              <a:t>Neo-liberalismo</a:t>
            </a:r>
            <a:r>
              <a:rPr lang="es-CL" dirty="0"/>
              <a:t> nace reconociendo necesidad de regulación estatal de imperfecciones de mercado</a:t>
            </a:r>
          </a:p>
          <a:p>
            <a:pPr marL="0" indent="0">
              <a:buNone/>
            </a:pPr>
            <a:r>
              <a:rPr lang="es-CL" dirty="0"/>
              <a:t>Sin embargo, se plantean pregunta sobre cuál sería una regulación óptima</a:t>
            </a:r>
          </a:p>
          <a:p>
            <a:pPr marL="0" indent="0">
              <a:buNone/>
            </a:pPr>
            <a:r>
              <a:rPr lang="es-CL" dirty="0"/>
              <a:t>Existe brecha entre guías conceptuales y aspectos prácticos</a:t>
            </a:r>
          </a:p>
          <a:p>
            <a:pPr marL="0" indent="0">
              <a:buNone/>
            </a:pPr>
            <a:r>
              <a:rPr lang="es-CL" dirty="0"/>
              <a:t>Por ej.: muchas regulaciones crean monopolios o favorecen oligopolios</a:t>
            </a:r>
          </a:p>
          <a:p>
            <a:pPr marL="0" indent="0">
              <a:buNone/>
            </a:pPr>
            <a:r>
              <a:rPr lang="es-CL" dirty="0"/>
              <a:t>Hipótesis del enfoque de </a:t>
            </a:r>
            <a:r>
              <a:rPr lang="es-CL" dirty="0" err="1"/>
              <a:t>Public</a:t>
            </a:r>
            <a:r>
              <a:rPr lang="es-CL" dirty="0"/>
              <a:t> </a:t>
            </a:r>
            <a:r>
              <a:rPr lang="es-CL" dirty="0" err="1"/>
              <a:t>Choice</a:t>
            </a:r>
            <a:r>
              <a:rPr lang="es-CL" dirty="0"/>
              <a:t>: </a:t>
            </a:r>
            <a:r>
              <a:rPr lang="es-CL" dirty="0">
                <a:highlight>
                  <a:srgbClr val="FFFF00"/>
                </a:highlight>
              </a:rPr>
              <a:t>regulaciones no obedecen a criterios de bienestar social sino de grupos de interés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B7C896C-87B4-4931-AB69-80F297F6A8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9779" y="1690688"/>
            <a:ext cx="2794438" cy="4990068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0E8FCD-93B9-4155-8D6C-50650DCC9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179" y="3082979"/>
            <a:ext cx="2794438" cy="18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181600" cy="4351338"/>
          </a:xfrm>
        </p:spPr>
        <p:txBody>
          <a:bodyPr>
            <a:normAutofit/>
          </a:bodyPr>
          <a:lstStyle/>
          <a:p>
            <a:r>
              <a:rPr lang="es-CL" dirty="0"/>
              <a:t>Cuotas de pesca asignadas según niveles históricos de extracción</a:t>
            </a:r>
          </a:p>
          <a:p>
            <a:r>
              <a:rPr lang="es-CL" dirty="0"/>
              <a:t>7 familias (</a:t>
            </a:r>
            <a:r>
              <a:rPr lang="es-ES" dirty="0" err="1"/>
              <a:t>Angelini</a:t>
            </a:r>
            <a:r>
              <a:rPr lang="es-ES" dirty="0"/>
              <a:t>, </a:t>
            </a:r>
            <a:r>
              <a:rPr lang="es-ES" dirty="0" err="1"/>
              <a:t>Sarkis</a:t>
            </a:r>
            <a:r>
              <a:rPr lang="es-ES" dirty="0"/>
              <a:t>, </a:t>
            </a:r>
            <a:r>
              <a:rPr lang="es-ES" dirty="0" err="1"/>
              <a:t>Stengel</a:t>
            </a:r>
            <a:r>
              <a:rPr lang="es-ES" dirty="0"/>
              <a:t>, </a:t>
            </a:r>
            <a:r>
              <a:rPr lang="es-ES" dirty="0" err="1"/>
              <a:t>Cifuentes,Jiménez</a:t>
            </a:r>
            <a:r>
              <a:rPr lang="es-ES" dirty="0"/>
              <a:t>, Izquierdo y Santa Cruz</a:t>
            </a:r>
            <a:r>
              <a:rPr lang="es-CL" dirty="0"/>
              <a:t>) que representan 76% de capacidad industrial pesquera</a:t>
            </a:r>
          </a:p>
          <a:p>
            <a:r>
              <a:rPr lang="es-CL" dirty="0">
                <a:highlight>
                  <a:srgbClr val="FFFF00"/>
                </a:highlight>
              </a:rPr>
              <a:t>¿Intereses corporativos o mayor bienestar social?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7C992E0-1A57-4376-B710-390C8D3B60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2322" y="248084"/>
            <a:ext cx="4207512" cy="6391637"/>
          </a:xfrm>
        </p:spPr>
      </p:pic>
    </p:spTree>
    <p:extLst>
      <p:ext uri="{BB962C8B-B14F-4D97-AF65-F5344CB8AC3E}">
        <p14:creationId xmlns:p14="http://schemas.microsoft.com/office/powerpoint/2010/main" val="135069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Marco institucional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Principal problema que enfrentan los Estados es diagnosticar de manera adecuada el marco institucional donde operará la regulación: distancia entre teoría y práctica.</a:t>
            </a:r>
          </a:p>
          <a:p>
            <a:r>
              <a:rPr lang="es-ES" dirty="0"/>
              <a:t>Teoría neoclásica asume las instituciones como dadas: supuesto no realista</a:t>
            </a:r>
          </a:p>
          <a:p>
            <a:r>
              <a:rPr lang="es-ES" dirty="0"/>
              <a:t>Rol de las instituciones es determinado y, a su vez, determina la efectividad de la regulación</a:t>
            </a:r>
          </a:p>
          <a:p>
            <a:r>
              <a:rPr lang="es-ES" dirty="0"/>
              <a:t>Instituciones ≠ Ley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E31840-666F-4D75-9E58-E572722F2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9951" y="911224"/>
            <a:ext cx="5181600" cy="2795921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s-CL" dirty="0"/>
              <a:t>¿Qué es una institución?</a:t>
            </a:r>
          </a:p>
          <a:p>
            <a:r>
              <a:rPr lang="es-ES" dirty="0"/>
              <a:t>Un conjunto de reglas, formales e informales, junto con sus mecanismos de cumplimiento, que buscan normalizar el comportamiento social</a:t>
            </a:r>
          </a:p>
          <a:p>
            <a:r>
              <a:rPr lang="es-ES" dirty="0"/>
              <a:t>Institución ≠ Normas subjetivas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BED7A3-1E70-4EF6-A0BE-B047BCB9E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668" y="3809830"/>
            <a:ext cx="3574167" cy="27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3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Implicancias del marco institucional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Marco legal puede ser desvirtuado o contravenido por marco institucional</a:t>
            </a:r>
          </a:p>
          <a:p>
            <a:r>
              <a:rPr lang="es-ES" dirty="0"/>
              <a:t>Las mismas leyes funcionan de distinto modo o tienen distinta efectividad según el marco institucional vigente en el país o sociedad donde se implementen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E31840-666F-4D75-9E58-E572722F2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s-CL" dirty="0" err="1"/>
              <a:t>Ambitos</a:t>
            </a:r>
            <a:r>
              <a:rPr lang="es-CL" dirty="0"/>
              <a:t> de la institucionalidad que afectan la efectividad de la regulación de mercados:</a:t>
            </a:r>
          </a:p>
          <a:p>
            <a:pPr lvl="1"/>
            <a:r>
              <a:rPr lang="es-CL" dirty="0"/>
              <a:t>Cambios en la propiedad: privatizaciones y grado de reversibilidad de las políticas</a:t>
            </a:r>
          </a:p>
          <a:p>
            <a:pPr lvl="1"/>
            <a:r>
              <a:rPr lang="es-CL" dirty="0"/>
              <a:t>Marco legal: cumplimiento y certidumbre jurídica</a:t>
            </a:r>
          </a:p>
          <a:p>
            <a:pPr lvl="1"/>
            <a:r>
              <a:rPr lang="es-CL" dirty="0"/>
              <a:t>Diseño de regulación: instrumentos y sustitutos de regulación y políticas de fomento a la competencia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075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Marco legal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Las normas legales señalan lo que está y no está permitido, pero no lo que se hace o no se hace.</a:t>
            </a:r>
          </a:p>
          <a:p>
            <a:r>
              <a:rPr lang="es-ES" dirty="0"/>
              <a:t>El cálculo de costos de cumplir la ley para iniciar una empresa no permite conocer si el marco legal es costo-efectivo</a:t>
            </a:r>
          </a:p>
          <a:p>
            <a:r>
              <a:rPr lang="es-ES" dirty="0"/>
              <a:t>El sistema legal puede ser tan complejo y costoso que no es posible confiar en las instituciones formales para resolver problemas del día a día en materias de regulación y de transacciones de negocio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9525F11-D1EB-40AD-AD91-57A35A36E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72185" y="2448910"/>
            <a:ext cx="4854585" cy="3289737"/>
          </a:xfrm>
        </p:spPr>
      </p:pic>
    </p:spTree>
    <p:extLst>
      <p:ext uri="{BB962C8B-B14F-4D97-AF65-F5344CB8AC3E}">
        <p14:creationId xmlns:p14="http://schemas.microsoft.com/office/powerpoint/2010/main" val="400987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Diseño de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fontScale="92500"/>
          </a:bodyPr>
          <a:lstStyle/>
          <a:p>
            <a:r>
              <a:rPr lang="es-ES" dirty="0"/>
              <a:t>Diseño de la ley y su cumplimiento describen medio regulatorio en que se desenvuelven las empresas</a:t>
            </a:r>
          </a:p>
          <a:p>
            <a:r>
              <a:rPr lang="es-ES" dirty="0"/>
              <a:t>Buen diseño legal: simplicidad y legitimidad aseguran comprensión y acatamiento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Simplicidad</a:t>
            </a:r>
            <a:r>
              <a:rPr lang="es-ES" dirty="0"/>
              <a:t> evita contradicciones de objetivos, excepcionalidad, discrecionalidad, burocratización y corrupción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Legitimidad</a:t>
            </a:r>
            <a:r>
              <a:rPr lang="es-ES" dirty="0"/>
              <a:t> se basa en consistencia con principios generalmente aceptados: reduce presiones de cambio y facilita las reformas necesarias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E31840-666F-4D75-9E58-E572722F2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6522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s-CL" dirty="0"/>
              <a:t>Además de la ley, la efectividad de la regulación descansa en la forma en que se aplica la ley: </a:t>
            </a:r>
            <a:r>
              <a:rPr lang="es-CL" dirty="0">
                <a:highlight>
                  <a:srgbClr val="FFFF00"/>
                </a:highlight>
              </a:rPr>
              <a:t>relevancia de ley escrita, costumbre o jurisprudencia</a:t>
            </a:r>
          </a:p>
          <a:p>
            <a:r>
              <a:rPr lang="es-ES" dirty="0"/>
              <a:t>Leyes interpretables, más generales, requerirán instituciones más creíbles que las implementen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EA003C-A734-4089-85A9-03E523F0E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833" y="3259406"/>
            <a:ext cx="2354319" cy="34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6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Problemática de la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/>
          </a:bodyPr>
          <a:lstStyle/>
          <a:p>
            <a:r>
              <a:rPr lang="es-ES" dirty="0"/>
              <a:t>Actividad regulatoria requiere de volumen de recursos significativo para asegurar información y transparencia</a:t>
            </a:r>
          </a:p>
          <a:p>
            <a:r>
              <a:rPr lang="es-ES" dirty="0"/>
              <a:t>En caso contrario al regulación puede terminar capturada y utilizada como barrera a la entrada (peor que sin regulación)</a:t>
            </a:r>
          </a:p>
          <a:p>
            <a:r>
              <a:rPr lang="es-ES" dirty="0"/>
              <a:t>Conveniencia social de regulación está determinada por volumen de ganancias potenciales a lograr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4CAC143-3D9E-49BC-8642-A4AB40F4BB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2343807"/>
            <a:ext cx="5437122" cy="3605048"/>
          </a:xfrm>
        </p:spPr>
      </p:pic>
    </p:spTree>
    <p:extLst>
      <p:ext uri="{BB962C8B-B14F-4D97-AF65-F5344CB8AC3E}">
        <p14:creationId xmlns:p14="http://schemas.microsoft.com/office/powerpoint/2010/main" val="191079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Problemática de la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4"/>
            <a:ext cx="5783317" cy="5032375"/>
          </a:xfrm>
        </p:spPr>
        <p:txBody>
          <a:bodyPr>
            <a:normAutofit lnSpcReduction="10000"/>
          </a:bodyPr>
          <a:lstStyle/>
          <a:p>
            <a:r>
              <a:rPr lang="es-ES" dirty="0"/>
              <a:t>Regulador no puede fijar tarifas iguales a los costos si la información es asimétrica</a:t>
            </a:r>
          </a:p>
          <a:p>
            <a:r>
              <a:rPr lang="es-ES" dirty="0"/>
              <a:t>Para mejorar la regulación es útil que la información generada en procesos regulatorios sea pública</a:t>
            </a:r>
          </a:p>
          <a:p>
            <a:r>
              <a:rPr lang="es-ES" dirty="0"/>
              <a:t>Si se dan condiciones de información y transparencia, el objetivo del regulador debería ser </a:t>
            </a:r>
            <a:r>
              <a:rPr lang="es-ES" dirty="0">
                <a:highlight>
                  <a:srgbClr val="FFFF00"/>
                </a:highlight>
              </a:rPr>
              <a:t>simular soluciones competitivas </a:t>
            </a:r>
            <a:r>
              <a:rPr lang="es-ES" dirty="0"/>
              <a:t>y más aún incentivar la transformación del mercado a un tipo competitivo </a:t>
            </a:r>
            <a:r>
              <a:rPr lang="es-ES" dirty="0">
                <a:highlight>
                  <a:srgbClr val="FFFF00"/>
                </a:highlight>
              </a:rPr>
              <a:t>que no requiera regulación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12C2D8E-EE44-4FF6-886F-62EB78BC87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44646" y="2186152"/>
            <a:ext cx="6147354" cy="3216165"/>
          </a:xfrm>
        </p:spPr>
      </p:pic>
    </p:spTree>
    <p:extLst>
      <p:ext uri="{BB962C8B-B14F-4D97-AF65-F5344CB8AC3E}">
        <p14:creationId xmlns:p14="http://schemas.microsoft.com/office/powerpoint/2010/main" val="193720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Unidad III:</a:t>
            </a:r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Colusión y Políticas Públicas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914F4D6-41B2-8B5D-5D9C-9362BCD7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 esta unidad aprenderemos a </a:t>
            </a:r>
            <a:r>
              <a:rPr lang="es-ES" sz="2400" b="1" dirty="0">
                <a:solidFill>
                  <a:srgbClr val="00B0F0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a</a:t>
            </a:r>
            <a:r>
              <a:rPr lang="es-ES" sz="2400" b="1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nalizar los efectos sociales de comportamientos empresariales no competitivos desde la regulación nacional vigente y la responsabilidad social en organizaciones de distinta naturaleza. </a:t>
            </a:r>
            <a:r>
              <a:rPr lang="es-CL" sz="2400" dirty="0">
                <a:latin typeface="Garamond" panose="02020404030301010803" pitchFamily="18" charset="0"/>
                <a:cs typeface="Arial" panose="020B0604020202020204" pitchFamily="34" charset="0"/>
              </a:rPr>
              <a:t>Durante este periodo revisaremos: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Colusión en oligopolios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Normativa legal respecto a la colusión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Responsabilidad social y ética en el comportamiento empresarial </a:t>
            </a:r>
            <a:r>
              <a:rPr lang="es-ES" sz="2500" dirty="0" err="1">
                <a:latin typeface="Garamond" panose="02020404030301010803" pitchFamily="18" charset="0"/>
                <a:cs typeface="Arial" panose="020B0604020202020204" pitchFamily="34" charset="0"/>
              </a:rPr>
              <a:t>colusivo</a:t>
            </a:r>
            <a:endParaRPr lang="es-ES" sz="25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Efectos de mercados no competitivos sobre el bienestar social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" sz="2500" dirty="0">
                <a:latin typeface="Garamond" panose="02020404030301010803" pitchFamily="18" charset="0"/>
                <a:cs typeface="Arial" panose="020B0604020202020204" pitchFamily="34" charset="0"/>
              </a:rPr>
              <a:t>Externalidades y políticas públicas de regulación</a:t>
            </a:r>
          </a:p>
          <a:p>
            <a:pPr marL="0" indent="0" algn="just">
              <a:spcAft>
                <a:spcPts val="800"/>
              </a:spcAft>
              <a:buClr>
                <a:srgbClr val="00B0F0"/>
              </a:buClr>
              <a:buSzPct val="9000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unidad se trabajará con los siguientes capítulos del libro: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_tradnl" dirty="0" err="1">
                <a:latin typeface="Garamond" panose="02020404030301010803" pitchFamily="18" charset="0"/>
                <a:cs typeface="Arial" panose="020B0604020202020204" pitchFamily="34" charset="0"/>
              </a:rPr>
              <a:t>Tarzijan</a:t>
            </a: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, J., Paredes, R. (2012). Organización Industrial para la estrategia empresarial, 3d. Pearson Educción de Chile. Caps. 23-26</a:t>
            </a: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8D95A1-785C-3C0B-81B3-8C432C69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23A122-7E67-F6CB-7261-4B6EB5EA52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4075931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832916" y="3105834"/>
            <a:ext cx="85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Garamond" panose="02020404030301010803" pitchFamily="18" charset="0"/>
              </a:rPr>
              <a:t>Regulación de Monopolios Naturales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590190"/>
            <a:ext cx="8657967" cy="1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64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Monopolios y bienestar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4" y="1825625"/>
            <a:ext cx="5496910" cy="492201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 teoría económica neoclásica plantea que bajo ciertos supuestos, el funcionamiento de los mercados conducen a maximizar el bienestar social</a:t>
            </a:r>
          </a:p>
          <a:p>
            <a:r>
              <a:rPr lang="es-ES" dirty="0"/>
              <a:t>En el caso del monopolio algunos de estos supuestos no se cumplen</a:t>
            </a:r>
          </a:p>
          <a:p>
            <a:r>
              <a:rPr lang="es-ES" dirty="0"/>
              <a:t>Se produce menos que lo socialmente deseado y aun precio mayor</a:t>
            </a:r>
          </a:p>
          <a:p>
            <a:r>
              <a:rPr lang="es-ES" dirty="0"/>
              <a:t>Se generan utilidades </a:t>
            </a:r>
            <a:r>
              <a:rPr lang="es-ES" dirty="0" err="1"/>
              <a:t>extranormales</a:t>
            </a:r>
            <a:r>
              <a:rPr lang="es-ES" dirty="0"/>
              <a:t> y pérdidas sociales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27043EB-2D11-4367-89EB-2A0E75A412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009257"/>
            <a:ext cx="5181600" cy="3984074"/>
          </a:xfrm>
        </p:spPr>
      </p:pic>
    </p:spTree>
    <p:extLst>
      <p:ext uri="{BB962C8B-B14F-4D97-AF65-F5344CB8AC3E}">
        <p14:creationId xmlns:p14="http://schemas.microsoft.com/office/powerpoint/2010/main" val="202180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Causas del monopolio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8828" y="1804933"/>
            <a:ext cx="5707117" cy="492201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Monopolios suelen explicarse por barreras a la entrada a una industria</a:t>
            </a:r>
          </a:p>
          <a:p>
            <a:r>
              <a:rPr lang="es-ES" dirty="0"/>
              <a:t>Cuando las razones no son tecnológicas o de demanda, el regulador debería remover estas barreras para permitir la competencia</a:t>
            </a:r>
          </a:p>
          <a:p>
            <a:r>
              <a:rPr lang="es-ES" dirty="0"/>
              <a:t>Sin embargo, hay situaciones en las que la competencia no es posible o deseable: monopolios naturales</a:t>
            </a:r>
          </a:p>
          <a:p>
            <a:r>
              <a:rPr lang="es-ES" dirty="0"/>
              <a:t>Aquí una sola empresa es eficiente desde un punto de vista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36EB73E-951B-4574-8053-0C3D5860B3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8412" y="1958181"/>
            <a:ext cx="5454705" cy="4615520"/>
          </a:xfrm>
        </p:spPr>
      </p:pic>
    </p:spTree>
    <p:extLst>
      <p:ext uri="{BB962C8B-B14F-4D97-AF65-F5344CB8AC3E}">
        <p14:creationId xmlns:p14="http://schemas.microsoft.com/office/powerpoint/2010/main" val="329221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Regulación del monopolio natural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045" y="1804933"/>
            <a:ext cx="5707117" cy="492201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La función de costos presenta </a:t>
            </a:r>
            <a:r>
              <a:rPr lang="es-ES" dirty="0" err="1"/>
              <a:t>sub-aditividad</a:t>
            </a:r>
            <a:r>
              <a:rPr lang="es-ES" dirty="0"/>
              <a:t>: economías de escala</a:t>
            </a:r>
          </a:p>
          <a:p>
            <a:r>
              <a:rPr lang="es-ES" dirty="0"/>
              <a:t>Costos tienen un componente fijo que determina un costo medio decreciente (</a:t>
            </a:r>
            <a:r>
              <a:rPr lang="es-ES" dirty="0" err="1"/>
              <a:t>CMe</a:t>
            </a:r>
            <a:r>
              <a:rPr lang="es-ES" dirty="0"/>
              <a:t>) y un costo marginal (</a:t>
            </a:r>
            <a:r>
              <a:rPr lang="es-ES" dirty="0" err="1"/>
              <a:t>CMg</a:t>
            </a:r>
            <a:r>
              <a:rPr lang="es-ES" dirty="0"/>
              <a:t>) constante</a:t>
            </a:r>
          </a:p>
          <a:p>
            <a:r>
              <a:rPr lang="es-ES" dirty="0"/>
              <a:t>Sin regulación, el monopolista maximiza utilidades produciendo </a:t>
            </a:r>
            <a:r>
              <a:rPr lang="es-ES" dirty="0" err="1"/>
              <a:t>qm</a:t>
            </a:r>
            <a:r>
              <a:rPr lang="es-ES" dirty="0"/>
              <a:t> y generando perdida social (GBI)</a:t>
            </a:r>
          </a:p>
          <a:p>
            <a:r>
              <a:rPr lang="es-ES" dirty="0"/>
              <a:t>Pero la solución de competencia entre muchas pequeñas firmas es socialmente muy costosa</a:t>
            </a:r>
          </a:p>
          <a:p>
            <a:r>
              <a:rPr lang="es-ES" dirty="0"/>
              <a:t>Por eso se compara este equilibrio con la situación de regulación o competencia potencial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36EB73E-951B-4574-8053-0C3D5860B3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8412" y="1958181"/>
            <a:ext cx="5454705" cy="4615520"/>
          </a:xfrm>
        </p:spPr>
      </p:pic>
    </p:spTree>
    <p:extLst>
      <p:ext uri="{BB962C8B-B14F-4D97-AF65-F5344CB8AC3E}">
        <p14:creationId xmlns:p14="http://schemas.microsoft.com/office/powerpoint/2010/main" val="346645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Regulación del monopolio natural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269" y="1667149"/>
            <a:ext cx="5822731" cy="504529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Máximo bienestar social se alcanza cuando P*=</a:t>
            </a:r>
            <a:r>
              <a:rPr lang="es-ES" dirty="0" err="1"/>
              <a:t>CMg</a:t>
            </a:r>
            <a:endParaRPr lang="es-ES" dirty="0"/>
          </a:p>
          <a:p>
            <a:r>
              <a:rPr lang="es-ES" dirty="0"/>
              <a:t>Sin embargo, en q* sucede </a:t>
            </a:r>
            <a:r>
              <a:rPr lang="es-ES" dirty="0" err="1"/>
              <a:t>CMe</a:t>
            </a:r>
            <a:r>
              <a:rPr lang="es-ES" dirty="0"/>
              <a:t> &gt; P</a:t>
            </a:r>
          </a:p>
          <a:p>
            <a:r>
              <a:rPr lang="es-ES" dirty="0"/>
              <a:t>El monopolista no cubre sus costos fijos y se generan pérdidas (P*BCH)</a:t>
            </a:r>
          </a:p>
          <a:p>
            <a:r>
              <a:rPr lang="es-ES" dirty="0"/>
              <a:t>Logro de primer mejor: subsidiar los costos fijos del monopolista</a:t>
            </a:r>
          </a:p>
          <a:p>
            <a:r>
              <a:rPr lang="es-ES" dirty="0"/>
              <a:t>Esto tiene dificultades políticas y económicas</a:t>
            </a:r>
          </a:p>
          <a:p>
            <a:r>
              <a:rPr lang="es-ES" dirty="0"/>
              <a:t>Logro de segundo mejor: maximizar excedentes sujeto a autofinanciamiento del monopolio</a:t>
            </a:r>
          </a:p>
          <a:p>
            <a:r>
              <a:rPr lang="es-ES" dirty="0"/>
              <a:t>Esto es fijar </a:t>
            </a:r>
            <a:r>
              <a:rPr lang="es-ES" dirty="0" err="1"/>
              <a:t>Pf</a:t>
            </a:r>
            <a:r>
              <a:rPr lang="es-ES" dirty="0"/>
              <a:t>=</a:t>
            </a:r>
            <a:r>
              <a:rPr lang="es-ES" dirty="0" err="1"/>
              <a:t>Cme</a:t>
            </a:r>
            <a:r>
              <a:rPr lang="es-ES" dirty="0"/>
              <a:t> y producir </a:t>
            </a:r>
            <a:r>
              <a:rPr lang="es-ES" dirty="0" err="1"/>
              <a:t>qf</a:t>
            </a:r>
            <a:endParaRPr lang="es-ES" dirty="0"/>
          </a:p>
          <a:p>
            <a:r>
              <a:rPr lang="es-ES" dirty="0"/>
              <a:t>Esto genera pérdida social EFB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36EB73E-951B-4574-8053-0C3D5860B3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8412" y="1958181"/>
            <a:ext cx="5454705" cy="4615520"/>
          </a:xfrm>
        </p:spPr>
      </p:pic>
    </p:spTree>
    <p:extLst>
      <p:ext uri="{BB962C8B-B14F-4D97-AF65-F5344CB8AC3E}">
        <p14:creationId xmlns:p14="http://schemas.microsoft.com/office/powerpoint/2010/main" val="425809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Criterios prácticos tradicionales de regulación de monopolios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/>
          </a:bodyPr>
          <a:lstStyle/>
          <a:p>
            <a:r>
              <a:rPr lang="es-ES" dirty="0"/>
              <a:t>Dilemas de regulación de monopolios conduce a la pregunta por la conveniencia de intervenir</a:t>
            </a:r>
          </a:p>
          <a:p>
            <a:r>
              <a:rPr lang="es-ES" dirty="0"/>
              <a:t>Esto lleva a dos recomendaciones:</a:t>
            </a:r>
          </a:p>
          <a:p>
            <a:pPr lvl="1"/>
            <a:r>
              <a:rPr lang="es-ES" dirty="0"/>
              <a:t>Inducir a los agentes a comportarse en forma socialmente eficiente (cuando no se dispone de toda la información sobre su conducta) </a:t>
            </a:r>
          </a:p>
          <a:p>
            <a:pPr lvl="1"/>
            <a:r>
              <a:rPr lang="es-ES" dirty="0"/>
              <a:t>Idear nuevos métodos o instancias de competencia</a:t>
            </a:r>
          </a:p>
          <a:p>
            <a:pPr lvl="1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217152E-056C-45A8-9207-8DE0C1EB67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3356193"/>
            <a:ext cx="5630863" cy="1745813"/>
          </a:xfrm>
        </p:spPr>
      </p:pic>
    </p:spTree>
    <p:extLst>
      <p:ext uri="{BB962C8B-B14F-4D97-AF65-F5344CB8AC3E}">
        <p14:creationId xmlns:p14="http://schemas.microsoft.com/office/powerpoint/2010/main" val="202948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Tarificación de monopolios naturales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/>
          </a:bodyPr>
          <a:lstStyle/>
          <a:p>
            <a:r>
              <a:rPr lang="es-CL" dirty="0"/>
              <a:t>Para el logro del primer mejor se puede tarificar P*=</a:t>
            </a:r>
            <a:r>
              <a:rPr lang="es-CL" dirty="0" err="1"/>
              <a:t>CMg</a:t>
            </a:r>
            <a:r>
              <a:rPr lang="es-CL" dirty="0"/>
              <a:t> y con subsidio a los costos fijos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DA495A9-60CA-4CE5-A96C-58FB86C90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2227" y="3130697"/>
            <a:ext cx="4572000" cy="3362178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27BAB7F-3561-4E54-A0BC-A3833F364829}"/>
              </a:ext>
            </a:extLst>
          </p:cNvPr>
          <p:cNvSpPr txBox="1"/>
          <p:nvPr/>
        </p:nvSpPr>
        <p:spPr>
          <a:xfrm>
            <a:off x="6177456" y="1825625"/>
            <a:ext cx="554157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>
                <a:highlight>
                  <a:srgbClr val="FFFF00"/>
                </a:highlight>
              </a:rPr>
              <a:t>Alternativamente se puede tarificar en forma no lineal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800" dirty="0"/>
              <a:t>Desafío: diseñar tarifas para acomodar distintas demandas minimizando el riesgo de excluir a consumidores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Cada consumidor elija una tarifa orientada a su perfil de preferencias, y no tiene incentivos para representarlas mal (tarifas incentivo compatibles)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12874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Alternativa 1: tarifa en dos partes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269" y="1667149"/>
            <a:ext cx="5822731" cy="5045293"/>
          </a:xfrm>
        </p:spPr>
        <p:txBody>
          <a:bodyPr>
            <a:normAutofit/>
          </a:bodyPr>
          <a:lstStyle/>
          <a:p>
            <a:r>
              <a:rPr lang="es-ES" dirty="0"/>
              <a:t>Monopolista se autofinancia cobrando una tarifa T de modo que:</a:t>
            </a:r>
          </a:p>
          <a:p>
            <a:r>
              <a:rPr lang="es-ES" dirty="0"/>
              <a:t>T = Cargo fijo + Cargo variable</a:t>
            </a:r>
          </a:p>
          <a:p>
            <a:r>
              <a:rPr lang="es-ES" dirty="0"/>
              <a:t>Si hay N consumidores iguales, cada consumidor pagará: </a:t>
            </a:r>
          </a:p>
          <a:p>
            <a:pPr lvl="1"/>
            <a:r>
              <a:rPr lang="es-ES" dirty="0"/>
              <a:t>Cargo fijo: BCHP*/N</a:t>
            </a:r>
          </a:p>
          <a:p>
            <a:pPr lvl="1"/>
            <a:r>
              <a:rPr lang="es-ES" dirty="0"/>
              <a:t>Cargo variable: P*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36EB73E-951B-4574-8053-0C3D5860B3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8412" y="1958181"/>
            <a:ext cx="5454705" cy="461552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42BD0E-50A7-4AD5-B7C7-16B298405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039" y="3524453"/>
            <a:ext cx="2075514" cy="31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13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Alternativa 2: discriminación de precios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269" y="1667149"/>
            <a:ext cx="5906814" cy="519085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Monopolista se autofinancia cobrando un precio distinto por el mismo servicio a diversos consumidores</a:t>
            </a:r>
          </a:p>
          <a:p>
            <a:r>
              <a:rPr lang="es-ES" dirty="0"/>
              <a:t>En algunos casos se puede alcanzar el primer mejor y en otros, el segundo mejor</a:t>
            </a:r>
          </a:p>
          <a:p>
            <a:r>
              <a:rPr lang="es-ES" dirty="0"/>
              <a:t>Por ejemplo en comités de agua potable rural, se cobra: </a:t>
            </a:r>
          </a:p>
          <a:p>
            <a:pPr lvl="1"/>
            <a:r>
              <a:rPr lang="es-ES" dirty="0"/>
              <a:t>P*=</a:t>
            </a:r>
            <a:r>
              <a:rPr lang="es-ES" dirty="0" err="1"/>
              <a:t>CMg</a:t>
            </a:r>
            <a:r>
              <a:rPr lang="es-ES" dirty="0"/>
              <a:t> para el tramo </a:t>
            </a:r>
            <a:r>
              <a:rPr lang="es-ES" dirty="0" err="1"/>
              <a:t>qf</a:t>
            </a:r>
            <a:r>
              <a:rPr lang="es-ES" dirty="0"/>
              <a:t>-q* (veraneantes)</a:t>
            </a:r>
          </a:p>
          <a:p>
            <a:pPr lvl="1"/>
            <a:r>
              <a:rPr lang="es-ES" dirty="0" err="1"/>
              <a:t>Pf</a:t>
            </a:r>
            <a:r>
              <a:rPr lang="es-ES" dirty="0"/>
              <a:t>+∆=</a:t>
            </a:r>
            <a:r>
              <a:rPr lang="es-ES" dirty="0" err="1"/>
              <a:t>CMe</a:t>
            </a:r>
            <a:r>
              <a:rPr lang="es-ES" dirty="0"/>
              <a:t> para el tramo 0-qf (residentes)</a:t>
            </a:r>
          </a:p>
          <a:p>
            <a:r>
              <a:rPr lang="es-ES" dirty="0"/>
              <a:t>Donde ∆*</a:t>
            </a:r>
            <a:r>
              <a:rPr lang="es-ES" dirty="0" err="1"/>
              <a:t>qf</a:t>
            </a:r>
            <a:r>
              <a:rPr lang="es-ES" dirty="0"/>
              <a:t> = FBCD</a:t>
            </a:r>
          </a:p>
          <a:p>
            <a:r>
              <a:rPr lang="es-ES" dirty="0">
                <a:highlight>
                  <a:srgbClr val="FFFF00"/>
                </a:highlight>
              </a:rPr>
              <a:t>Se generan subsidios cruzados entre consumidores con mayor y menor disposición a pagar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36EB73E-951B-4574-8053-0C3D5860B3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8412" y="1958181"/>
            <a:ext cx="5454705" cy="4615520"/>
          </a:xfrm>
        </p:spPr>
      </p:pic>
    </p:spTree>
    <p:extLst>
      <p:ext uri="{BB962C8B-B14F-4D97-AF65-F5344CB8AC3E}">
        <p14:creationId xmlns:p14="http://schemas.microsoft.com/office/powerpoint/2010/main" val="3067835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Modelos de regulación por tasa de retorno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Utilizado en EE.UU. en los años 50’s para regular monopolios naturales</a:t>
            </a:r>
          </a:p>
          <a:p>
            <a:r>
              <a:rPr lang="es-ES" dirty="0"/>
              <a:t>Regulador permite al monopolista cobro de tarifa que permite:</a:t>
            </a:r>
          </a:p>
          <a:p>
            <a:pPr lvl="1"/>
            <a:r>
              <a:rPr lang="es-ES" dirty="0"/>
              <a:t>Recuperar costos operacionales</a:t>
            </a:r>
          </a:p>
          <a:p>
            <a:pPr lvl="1"/>
            <a:r>
              <a:rPr lang="es-ES" dirty="0"/>
              <a:t>Obtener retorno “justo” para el capital</a:t>
            </a:r>
          </a:p>
          <a:p>
            <a:r>
              <a:rPr lang="es-ES" dirty="0"/>
              <a:t>Problema 1: no incentiva a las empresas a reducir costos y proveer servicios adecuados</a:t>
            </a:r>
          </a:p>
          <a:p>
            <a:r>
              <a:rPr lang="es-ES" dirty="0"/>
              <a:t>Problema 2: si </a:t>
            </a:r>
            <a:r>
              <a:rPr lang="es-ES" dirty="0" err="1"/>
              <a:t>r</a:t>
            </a:r>
            <a:r>
              <a:rPr lang="es-ES" baseline="-25000" dirty="0" err="1"/>
              <a:t>g</a:t>
            </a:r>
            <a:r>
              <a:rPr lang="es-ES" dirty="0"/>
              <a:t>&gt;r* genera </a:t>
            </a:r>
            <a:r>
              <a:rPr lang="es-ES" dirty="0" err="1"/>
              <a:t>sobre-inversión</a:t>
            </a:r>
            <a:r>
              <a:rPr lang="es-ES" dirty="0"/>
              <a:t> y si </a:t>
            </a:r>
            <a:r>
              <a:rPr lang="es-ES" dirty="0" err="1"/>
              <a:t>r</a:t>
            </a:r>
            <a:r>
              <a:rPr lang="es-ES" baseline="-25000" dirty="0" err="1"/>
              <a:t>g</a:t>
            </a:r>
            <a:r>
              <a:rPr lang="es-ES" dirty="0"/>
              <a:t>&lt;r* genera </a:t>
            </a:r>
            <a:r>
              <a:rPr lang="es-ES" dirty="0" err="1"/>
              <a:t>sub-inversión</a:t>
            </a:r>
            <a:endParaRPr lang="es-ES" dirty="0"/>
          </a:p>
          <a:p>
            <a:r>
              <a:rPr lang="es-ES" dirty="0"/>
              <a:t>Problema 3: cómputo de costos económicos </a:t>
            </a:r>
            <a:r>
              <a:rPr lang="es-ES" dirty="0" err="1"/>
              <a:t>v.s.</a:t>
            </a:r>
            <a:r>
              <a:rPr lang="es-ES" dirty="0"/>
              <a:t> disponibilidad de información contable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C3E4F03-9E57-4C5F-A0A0-F1E940E543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8522" y="1986456"/>
            <a:ext cx="5704613" cy="3796160"/>
          </a:xfrm>
        </p:spPr>
      </p:pic>
    </p:spTree>
    <p:extLst>
      <p:ext uri="{BB962C8B-B14F-4D97-AF65-F5344CB8AC3E}">
        <p14:creationId xmlns:p14="http://schemas.microsoft.com/office/powerpoint/2010/main" val="42106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1619F3C-05A7-C2B2-E01C-7EB74CF9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70000"/>
              </a:spcBef>
              <a:buClr>
                <a:srgbClr val="00B0F0"/>
              </a:buClr>
              <a:buSzPct val="90000"/>
              <a:buNone/>
            </a:pPr>
            <a:r>
              <a:rPr lang="es-CL" sz="2000" dirty="0">
                <a:latin typeface="Garamond" panose="02020404030301010803" pitchFamily="18" charset="0"/>
              </a:rPr>
              <a:t>Nos quedan las siguientes fechas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26 y 27 de noviembre: Clases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03 y 04 de diciembre: Clases (Sección 2: UCM Virtual; Sección 1: Presencial) 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10 y 11 de diciembre: Clases (Fiscalía Nacional Económica). Entrega de taller Unidad 3 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17 y 18 de diciembre: Prueba parcial Unidad 3</a:t>
            </a:r>
          </a:p>
          <a:p>
            <a:pPr algn="just">
              <a:spcBef>
                <a:spcPct val="70000"/>
              </a:spcBef>
              <a:buClr>
                <a:srgbClr val="00B0F0"/>
              </a:buClr>
              <a:buSzPct val="90000"/>
              <a:buFont typeface="Wingdings" pitchFamily="2" charset="2"/>
              <a:buChar char="§"/>
            </a:pPr>
            <a:r>
              <a:rPr lang="es-CL" sz="2000" dirty="0">
                <a:latin typeface="Garamond" panose="02020404030301010803" pitchFamily="18" charset="0"/>
              </a:rPr>
              <a:t>17 de diciembre. 15 </a:t>
            </a:r>
            <a:r>
              <a:rPr lang="es-CL" sz="2000" dirty="0" err="1">
                <a:latin typeface="Garamond" panose="02020404030301010803" pitchFamily="18" charset="0"/>
              </a:rPr>
              <a:t>hrs</a:t>
            </a:r>
            <a:r>
              <a:rPr lang="es-CL" sz="2000" dirty="0">
                <a:latin typeface="Garamond" panose="02020404030301010803" pitchFamily="18" charset="0"/>
              </a:rPr>
              <a:t>. Pruebas recuperativas (con justificativo).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Planificación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16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Modelos de regulación de precio techo (Price </a:t>
            </a:r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caps</a:t>
            </a: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Diseñado en 80s para privatización de empresas públicas de Inglaterra</a:t>
            </a:r>
          </a:p>
          <a:p>
            <a:r>
              <a:rPr lang="es-ES" dirty="0"/>
              <a:t>Se impone precio techo que empresas pueden cobrar</a:t>
            </a:r>
          </a:p>
          <a:p>
            <a:r>
              <a:rPr lang="es-ES" dirty="0"/>
              <a:t>Resuelve problema de regulación por tasa de retorno: incentivos a reducción de costos</a:t>
            </a:r>
          </a:p>
          <a:p>
            <a:r>
              <a:rPr lang="es-ES" dirty="0"/>
              <a:t>Método RPI-X limita crecimiento de precios al índice de inflación (RPI) menos un X% de ganancias en productividad a determinar</a:t>
            </a:r>
          </a:p>
          <a:p>
            <a:r>
              <a:rPr lang="es-ES" dirty="0"/>
              <a:t>Si la empresa logra ganancias mayores a X% obtiene un retorno adicional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30AE758-EB69-4E6C-B050-3E7052A4C9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68522" y="2511972"/>
            <a:ext cx="5649186" cy="3174125"/>
          </a:xfrm>
        </p:spPr>
      </p:pic>
    </p:spTree>
    <p:extLst>
      <p:ext uri="{BB962C8B-B14F-4D97-AF65-F5344CB8AC3E}">
        <p14:creationId xmlns:p14="http://schemas.microsoft.com/office/powerpoint/2010/main" val="3671656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Competencia por comparación y empresa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Asimetrías de información entre regulador y regulado limita regulación basada en costos de la firma</a:t>
            </a:r>
          </a:p>
          <a:p>
            <a:r>
              <a:rPr lang="es-ES" dirty="0"/>
              <a:t>Tarificación de empresas de distribución eléctrica en Chile: </a:t>
            </a:r>
          </a:p>
          <a:p>
            <a:r>
              <a:rPr lang="es-ES" dirty="0"/>
              <a:t>T = 2/3*tarifa autoridad reguladora + 1/3 tarifa empresa regulada</a:t>
            </a:r>
          </a:p>
          <a:p>
            <a:r>
              <a:rPr lang="es-ES" dirty="0"/>
              <a:t>Esto conduce a subestimación y sobreestimación de costos</a:t>
            </a:r>
          </a:p>
          <a:p>
            <a:r>
              <a:rPr lang="es-ES" dirty="0"/>
              <a:t>Opción 1: nombramiento de árbitro</a:t>
            </a:r>
          </a:p>
          <a:p>
            <a:r>
              <a:rPr lang="es-ES" dirty="0"/>
              <a:t>Opción 2: marco referencial de comparación de empresa regulada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B91754-6D82-4491-A458-5033D2FE4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ES" dirty="0"/>
              <a:t>MARCOS REFERENCIALES</a:t>
            </a:r>
          </a:p>
          <a:p>
            <a:r>
              <a:rPr lang="es-ES" dirty="0">
                <a:highlight>
                  <a:srgbClr val="FFFF00"/>
                </a:highlight>
              </a:rPr>
              <a:t>Competencia subrogada: </a:t>
            </a:r>
            <a:r>
              <a:rPr lang="es-ES" dirty="0"/>
              <a:t>obtener información de firmas de tecnologías similares, para inferir los costos que serán aplicados en la regulación de tarifa</a:t>
            </a:r>
          </a:p>
          <a:p>
            <a:r>
              <a:rPr lang="es-ES" dirty="0">
                <a:highlight>
                  <a:srgbClr val="FFFF00"/>
                </a:highlight>
              </a:rPr>
              <a:t>Empresa eficiente o modelo: </a:t>
            </a:r>
            <a:r>
              <a:rPr lang="es-ES" dirty="0"/>
              <a:t>empresa ficticia que parte de cero y tiene plan de desarrollo de inversiones (Problema: datos de tecnología y costos a menudo se obtienen de empresas reguladas)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8041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Alternativas a la regulación directa: licitación de monopolios naturales (</a:t>
            </a:r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e.g</a:t>
            </a: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. concesiones de túneles)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4"/>
            <a:ext cx="5940479" cy="5032375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En lugar de competencia en el mercado se crea competencia por el mercado</a:t>
            </a:r>
          </a:p>
          <a:p>
            <a:r>
              <a:rPr lang="es-ES" dirty="0"/>
              <a:t>Las firmas compiten por el derecho ex ante a ser monopolio</a:t>
            </a:r>
          </a:p>
          <a:p>
            <a:r>
              <a:rPr lang="es-ES" dirty="0"/>
              <a:t>Se eliminan costos de regulación directa pero es necesario asegurar estándares de calidad de servicios</a:t>
            </a:r>
          </a:p>
          <a:p>
            <a:r>
              <a:rPr lang="es-ES" dirty="0"/>
              <a:t>Bajo ciertas condiciones se logra un resultado de equilibrio de segundo mejor</a:t>
            </a:r>
          </a:p>
          <a:p>
            <a:pPr lvl="1"/>
            <a:r>
              <a:rPr lang="es-ES" dirty="0"/>
              <a:t>La empresa desearía informar costos medios de </a:t>
            </a:r>
            <a:r>
              <a:rPr lang="es-ES" dirty="0" err="1"/>
              <a:t>CMeD</a:t>
            </a:r>
            <a:r>
              <a:rPr lang="es-ES" dirty="0"/>
              <a:t>=Pm al regulador</a:t>
            </a:r>
          </a:p>
          <a:p>
            <a:pPr lvl="1"/>
            <a:r>
              <a:rPr lang="es-ES" dirty="0"/>
              <a:t>El regulador adjudica la licitación a la empresa que proponga </a:t>
            </a:r>
            <a:r>
              <a:rPr lang="es-ES" dirty="0" err="1"/>
              <a:t>CMeE</a:t>
            </a:r>
            <a:r>
              <a:rPr lang="es-ES" dirty="0"/>
              <a:t>=P*</a:t>
            </a:r>
          </a:p>
          <a:p>
            <a:r>
              <a:rPr lang="es-ES" dirty="0"/>
              <a:t>Problema: contratos incompletos y renegociación con monopolio en operación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B82A0A6-D7B9-4EC7-BDFD-FF05E59915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9362" y="1943894"/>
            <a:ext cx="4867275" cy="41148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93484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Alternativas a la regulación directa: facilitar </a:t>
            </a:r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desafiabilidad</a:t>
            </a: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 de mercados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7371931" cy="4922016"/>
          </a:xfrm>
        </p:spPr>
        <p:txBody>
          <a:bodyPr>
            <a:normAutofit fontScale="92500"/>
          </a:bodyPr>
          <a:lstStyle/>
          <a:p>
            <a:r>
              <a:rPr lang="es-ES" dirty="0"/>
              <a:t>Un mercado es </a:t>
            </a:r>
            <a:r>
              <a:rPr lang="es-ES" dirty="0" err="1"/>
              <a:t>desafiable</a:t>
            </a:r>
            <a:r>
              <a:rPr lang="es-ES" dirty="0"/>
              <a:t> si la entrada a la industria de potenciales competidores es en igualdad de condiciones a las que enfrenta un monopolista activo</a:t>
            </a:r>
          </a:p>
          <a:p>
            <a:r>
              <a:rPr lang="es-ES" dirty="0"/>
              <a:t>Es decir, la entrada es sin desventaja y es reversible</a:t>
            </a:r>
          </a:p>
          <a:p>
            <a:r>
              <a:rPr lang="es-ES" dirty="0"/>
              <a:t>Bajo tales condiciones, la competencia potencial disciplina al monopolista activo</a:t>
            </a:r>
          </a:p>
          <a:p>
            <a:r>
              <a:rPr lang="es-ES" dirty="0"/>
              <a:t>Tema central: costos hundidos generan diferencias en los costos marginales del monopolista respecto del entrante</a:t>
            </a:r>
          </a:p>
          <a:p>
            <a:r>
              <a:rPr lang="es-ES" dirty="0"/>
              <a:t>Si no hay costos hundidos, el mercado es </a:t>
            </a:r>
            <a:r>
              <a:rPr lang="es-ES" dirty="0" err="1"/>
              <a:t>desafiable</a:t>
            </a:r>
            <a:r>
              <a:rPr lang="es-ES" dirty="0"/>
              <a:t> y no es necesario regular precios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6241E91-A0CC-4799-ADF3-71A03E6445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60814" y="2039499"/>
            <a:ext cx="4314825" cy="4124325"/>
          </a:xfrm>
        </p:spPr>
      </p:pic>
    </p:spTree>
    <p:extLst>
      <p:ext uri="{BB962C8B-B14F-4D97-AF65-F5344CB8AC3E}">
        <p14:creationId xmlns:p14="http://schemas.microsoft.com/office/powerpoint/2010/main" val="1309980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Alternativas a la regulación directa: facilitar </a:t>
            </a:r>
            <a:r>
              <a:rPr lang="es-ES_tradnl" sz="3600" b="1" dirty="0" err="1">
                <a:latin typeface="Garamond" panose="02020404030301010803" pitchFamily="18" charset="0"/>
                <a:cs typeface="Arial" panose="020B0604020202020204" pitchFamily="34" charset="0"/>
              </a:rPr>
              <a:t>desafiabilidad</a:t>
            </a:r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 de mercados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7371931" cy="492201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En el gráfico, un monopolista con un tamaño de planta con costos promedio CMe</a:t>
            </a:r>
            <a:r>
              <a:rPr lang="es-ES" baseline="-25000" dirty="0"/>
              <a:t>0</a:t>
            </a:r>
            <a:r>
              <a:rPr lang="es-ES" dirty="0"/>
              <a:t>, desearía producir q</a:t>
            </a:r>
            <a:r>
              <a:rPr lang="es-ES" baseline="-25000" dirty="0"/>
              <a:t>0</a:t>
            </a:r>
            <a:r>
              <a:rPr lang="es-ES" dirty="0"/>
              <a:t> y cobrar P</a:t>
            </a:r>
            <a:r>
              <a:rPr lang="es-ES" baseline="-25000" dirty="0"/>
              <a:t>0</a:t>
            </a:r>
          </a:p>
          <a:p>
            <a:r>
              <a:rPr lang="es-ES" dirty="0"/>
              <a:t>A ese precio el monopolista obtiene utilidades </a:t>
            </a:r>
            <a:r>
              <a:rPr lang="es-ES" dirty="0" err="1"/>
              <a:t>extra-normales</a:t>
            </a:r>
            <a:r>
              <a:rPr lang="es-ES" dirty="0"/>
              <a:t> (P&gt;</a:t>
            </a:r>
            <a:r>
              <a:rPr lang="es-ES" dirty="0" err="1"/>
              <a:t>CMe</a:t>
            </a:r>
            <a:r>
              <a:rPr lang="es-ES" dirty="0"/>
              <a:t>)</a:t>
            </a:r>
          </a:p>
          <a:p>
            <a:r>
              <a:rPr lang="es-ES" dirty="0"/>
              <a:t>La posibilidad de mantener la posición monopólica depende de la irreversibilidad de los costos</a:t>
            </a:r>
          </a:p>
          <a:p>
            <a:r>
              <a:rPr lang="es-ES" dirty="0"/>
              <a:t>Si los costos son reversibles podría entrar una empresa con capacidad mayor y ofrecer un precio menor a P</a:t>
            </a:r>
            <a:r>
              <a:rPr lang="es-ES" baseline="-25000" dirty="0"/>
              <a:t>0</a:t>
            </a:r>
            <a:r>
              <a:rPr lang="es-ES" dirty="0"/>
              <a:t> forzando la salida del actual monopolista</a:t>
            </a:r>
          </a:p>
          <a:p>
            <a:r>
              <a:rPr lang="es-ES" dirty="0"/>
              <a:t>La defensa del monopolista actual será entonces ofrecer q* que coincide con el segundo mejor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6241E91-A0CC-4799-ADF3-71A03E6445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60814" y="2039499"/>
            <a:ext cx="4314825" cy="4124325"/>
          </a:xfrm>
        </p:spPr>
      </p:pic>
    </p:spTree>
    <p:extLst>
      <p:ext uri="{BB962C8B-B14F-4D97-AF65-F5344CB8AC3E}">
        <p14:creationId xmlns:p14="http://schemas.microsoft.com/office/powerpoint/2010/main" val="1799397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4075931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832916" y="3105834"/>
            <a:ext cx="85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Garamond" panose="02020404030301010803" pitchFamily="18" charset="0"/>
              </a:rPr>
              <a:t>Políticas Antimonopolios o </a:t>
            </a:r>
            <a:r>
              <a:rPr lang="es-CL" sz="3600" dirty="0" err="1">
                <a:latin typeface="Garamond" panose="02020404030301010803" pitchFamily="18" charset="0"/>
              </a:rPr>
              <a:t>Pro-competencia</a:t>
            </a:r>
            <a:endParaRPr lang="es-CL" sz="36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590190"/>
            <a:ext cx="8657967" cy="1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21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Regulación de interacciones estratégicas entre empresas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Las políticas antimonopolios o </a:t>
            </a:r>
            <a:r>
              <a:rPr lang="es-ES" dirty="0" err="1"/>
              <a:t>pro-competencia</a:t>
            </a:r>
            <a:r>
              <a:rPr lang="es-ES" dirty="0"/>
              <a:t> no surgen de barreras legales o técnicas a la entrada</a:t>
            </a:r>
          </a:p>
          <a:p>
            <a:r>
              <a:rPr lang="es-ES" dirty="0"/>
              <a:t>Se fundamentan en acciones estratégicas impulsadas por empresas que tienen efectos en la estructura de los mercados y sus niveles de competencia:</a:t>
            </a:r>
          </a:p>
          <a:p>
            <a:pPr lvl="1"/>
            <a:r>
              <a:rPr lang="es-ES" dirty="0"/>
              <a:t>Colusión</a:t>
            </a:r>
          </a:p>
          <a:p>
            <a:pPr lvl="1"/>
            <a:r>
              <a:rPr lang="es-ES" dirty="0"/>
              <a:t>Capacidad ociosa</a:t>
            </a:r>
          </a:p>
          <a:p>
            <a:pPr lvl="1"/>
            <a:r>
              <a:rPr lang="es-ES" dirty="0"/>
              <a:t>Precios límite</a:t>
            </a:r>
          </a:p>
          <a:p>
            <a:pPr lvl="1"/>
            <a:r>
              <a:rPr lang="es-ES" dirty="0"/>
              <a:t>Acceso a recursos esenciales</a:t>
            </a:r>
          </a:p>
          <a:p>
            <a:pPr lvl="1"/>
            <a:r>
              <a:rPr lang="es-ES" dirty="0"/>
              <a:t>Costos de cambio</a:t>
            </a:r>
          </a:p>
          <a:p>
            <a:pPr lvl="1"/>
            <a:r>
              <a:rPr lang="es-ES" dirty="0"/>
              <a:t>Proliferación de marcas</a:t>
            </a:r>
          </a:p>
          <a:p>
            <a:pPr lvl="1"/>
            <a:r>
              <a:rPr lang="es-ES" dirty="0"/>
              <a:t>Publicidad</a:t>
            </a:r>
          </a:p>
          <a:p>
            <a:pPr lvl="1"/>
            <a:r>
              <a:rPr lang="es-ES" dirty="0"/>
              <a:t>Gastos de I+D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F13FE93-F6E7-4604-BB7C-6D9E69E1A3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41206" y="1825625"/>
            <a:ext cx="4946819" cy="4445875"/>
          </a:xfrm>
        </p:spPr>
      </p:pic>
    </p:spTree>
    <p:extLst>
      <p:ext uri="{BB962C8B-B14F-4D97-AF65-F5344CB8AC3E}">
        <p14:creationId xmlns:p14="http://schemas.microsoft.com/office/powerpoint/2010/main" val="2769721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Objetivos de leyes antimonopolios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495" y="1425954"/>
            <a:ext cx="5667912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Las leyes antimonopolios suelen tener objetivos muy generales</a:t>
            </a:r>
          </a:p>
          <a:p>
            <a:r>
              <a:rPr lang="es-ES" dirty="0"/>
              <a:t>Muchas leyes en América Latina están basadas en la Ley Sherman de EE.UU. (Sherman </a:t>
            </a:r>
            <a:r>
              <a:rPr lang="es-ES" dirty="0" err="1"/>
              <a:t>Act</a:t>
            </a:r>
            <a:r>
              <a:rPr lang="es-ES" dirty="0"/>
              <a:t>), que presenta este problema</a:t>
            </a:r>
          </a:p>
          <a:p>
            <a:r>
              <a:rPr lang="es-ES" dirty="0"/>
              <a:t>Claridad del objetivo de la ley antimonopolios es crítico tanto para el regulador como para las empresas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92C44A-17D0-4C20-A3F0-080CACB64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1517" y="1384191"/>
            <a:ext cx="5181600" cy="4351338"/>
          </a:xfrm>
          <a:solidFill>
            <a:schemeClr val="accent4"/>
          </a:solidFill>
        </p:spPr>
        <p:txBody>
          <a:bodyPr>
            <a:normAutofit lnSpcReduction="10000"/>
          </a:bodyPr>
          <a:lstStyle/>
          <a:p>
            <a:r>
              <a:rPr lang="es-CL" dirty="0"/>
              <a:t>Aspecto crítico del abuso monopólico: disposición de bienes inferior a la que podría darse si no existiera</a:t>
            </a:r>
          </a:p>
          <a:p>
            <a:r>
              <a:rPr lang="es-CL" dirty="0"/>
              <a:t>Objetivo de la ley debería ser procurar máximo bienestar a los consumidores (ley </a:t>
            </a:r>
            <a:r>
              <a:rPr lang="es-CL" dirty="0" err="1"/>
              <a:t>pro-consumidor</a:t>
            </a:r>
            <a:r>
              <a:rPr lang="es-CL" dirty="0"/>
              <a:t>):</a:t>
            </a:r>
          </a:p>
          <a:p>
            <a:pPr lvl="1"/>
            <a:r>
              <a:rPr lang="es-CL" dirty="0"/>
              <a:t>Máxima disposición de bienes</a:t>
            </a:r>
          </a:p>
          <a:p>
            <a:pPr lvl="1"/>
            <a:r>
              <a:rPr lang="es-CL" dirty="0"/>
              <a:t>Máxima suma de excedentes del productor y consumidor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977668-A68C-4771-B6EB-AA4522CE3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841" y="4789075"/>
            <a:ext cx="3226676" cy="20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9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Objetivo de ley antimonopolio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540286"/>
            <a:ext cx="5707117" cy="492201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Promover la competencia no debe ser un objetivo per se</a:t>
            </a:r>
          </a:p>
          <a:p>
            <a:r>
              <a:rPr lang="es-ES" dirty="0"/>
              <a:t>Tampoco debería ser proteger o cuidar a los consumidores (por ej. Ley de Derechos del Consumidor)</a:t>
            </a:r>
          </a:p>
          <a:p>
            <a:r>
              <a:rPr lang="es-ES" dirty="0"/>
              <a:t>Se trata de proteger y fomentar algunas de las consecuencias de la competencia</a:t>
            </a:r>
          </a:p>
          <a:p>
            <a:r>
              <a:rPr lang="es-ES" dirty="0"/>
              <a:t>En la gráfica, la fusión de dos empresas permite que los </a:t>
            </a:r>
            <a:r>
              <a:rPr lang="es-ES" dirty="0" err="1"/>
              <a:t>Cme</a:t>
            </a:r>
            <a:r>
              <a:rPr lang="es-ES" dirty="0"/>
              <a:t> bajen desde O1 a O2</a:t>
            </a:r>
          </a:p>
          <a:p>
            <a:r>
              <a:rPr lang="es-ES" dirty="0"/>
              <a:t>Sin embargo, la nueva empresa adquiere poder de mercado y puede cobrar P3 en lugar de P2</a:t>
            </a:r>
          </a:p>
          <a:p>
            <a:r>
              <a:rPr lang="es-ES" dirty="0"/>
              <a:t>¿Se debe permitir la fusión?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950543A-1306-4438-AA6C-C76DB7AB7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72212" y="1943894"/>
            <a:ext cx="4981575" cy="4114800"/>
          </a:xfrm>
        </p:spPr>
      </p:pic>
    </p:spTree>
    <p:extLst>
      <p:ext uri="{BB962C8B-B14F-4D97-AF65-F5344CB8AC3E}">
        <p14:creationId xmlns:p14="http://schemas.microsoft.com/office/powerpoint/2010/main" val="1311453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544"/>
          </a:xfrm>
        </p:spPr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¿Se debe permitir la fusión?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300106"/>
            <a:ext cx="5707117" cy="5331921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Respuesta depende de distintos aspectos:</a:t>
            </a:r>
          </a:p>
          <a:p>
            <a:pPr lvl="1"/>
            <a:r>
              <a:rPr lang="es-ES" dirty="0"/>
              <a:t>Si se tiene capacidad regulatoria completa: permita la fusión pero regule el precio en P2</a:t>
            </a:r>
          </a:p>
          <a:p>
            <a:pPr lvl="1"/>
            <a:r>
              <a:rPr lang="es-ES" dirty="0"/>
              <a:t>Si no se tiene capacidad regulatoria completa: permita la fusión siempre y cuando el precio final sea menor a P1</a:t>
            </a:r>
          </a:p>
          <a:p>
            <a:pPr lvl="1"/>
            <a:r>
              <a:rPr lang="es-ES" dirty="0"/>
              <a:t>Si producto de la fusión costos caen a P2 pero precios suben a P3, la situación es más ambigua: cambio en excedentes será P2DFP1 - FAC </a:t>
            </a:r>
          </a:p>
          <a:p>
            <a:r>
              <a:rPr lang="es-ES" dirty="0"/>
              <a:t>El criterio de maximizar los excedentes </a:t>
            </a:r>
            <a:r>
              <a:rPr lang="es-ES" dirty="0">
                <a:highlight>
                  <a:srgbClr val="FFFF00"/>
                </a:highlight>
              </a:rPr>
              <a:t>no se ocupa de su distribución</a:t>
            </a:r>
          </a:p>
          <a:p>
            <a:r>
              <a:rPr lang="es-ES" dirty="0"/>
              <a:t>Este criterio hace transparente resolución de casos, limita la corrupción y da certeza jurídica a inversionistas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950543A-1306-4438-AA6C-C76DB7AB7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72212" y="1943894"/>
            <a:ext cx="4981575" cy="4114800"/>
          </a:xfrm>
        </p:spPr>
      </p:pic>
    </p:spTree>
    <p:extLst>
      <p:ext uri="{BB962C8B-B14F-4D97-AF65-F5344CB8AC3E}">
        <p14:creationId xmlns:p14="http://schemas.microsoft.com/office/powerpoint/2010/main" val="119777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D3E209-5750-E47C-44C1-1D48058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4075931"/>
            <a:ext cx="8657967" cy="1918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0E1E21-5F9E-4BFF-44C5-25665D131243}"/>
              </a:ext>
            </a:extLst>
          </p:cNvPr>
          <p:cNvSpPr txBox="1"/>
          <p:nvPr/>
        </p:nvSpPr>
        <p:spPr>
          <a:xfrm>
            <a:off x="1008994" y="3105834"/>
            <a:ext cx="1027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latin typeface="Garamond" panose="02020404030301010803" pitchFamily="18" charset="0"/>
              </a:rPr>
              <a:t>Regulación de Monopolios y Política Antimonopolios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090BCA-DA46-E571-A413-79AB6B48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67015" y="2590190"/>
            <a:ext cx="8657967" cy="1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5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¿Flexibilidad o reglas?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707117" cy="492201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Implementación de leyes antimonopolios en cada país enfrenta disyuntiva entre flexibilidad y certeza jurídica</a:t>
            </a:r>
          </a:p>
          <a:p>
            <a:r>
              <a:rPr lang="es-ES" dirty="0">
                <a:highlight>
                  <a:srgbClr val="FFFF00"/>
                </a:highlight>
              </a:rPr>
              <a:t>Flexibilidad</a:t>
            </a:r>
            <a:r>
              <a:rPr lang="es-ES" dirty="0"/>
              <a:t>: regla de razonamiento que considera el contexto de la situación juzgada</a:t>
            </a:r>
          </a:p>
          <a:p>
            <a:r>
              <a:rPr lang="es-ES" dirty="0">
                <a:highlight>
                  <a:srgbClr val="FFFF00"/>
                </a:highlight>
              </a:rPr>
              <a:t>Certeza jurídica</a:t>
            </a:r>
            <a:r>
              <a:rPr lang="es-ES" dirty="0"/>
              <a:t>: tipifica conductas </a:t>
            </a:r>
            <a:r>
              <a:rPr lang="es-ES" i="1" dirty="0"/>
              <a:t>per se</a:t>
            </a:r>
            <a:r>
              <a:rPr lang="es-ES" dirty="0"/>
              <a:t> como ilegales, sin importar contexto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92C44A-17D0-4C20-A3F0-080CACB64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CL" dirty="0"/>
              <a:t>Casos antimonopolios deberían considerar el contexto y determinar el daño potencial</a:t>
            </a:r>
          </a:p>
          <a:p>
            <a:r>
              <a:rPr lang="es-ES" dirty="0"/>
              <a:t>No existe una conducta o situación que, independientemente del contexto, vaya siempre en contra de los objetivos del consumidor. </a:t>
            </a:r>
          </a:p>
          <a:p>
            <a:r>
              <a:rPr lang="es-ES" dirty="0">
                <a:highlight>
                  <a:srgbClr val="FFFF00"/>
                </a:highlight>
              </a:rPr>
              <a:t>En Chile todas las conductas son sujetas a la regla de la razón </a:t>
            </a:r>
            <a:r>
              <a:rPr lang="es-ES" dirty="0"/>
              <a:t>y se juzgan </a:t>
            </a:r>
            <a:r>
              <a:rPr lang="es-ES" i="1" dirty="0"/>
              <a:t>per se </a:t>
            </a:r>
            <a:r>
              <a:rPr lang="es-ES" dirty="0"/>
              <a:t>(acuerdos de precios, boicots, discriminación de precios, fijación de precios de reventa, etc.)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0320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¿Flexibilidad o reglas?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4" y="1825625"/>
            <a:ext cx="5630918" cy="4911506"/>
          </a:xfrm>
        </p:spPr>
        <p:txBody>
          <a:bodyPr>
            <a:normAutofit/>
          </a:bodyPr>
          <a:lstStyle/>
          <a:p>
            <a:r>
              <a:rPr lang="es-ES" dirty="0"/>
              <a:t>Aspectos claves a considerar en el dilema de flexibilidad </a:t>
            </a:r>
            <a:r>
              <a:rPr lang="es-ES" dirty="0" err="1"/>
              <a:t>v.s.</a:t>
            </a:r>
            <a:r>
              <a:rPr lang="es-ES" dirty="0"/>
              <a:t> certeza:</a:t>
            </a:r>
          </a:p>
          <a:p>
            <a:pPr lvl="1"/>
            <a:r>
              <a:rPr lang="es-ES" dirty="0"/>
              <a:t>Capacidad de producir pruebas sobre la existencia de hechos que se investigan</a:t>
            </a:r>
          </a:p>
          <a:p>
            <a:pPr lvl="1"/>
            <a:r>
              <a:rPr lang="es-ES" dirty="0"/>
              <a:t>Determinación de estándares de prueba que implican grados de certeza sobre los hechos.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92C44A-17D0-4C20-A3F0-080CACB64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51634" cy="491150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s-ES" dirty="0"/>
              <a:t>No basta que los hechos investigados puedan dar lugar a daño, sino que hay que demostrarlos</a:t>
            </a:r>
          </a:p>
          <a:p>
            <a:r>
              <a:rPr lang="es-ES" dirty="0"/>
              <a:t>Esto suele ser muy difícil, por la falta de recursos de las instituciones que llevan a cabo la actividad </a:t>
            </a:r>
            <a:r>
              <a:rPr lang="es-ES" dirty="0" err="1"/>
              <a:t>procompetencia</a:t>
            </a:r>
            <a:r>
              <a:rPr lang="es-ES" dirty="0"/>
              <a:t>.</a:t>
            </a:r>
          </a:p>
          <a:p>
            <a:r>
              <a:rPr lang="es-ES" dirty="0"/>
              <a:t>En tales contextos, sería preferible la certeza de una regla menos flexible, que la ventaja que daría una eventual flexibilización de los criterios</a:t>
            </a:r>
          </a:p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B0D0E95-E7FF-4D04-8B3E-8A086459F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586" y="4756537"/>
            <a:ext cx="2624215" cy="21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484CFFF-C0F0-4BC0-AD2B-43D6D14B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2" y="0"/>
            <a:ext cx="1178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Introducción – Teoría y Práctica de la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Area</a:t>
            </a:r>
            <a:r>
              <a:rPr lang="es-CL" dirty="0"/>
              <a:t> emergente desde los años 80’s: neoliberalismo, privatizaciones y concentración de la propiedad conducen al problema regulatorio</a:t>
            </a:r>
          </a:p>
          <a:p>
            <a:r>
              <a:rPr lang="es-CL" dirty="0"/>
              <a:t>Principales ámbitos:</a:t>
            </a:r>
          </a:p>
          <a:p>
            <a:pPr lvl="1"/>
            <a:r>
              <a:rPr lang="es-CL" dirty="0"/>
              <a:t>Regulación de monopolios naturales</a:t>
            </a:r>
          </a:p>
          <a:p>
            <a:pPr lvl="1"/>
            <a:r>
              <a:rPr lang="es-CL" dirty="0"/>
              <a:t>Regulación antimonopolios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Visión neoclásica de la teoría de la regulación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A partir de la premisa de que en un mercado competitivo los recursos se asignan eficientemente y se maximiza el bienestar social, se plantean dos argumentos para la regulación:</a:t>
            </a:r>
          </a:p>
          <a:p>
            <a:r>
              <a:rPr lang="es-CL" dirty="0"/>
              <a:t>Externalidades</a:t>
            </a:r>
          </a:p>
          <a:p>
            <a:r>
              <a:rPr lang="es-CL" dirty="0"/>
              <a:t>Monopolios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EDB3A48-9644-47AA-AA51-91FEAAC82B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784" t="8639" r="21552" b="7340"/>
          <a:stretch/>
        </p:blipFill>
        <p:spPr>
          <a:xfrm>
            <a:off x="6095999" y="1975944"/>
            <a:ext cx="5252107" cy="402546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Externalidades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41579" cy="4351338"/>
          </a:xfrm>
        </p:spPr>
        <p:txBody>
          <a:bodyPr>
            <a:normAutofit/>
          </a:bodyPr>
          <a:lstStyle/>
          <a:p>
            <a:r>
              <a:rPr lang="es-CL" dirty="0"/>
              <a:t>Corresponden a situaciones donde la actuación de un oferente o demandante crea efectos externos </a:t>
            </a:r>
            <a:r>
              <a:rPr lang="es-CL" dirty="0">
                <a:highlight>
                  <a:srgbClr val="FFFF00"/>
                </a:highlight>
              </a:rPr>
              <a:t>(positivos o negativos) </a:t>
            </a:r>
            <a:r>
              <a:rPr lang="es-CL" dirty="0"/>
              <a:t>sobre un tercero. Es decir, que no participa de la transacción de mercado.</a:t>
            </a:r>
          </a:p>
          <a:p>
            <a:r>
              <a:rPr lang="es-CL" dirty="0"/>
              <a:t>Entonces:</a:t>
            </a:r>
          </a:p>
          <a:p>
            <a:pPr lvl="1"/>
            <a:r>
              <a:rPr lang="es-CL" dirty="0" err="1"/>
              <a:t>BMg</a:t>
            </a:r>
            <a:r>
              <a:rPr lang="es-CL" dirty="0"/>
              <a:t> privada ≠ </a:t>
            </a:r>
            <a:r>
              <a:rPr lang="es-CL" dirty="0" err="1"/>
              <a:t>BMg</a:t>
            </a:r>
            <a:r>
              <a:rPr lang="es-CL" dirty="0"/>
              <a:t> social (Externalidades en el consumo)</a:t>
            </a:r>
          </a:p>
          <a:p>
            <a:pPr lvl="1"/>
            <a:r>
              <a:rPr lang="es-CL" dirty="0" err="1"/>
              <a:t>CMg</a:t>
            </a:r>
            <a:r>
              <a:rPr lang="es-CL" dirty="0"/>
              <a:t> privado ≠ </a:t>
            </a:r>
            <a:r>
              <a:rPr lang="es-CL" dirty="0" err="1"/>
              <a:t>CMg</a:t>
            </a:r>
            <a:r>
              <a:rPr lang="es-CL" dirty="0"/>
              <a:t> social (Externalidades en la producción)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9DEE4B44-4D8E-4A8F-B4E9-A72DE4824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74532" y="2007476"/>
            <a:ext cx="5181600" cy="4151618"/>
          </a:xfrm>
        </p:spPr>
      </p:pic>
    </p:spTree>
    <p:extLst>
      <p:ext uri="{BB962C8B-B14F-4D97-AF65-F5344CB8AC3E}">
        <p14:creationId xmlns:p14="http://schemas.microsoft.com/office/powerpoint/2010/main" val="290046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Externalidades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990896" cy="4922016"/>
          </a:xfrm>
        </p:spPr>
        <p:txBody>
          <a:bodyPr>
            <a:normAutofit lnSpcReduction="10000"/>
          </a:bodyPr>
          <a:lstStyle/>
          <a:p>
            <a:r>
              <a:rPr lang="es-CL" dirty="0"/>
              <a:t>Regulación propuesta por </a:t>
            </a:r>
            <a:r>
              <a:rPr lang="es-CL" dirty="0" err="1"/>
              <a:t>Pigou</a:t>
            </a:r>
            <a:r>
              <a:rPr lang="es-CL" dirty="0"/>
              <a:t>:</a:t>
            </a:r>
          </a:p>
          <a:p>
            <a:pPr lvl="1"/>
            <a:r>
              <a:rPr lang="es-CL" dirty="0"/>
              <a:t>Impuestos a las externalidades negativas</a:t>
            </a:r>
          </a:p>
          <a:p>
            <a:pPr lvl="1"/>
            <a:r>
              <a:rPr lang="es-CL" dirty="0"/>
              <a:t>Subsidios a las externalidades positivas</a:t>
            </a:r>
          </a:p>
          <a:p>
            <a:r>
              <a:rPr lang="es-CL" dirty="0"/>
              <a:t>Crítica de Coase:</a:t>
            </a:r>
          </a:p>
          <a:p>
            <a:pPr lvl="1"/>
            <a:r>
              <a:rPr lang="es-CL" dirty="0"/>
              <a:t>Si los costos de transacción son bajos y los efectos distributivos irrelevantes, más eficiente es </a:t>
            </a:r>
            <a:r>
              <a:rPr lang="es-CL" dirty="0">
                <a:highlight>
                  <a:srgbClr val="FFFF00"/>
                </a:highlight>
              </a:rPr>
              <a:t>asignar derechos de propiedad</a:t>
            </a:r>
            <a:r>
              <a:rPr lang="es-CL" dirty="0"/>
              <a:t> y dejar que las partes negocien una solución</a:t>
            </a:r>
          </a:p>
          <a:p>
            <a:pPr lvl="1"/>
            <a:r>
              <a:rPr lang="es-CL" dirty="0"/>
              <a:t>Si los efectos distributivos son relevantes, </a:t>
            </a:r>
            <a:r>
              <a:rPr lang="es-CL" dirty="0">
                <a:highlight>
                  <a:srgbClr val="FFFF00"/>
                </a:highlight>
              </a:rPr>
              <a:t>las cortes pueden mediar</a:t>
            </a:r>
          </a:p>
          <a:p>
            <a:pPr lvl="1"/>
            <a:r>
              <a:rPr lang="es-CL" dirty="0"/>
              <a:t>Si los costos de transacción son muy altos, entonces se justificaría la </a:t>
            </a:r>
            <a:r>
              <a:rPr lang="es-CL" dirty="0">
                <a:highlight>
                  <a:srgbClr val="FFFF00"/>
                </a:highlight>
              </a:rPr>
              <a:t>regulación directa desde el gobierno.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2F546BB-100F-4004-B5ED-EE509D65AD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9266" t="30609" r="20741"/>
          <a:stretch/>
        </p:blipFill>
        <p:spPr>
          <a:xfrm>
            <a:off x="6379779" y="1983280"/>
            <a:ext cx="5644326" cy="41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4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b="1" dirty="0">
                <a:latin typeface="Garamond" panose="02020404030301010803" pitchFamily="18" charset="0"/>
                <a:cs typeface="Arial" panose="020B0604020202020204" pitchFamily="34" charset="0"/>
              </a:rPr>
              <a:t>Monopolios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7415C-E66A-490E-AA12-D879C1113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883" y="1825625"/>
            <a:ext cx="5990896" cy="4922016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Según Lewis, el objetivo de la regulación es “</a:t>
            </a:r>
            <a:r>
              <a:rPr lang="es-ES" dirty="0"/>
              <a:t>proveer a los consumidores con tanto servicio como el que desean o están dispuestos a pagar. La meta de la regulación, dado los límites del regulador, es traducir este objetivo en términos operativos y ver cómo implementarlo”.</a:t>
            </a:r>
          </a:p>
          <a:p>
            <a:r>
              <a:rPr lang="es-ES" dirty="0"/>
              <a:t>Para esto se debe </a:t>
            </a:r>
            <a:r>
              <a:rPr lang="es-ES" dirty="0">
                <a:highlight>
                  <a:srgbClr val="FFFF00"/>
                </a:highlight>
              </a:rPr>
              <a:t>comparar la situación con y sin regulación</a:t>
            </a:r>
            <a:r>
              <a:rPr lang="es-ES" dirty="0"/>
              <a:t>, antes que usar de referente un ideal de mercado competitivo</a:t>
            </a:r>
          </a:p>
          <a:p>
            <a:r>
              <a:rPr lang="es-ES" dirty="0"/>
              <a:t>Pues incluso la mejor regulación tiene costos (R) y, por tanto, no necesariamente es una solución óptima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CAC17-5488-2141-9DD8-7D8225FD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388632" y="3353007"/>
            <a:ext cx="6858000" cy="151986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F0988F7-C9E6-4904-B2A4-0C4C40F7F8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976" t="9033" r="19602" b="2903"/>
          <a:stretch/>
        </p:blipFill>
        <p:spPr>
          <a:xfrm>
            <a:off x="6379779" y="1947596"/>
            <a:ext cx="5686097" cy="3643907"/>
          </a:xfr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E09CE57-3886-44D2-A3B7-96420C67E2B0}"/>
              </a:ext>
            </a:extLst>
          </p:cNvPr>
          <p:cNvCxnSpPr/>
          <p:nvPr/>
        </p:nvCxnSpPr>
        <p:spPr>
          <a:xfrm>
            <a:off x="7020910" y="2944366"/>
            <a:ext cx="39203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7269A6-C26B-4B1D-A8C9-63043CC1C158}"/>
              </a:ext>
            </a:extLst>
          </p:cNvPr>
          <p:cNvSpPr txBox="1"/>
          <p:nvPr/>
        </p:nvSpPr>
        <p:spPr>
          <a:xfrm>
            <a:off x="9921766" y="2575034"/>
            <a:ext cx="143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CMg</a:t>
            </a:r>
            <a:r>
              <a:rPr lang="es-CL" dirty="0"/>
              <a:t> + R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722651B-7A2A-4F80-87A7-6BD16CC4D348}"/>
              </a:ext>
            </a:extLst>
          </p:cNvPr>
          <p:cNvCxnSpPr/>
          <p:nvPr/>
        </p:nvCxnSpPr>
        <p:spPr>
          <a:xfrm flipV="1">
            <a:off x="9280634" y="2944366"/>
            <a:ext cx="0" cy="7657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03E487-A9A8-48B8-9042-D97E3A68E5D1}"/>
              </a:ext>
            </a:extLst>
          </p:cNvPr>
          <p:cNvSpPr txBox="1"/>
          <p:nvPr/>
        </p:nvSpPr>
        <p:spPr>
          <a:xfrm>
            <a:off x="9080938" y="2575034"/>
            <a:ext cx="428297" cy="36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71103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10557</TotalTime>
  <Words>3069</Words>
  <Application>Microsoft Office PowerPoint</Application>
  <PresentationFormat>Panorámica</PresentationFormat>
  <Paragraphs>284</Paragraphs>
  <Slides>42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Garamond</vt:lpstr>
      <vt:lpstr>Wingdings</vt:lpstr>
      <vt:lpstr>Tema de Office</vt:lpstr>
      <vt:lpstr>Organización Industrial</vt:lpstr>
      <vt:lpstr>Unidad III: Colusión y Políticas Públicas</vt:lpstr>
      <vt:lpstr>Planificación</vt:lpstr>
      <vt:lpstr>Presentación de PowerPoint</vt:lpstr>
      <vt:lpstr>Introducción – Teoría y Práctica de la Regulación</vt:lpstr>
      <vt:lpstr>Visión neoclásica de la teoría de la regulación</vt:lpstr>
      <vt:lpstr>Externalidades</vt:lpstr>
      <vt:lpstr>Externalidades</vt:lpstr>
      <vt:lpstr>Monopolios</vt:lpstr>
      <vt:lpstr>Optimo social neoclásico “modificado”</vt:lpstr>
      <vt:lpstr>Efectos distributivos de la regulación</vt:lpstr>
      <vt:lpstr>La crítica de la Economía de las Decisiones Públicas (Public Choice Economics) a la regulación estatal</vt:lpstr>
      <vt:lpstr>Ejemplo</vt:lpstr>
      <vt:lpstr>Marco institucional</vt:lpstr>
      <vt:lpstr>Implicancias del marco institucional</vt:lpstr>
      <vt:lpstr>Marco legal</vt:lpstr>
      <vt:lpstr>Diseño de regulación</vt:lpstr>
      <vt:lpstr>Problemática de la regulación</vt:lpstr>
      <vt:lpstr>Problemática de la regulación</vt:lpstr>
      <vt:lpstr>Presentación de PowerPoint</vt:lpstr>
      <vt:lpstr>Monopolios y bienestar social</vt:lpstr>
      <vt:lpstr>Causas del monopolio</vt:lpstr>
      <vt:lpstr>Regulación del monopolio natural</vt:lpstr>
      <vt:lpstr>Regulación del monopolio natural</vt:lpstr>
      <vt:lpstr>Criterios prácticos tradicionales de regulación de monopolios</vt:lpstr>
      <vt:lpstr>Tarificación de monopolios naturales</vt:lpstr>
      <vt:lpstr>Alternativa 1: tarifa en dos partes</vt:lpstr>
      <vt:lpstr>Alternativa 2: discriminación de precios</vt:lpstr>
      <vt:lpstr>Modelos de regulación por tasa de retorno</vt:lpstr>
      <vt:lpstr>Modelos de regulación de precio techo (Price caps)</vt:lpstr>
      <vt:lpstr>Competencia por comparación y empresa modelo</vt:lpstr>
      <vt:lpstr>Alternativas a la regulación directa: licitación de monopolios naturales (e.g. concesiones de túneles)</vt:lpstr>
      <vt:lpstr>Alternativas a la regulación directa: facilitar desafiabilidad de mercados</vt:lpstr>
      <vt:lpstr>Alternativas a la regulación directa: facilitar desafiabilidad de mercados</vt:lpstr>
      <vt:lpstr>Presentación de PowerPoint</vt:lpstr>
      <vt:lpstr>Regulación de interacciones estratégicas entre empresas</vt:lpstr>
      <vt:lpstr>Objetivos de leyes antimonopolios</vt:lpstr>
      <vt:lpstr>Objetivo de ley antimonopolio</vt:lpstr>
      <vt:lpstr>¿Se debe permitir la fusión?</vt:lpstr>
      <vt:lpstr>¿Flexibilidad o reglas?</vt:lpstr>
      <vt:lpstr>¿Flexibilidad o reglas?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Macroeconomía para la Gestión</dc:title>
  <dc:creator>Francisco Gálvez</dc:creator>
  <cp:lastModifiedBy>Eduardo A. Letelier Araya</cp:lastModifiedBy>
  <cp:revision>129</cp:revision>
  <dcterms:created xsi:type="dcterms:W3CDTF">2022-03-14T18:17:07Z</dcterms:created>
  <dcterms:modified xsi:type="dcterms:W3CDTF">2025-11-26T16:37:47Z</dcterms:modified>
</cp:coreProperties>
</file>