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09" r:id="rId3"/>
    <p:sldId id="355" r:id="rId4"/>
    <p:sldId id="371" r:id="rId5"/>
    <p:sldId id="325" r:id="rId6"/>
    <p:sldId id="372" r:id="rId7"/>
    <p:sldId id="373" r:id="rId8"/>
    <p:sldId id="374" r:id="rId9"/>
    <p:sldId id="375" r:id="rId10"/>
    <p:sldId id="409" r:id="rId11"/>
    <p:sldId id="410" r:id="rId12"/>
    <p:sldId id="414" r:id="rId13"/>
    <p:sldId id="415" r:id="rId14"/>
    <p:sldId id="416" r:id="rId15"/>
    <p:sldId id="417" r:id="rId16"/>
    <p:sldId id="411" r:id="rId17"/>
    <p:sldId id="418" r:id="rId18"/>
    <p:sldId id="419" r:id="rId19"/>
    <p:sldId id="377" r:id="rId20"/>
    <p:sldId id="412" r:id="rId21"/>
    <p:sldId id="420" r:id="rId22"/>
    <p:sldId id="422" r:id="rId23"/>
    <p:sldId id="421" r:id="rId24"/>
    <p:sldId id="413" r:id="rId25"/>
    <p:sldId id="386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3"/>
    <p:restoredTop sz="94836"/>
  </p:normalViewPr>
  <p:slideViewPr>
    <p:cSldViewPr snapToGrid="0">
      <p:cViewPr varScale="1">
        <p:scale>
          <a:sx n="61" d="100"/>
          <a:sy n="61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A68F-4298-8040-BAED-F6664FA10508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DC86-DC1F-2043-ACEE-047FAA111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60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012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252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2748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0142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1318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6687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8603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8400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781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615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881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503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125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538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812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35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049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6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07462-4AD4-4A4D-A300-648460E99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E61FD-3E6E-1144-89AF-9363129E9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70B03-0D91-8A42-9E38-09378503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EAD07-CAE5-5943-9B00-8EBFDA2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1756D-2E8B-D14D-9393-513A3DC1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30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7228-21B4-B944-A67A-B91820B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DABFF-95B0-9D41-BFA9-6A1C87A2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C63AE-4E7E-1A49-AB05-0C60F52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D21B3-584B-8544-9740-F312CAF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423F1-CF3D-7743-9D0B-E20DB8F0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35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6F12E-9DC3-2F46-ACF5-FFFF0944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7C9019-A9F2-914D-A69E-F9ECF28E7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35BAA-2C21-5D47-865B-C25D4193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D789B-079F-8946-A305-FC792F83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C5FA2-EFD4-924F-BB65-861D8A89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AEB3-BFCC-B042-B227-38FE58D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77F16-EA93-5543-BA1E-4638E200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38C8F-1719-764B-9B90-EB98964F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25172-546C-C042-AA63-7692165E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B6638-20A2-F042-9BF6-945FDFF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21F9-EF7C-A044-9570-7F30BA90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E8FC0-B7EB-0142-BE68-B195979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7072B-FDCA-2445-B19D-227E402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44363-33CF-8145-8717-3B01E710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0F76-DCA4-9B41-A3C7-F50A47C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1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0A157-575B-4947-8E60-F0FB3A1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97137-6490-CE4A-A8C3-E09F2432C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EDB40-BBA1-7744-BB1B-290A57C80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1F3D5-AEFB-B045-B441-70440A69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DA238-F854-0D44-BDBA-5617EE7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ABA28-738E-A74A-B4F7-7CA3F299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B3F5B-5194-9844-B1F3-05EC8C3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A02AF-9F39-444A-9107-50209AE1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4B195-0DAC-EA4C-BFC6-678889AC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01B041-1B65-7548-BFE6-D4EBD811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35A741-755B-A947-BD04-2CD24FAE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04D3D5-DBE5-5F4B-B218-BDC3A37F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110CA0-D1A2-C341-8CB5-ED8E210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03888B-A0CE-4F49-9297-2969B54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4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15C34-1709-9746-9B3A-EEB7A5C4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AB3655-A167-7045-B695-3F712E33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131A1-ACAE-5544-9EBC-63CF5ADC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C559E-FF79-4C47-B554-841912C5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0FD0D6-D803-AC43-83F2-C46607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9794C-2414-C346-B46C-7FACAE3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AC19D-113E-264E-8FC0-C2EBA0CD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27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7798D-B04C-7149-85D2-371348B4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C317-3D21-6742-B654-A0ED8226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00FAC5-0093-9E4A-BE61-4C578957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D0EF1-C5CC-4643-A9EA-AF59523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B03CB-08A4-8142-A0D9-DA3EC263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F20910-DAFE-2246-BBF3-D05698E5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DE9BC-749E-994B-820D-6AC0F90E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ADAD5D-24D1-7440-AABD-DAA8FF9D4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85541-8EC4-9648-AAC6-EB41EB66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5388B-3973-5E4B-8C85-7009F9EF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BDEDF-115D-CC41-9B9A-1F6A57E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5B0B6-7C78-4245-806D-B9F5B3ED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4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BF3B3B-59A6-B34A-82D8-9CA1E4E5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2B1AC-1F52-6340-9BC1-1A6D658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9FC21-8187-8147-9DBF-4341A9BF6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9339-C2CF-BD47-AD09-FF21F5CDCE09}" type="datetimeFigureOut">
              <a:rPr lang="es-ES_tradnl" smtClean="0"/>
              <a:t>01/12/2025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BE38-11C7-0A4C-8AD8-F4EAF0EB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056FE-29F2-3243-9CB3-D5FC88A6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0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Unidad III - Clase 2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Colusión y Políticas Públicas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Eduardo Letelier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0FE0F1-B94B-4948-9697-E5D843A6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Fijación de precios de reventa (FPR)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Contrato mediante el cual un productor fija un precio o un rango de precios fuera del cual el distribuidor no puede vender el producto (FPR máximos y mínimos) </a:t>
            </a:r>
          </a:p>
          <a:p>
            <a:r>
              <a:rPr lang="es-CL" dirty="0"/>
              <a:t>Conceptualmente no es diferente de un contrato de franquicia, pero se tiende a prohibir</a:t>
            </a:r>
          </a:p>
          <a:p>
            <a:r>
              <a:rPr lang="es-CL" dirty="0"/>
              <a:t>Desde la perspectiva económica es beneficioso para el consumidor</a:t>
            </a:r>
          </a:p>
          <a:p>
            <a:r>
              <a:rPr lang="es-CL" dirty="0"/>
              <a:t>Desde la perspectiva regulatoria existe controversia en posiciones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7638B05-8E19-4F80-AF72-8853DE96A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83470" cy="47748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CL" dirty="0">
                <a:highlight>
                  <a:srgbClr val="FFFF00"/>
                </a:highlight>
              </a:rPr>
              <a:t>Posición 1: </a:t>
            </a:r>
            <a:r>
              <a:rPr lang="es-CL" dirty="0"/>
              <a:t>FPR mínimos facilitan coordinación de acuerdos de tipo </a:t>
            </a:r>
            <a:r>
              <a:rPr lang="es-CL" b="1" dirty="0"/>
              <a:t>cartel</a:t>
            </a:r>
            <a:r>
              <a:rPr lang="es-CL" dirty="0"/>
              <a:t> entre productores, por menores costos de vigilancia. Aunque puede darse el caso que sea ejercicio de poder de mercado de distribuidores.</a:t>
            </a:r>
          </a:p>
          <a:p>
            <a:r>
              <a:rPr lang="es-CL" dirty="0">
                <a:highlight>
                  <a:srgbClr val="FFFF00"/>
                </a:highlight>
              </a:rPr>
              <a:t>Posición 2: </a:t>
            </a:r>
            <a:r>
              <a:rPr lang="es-CL" dirty="0"/>
              <a:t>FPR mínimos induce a distribuidores a </a:t>
            </a:r>
            <a:r>
              <a:rPr lang="es-CL" b="1" dirty="0"/>
              <a:t>brindar servicios </a:t>
            </a:r>
            <a:r>
              <a:rPr lang="es-CL" dirty="0"/>
              <a:t>que benefician a productores y consumidores. </a:t>
            </a:r>
          </a:p>
          <a:p>
            <a:pPr lvl="1"/>
            <a:r>
              <a:rPr lang="es-CL" dirty="0" err="1"/>
              <a:t>Telser</a:t>
            </a:r>
            <a:r>
              <a:rPr lang="es-CL" dirty="0"/>
              <a:t>: FPR mínimos impide traspaso de servicios a descuentos</a:t>
            </a:r>
          </a:p>
          <a:p>
            <a:pPr lvl="1"/>
            <a:r>
              <a:rPr lang="es-CL" dirty="0"/>
              <a:t>Klein &amp; Murphy: FPR mínimos crea premio que incentiva servicios (suele acompañarse de exclusividad territorial)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5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Ventas atadas (VA)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005" y="1825625"/>
            <a:ext cx="5332795" cy="4795892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Ha sido condenada como práctica anticompetitiva en base a la Teoría del Apalancamiento (</a:t>
            </a:r>
            <a:r>
              <a:rPr lang="es-CL" dirty="0" err="1"/>
              <a:t>Leverage</a:t>
            </a:r>
            <a:r>
              <a:rPr lang="es-CL" dirty="0"/>
              <a:t> </a:t>
            </a:r>
            <a:r>
              <a:rPr lang="es-CL" dirty="0" err="1"/>
              <a:t>Theory</a:t>
            </a:r>
            <a:r>
              <a:rPr lang="es-CL" dirty="0"/>
              <a:t>)</a:t>
            </a:r>
          </a:p>
          <a:p>
            <a:r>
              <a:rPr lang="es-ES" dirty="0"/>
              <a:t>VA provee mecanismo con el cual una empresa con poder monopólico en un mercado puede usarlo para impedir que otra empresa venda sus productos en un segundo mercado</a:t>
            </a:r>
          </a:p>
          <a:p>
            <a:r>
              <a:rPr lang="es-ES" dirty="0"/>
              <a:t>Caso emblemático: venta atada de navegador Internet Explorer (browser) junto con sistema operativo Windows a los fabricantes de computadores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D9A06D-A2DE-417D-8275-A96FAB3EE6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0312" y="2848304"/>
            <a:ext cx="5284683" cy="2396358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4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Casos de ventas atadas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/>
              <a:t>Existe evidencia de que márgenes de productos de segunda etapa (after-</a:t>
            </a:r>
            <a:r>
              <a:rPr lang="es-CL" dirty="0" err="1"/>
              <a:t>market</a:t>
            </a:r>
            <a:r>
              <a:rPr lang="es-CL" dirty="0"/>
              <a:t>) son superiores a los de primera etapa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7638B05-8E19-4F80-AF72-8853DE96A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62752" cy="48799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s-ES" dirty="0"/>
              <a:t>En el caso de </a:t>
            </a:r>
            <a:r>
              <a:rPr lang="es-ES" b="1" dirty="0"/>
              <a:t>cobro de medicamentos atados a prestación hospitalaria</a:t>
            </a:r>
            <a:r>
              <a:rPr lang="es-ES" dirty="0"/>
              <a:t>, existe una situación de competencia (antes de entrar a la clínica) y, por otra, en una situación monopólica (una vez que el paciente ha sido internado). </a:t>
            </a:r>
          </a:p>
          <a:p>
            <a:r>
              <a:rPr lang="es-ES" dirty="0"/>
              <a:t>La </a:t>
            </a:r>
            <a:r>
              <a:rPr lang="es-ES" b="1" dirty="0"/>
              <a:t>elasticidad </a:t>
            </a:r>
            <a:r>
              <a:rPr lang="es-ES" dirty="0"/>
              <a:t>precio del bien adquirido en la segunda etapa (ejemplo, medicamento) se vuelve más inelástica (o, en el extremo, absolutamente inelástica), dado que el consumidor no tiene alternativa.</a:t>
            </a:r>
          </a:p>
          <a:p>
            <a:r>
              <a:rPr lang="es-ES" dirty="0"/>
              <a:t>Los consumidores se informan ex ante de costos de hotelería y derecho a pabellón pero </a:t>
            </a:r>
            <a:r>
              <a:rPr lang="es-ES" dirty="0">
                <a:highlight>
                  <a:srgbClr val="FFFF00"/>
                </a:highlight>
              </a:rPr>
              <a:t>no pueden informarse de costos de medicamentos.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DA2293-79CF-4A0A-A3C6-F5ADFDB7D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29" y="2947878"/>
            <a:ext cx="3525154" cy="19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8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Motivaciones para atar productos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745" y="1825625"/>
            <a:ext cx="5263055" cy="4795892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¿Por qué se atan ventas de productos?</a:t>
            </a:r>
          </a:p>
          <a:p>
            <a:r>
              <a:rPr lang="es-CL" dirty="0"/>
              <a:t>Hipótesis 1: traspaso de poder de un mercado a otro</a:t>
            </a:r>
          </a:p>
          <a:p>
            <a:r>
              <a:rPr lang="es-CL" dirty="0"/>
              <a:t>Hipótesis 2: logro de eficiencia de costos en la provisión de servicios vendidos de manera conjunta</a:t>
            </a:r>
          </a:p>
          <a:p>
            <a:r>
              <a:rPr lang="es-CL" dirty="0"/>
              <a:t>Ejemplo:</a:t>
            </a:r>
          </a:p>
          <a:p>
            <a:pPr lvl="1"/>
            <a:r>
              <a:rPr lang="es-CL" dirty="0"/>
              <a:t>Una empresa 1 tiene poder de mercado en el producto A y compite en el producto B</a:t>
            </a:r>
          </a:p>
          <a:p>
            <a:pPr lvl="1"/>
            <a:r>
              <a:rPr lang="es-CL" dirty="0"/>
              <a:t>Consumidores valoran Va y </a:t>
            </a:r>
            <a:r>
              <a:rPr lang="es-CL" dirty="0" err="1"/>
              <a:t>Vb</a:t>
            </a:r>
            <a:r>
              <a:rPr lang="es-CL" dirty="0"/>
              <a:t>, respectivamente</a:t>
            </a:r>
          </a:p>
          <a:p>
            <a:pPr lvl="1"/>
            <a:r>
              <a:rPr lang="es-CL" dirty="0"/>
              <a:t>Costos unitarios de producción son Ca y </a:t>
            </a:r>
            <a:r>
              <a:rPr lang="es-CL" dirty="0" err="1"/>
              <a:t>Cb</a:t>
            </a:r>
            <a:r>
              <a:rPr lang="es-CL" dirty="0"/>
              <a:t>, respectivamente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7638B05-8E19-4F80-AF72-8853DE96A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4490" cy="47958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CL" dirty="0"/>
              <a:t>Los productos se ofrecerán en el mercado si Va&gt;Ca y </a:t>
            </a:r>
            <a:r>
              <a:rPr lang="es-CL" dirty="0" err="1"/>
              <a:t>Vb</a:t>
            </a:r>
            <a:r>
              <a:rPr lang="es-CL" dirty="0"/>
              <a:t>&gt;</a:t>
            </a:r>
            <a:r>
              <a:rPr lang="es-CL" dirty="0" err="1"/>
              <a:t>Cb</a:t>
            </a:r>
            <a:endParaRPr lang="es-CL" dirty="0"/>
          </a:p>
          <a:p>
            <a:r>
              <a:rPr lang="es-CL" dirty="0"/>
              <a:t>Si la empresa 1 decide </a:t>
            </a:r>
            <a:r>
              <a:rPr lang="es-CL" dirty="0">
                <a:highlight>
                  <a:srgbClr val="FFFF00"/>
                </a:highlight>
              </a:rPr>
              <a:t>no atar </a:t>
            </a:r>
            <a:r>
              <a:rPr lang="es-CL" dirty="0"/>
              <a:t>los productos ganaría:</a:t>
            </a:r>
          </a:p>
          <a:p>
            <a:pPr lvl="1"/>
            <a:r>
              <a:rPr lang="es-CL" dirty="0"/>
              <a:t>Va-Ca en el mercado A</a:t>
            </a:r>
          </a:p>
          <a:p>
            <a:pPr lvl="1"/>
            <a:r>
              <a:rPr lang="es-CL" dirty="0"/>
              <a:t>$0 en el mercado B</a:t>
            </a:r>
          </a:p>
          <a:p>
            <a:r>
              <a:rPr lang="es-CL" dirty="0"/>
              <a:t>Si la empresa 1 decide</a:t>
            </a:r>
            <a:r>
              <a:rPr lang="es-CL" dirty="0">
                <a:highlight>
                  <a:srgbClr val="FFFF00"/>
                </a:highlight>
              </a:rPr>
              <a:t> atar </a:t>
            </a:r>
            <a:r>
              <a:rPr lang="es-CL" dirty="0"/>
              <a:t>los productos ganaría:</a:t>
            </a:r>
          </a:p>
          <a:p>
            <a:pPr lvl="1"/>
            <a:r>
              <a:rPr lang="it-IT" dirty="0"/>
              <a:t>(Va + Cb) – (Ca – Cb) = Va – Ca</a:t>
            </a:r>
          </a:p>
          <a:p>
            <a:r>
              <a:rPr lang="it-IT" dirty="0"/>
              <a:t>Es decir, obtendría el mismo resultado</a:t>
            </a:r>
          </a:p>
          <a:p>
            <a:r>
              <a:rPr lang="it-IT" dirty="0"/>
              <a:t>¿Por qué existen las ventas atadas?</a:t>
            </a:r>
          </a:p>
          <a:p>
            <a:pPr lvl="1"/>
            <a:r>
              <a:rPr lang="es-CL" dirty="0"/>
              <a:t>Intento de extender poder de mercado de A </a:t>
            </a:r>
            <a:r>
              <a:rPr lang="es-CL" dirty="0" err="1"/>
              <a:t>a</a:t>
            </a:r>
            <a:r>
              <a:rPr lang="es-CL" dirty="0"/>
              <a:t> B</a:t>
            </a:r>
          </a:p>
          <a:p>
            <a:pPr lvl="1"/>
            <a:r>
              <a:rPr lang="es-CL" dirty="0"/>
              <a:t>Aprovechamiento de economías de ámbito en la producción o distribución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Ventas atadas como mecanismo para desplazar a la competencia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745" y="1825625"/>
            <a:ext cx="5263055" cy="4795892"/>
          </a:xfrm>
        </p:spPr>
        <p:txBody>
          <a:bodyPr>
            <a:normAutofit fontScale="85000" lnSpcReduction="20000"/>
          </a:bodyPr>
          <a:lstStyle/>
          <a:p>
            <a:r>
              <a:rPr lang="es-CL" dirty="0" err="1"/>
              <a:t>Whinston</a:t>
            </a:r>
            <a:r>
              <a:rPr lang="es-CL" dirty="0"/>
              <a:t> plantea que ventas atadas pueden reducir competencia y limitar entrada a mercado</a:t>
            </a:r>
          </a:p>
          <a:p>
            <a:r>
              <a:rPr lang="es-CL" dirty="0"/>
              <a:t>En el ejemplo anterior, la empresa 1 no gana nada atando productos, si la empresa 2 permanece en el mercado</a:t>
            </a:r>
          </a:p>
          <a:p>
            <a:r>
              <a:rPr lang="es-CL" dirty="0"/>
              <a:t>Al atar productos, empresa 1 arriesga perder a clientes que sólo demandan A o que no valoran A+B al precio de mercado</a:t>
            </a:r>
          </a:p>
          <a:p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7638B05-8E19-4F80-AF72-8853DE96A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4490" cy="47958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s-ES" dirty="0"/>
              <a:t>Pero podría darse el caso en que si la empresa 1 ata sus dos productos, termine vendiendo el producto B a un precio (implícito dentro del paquete) menor al costo del producto para los competidores</a:t>
            </a:r>
          </a:p>
          <a:p>
            <a:r>
              <a:rPr lang="es-ES" dirty="0"/>
              <a:t>Si la empresa 1 tiene un retorno garantizados de Va-Ca dentro del paquete, el costo marginal de vender B se reduce en Va-Ca</a:t>
            </a:r>
          </a:p>
          <a:p>
            <a:r>
              <a:rPr lang="es-ES" dirty="0"/>
              <a:t>Entonces el precio de venta implícito que cobra la empresa 1 por B sería menor al de la empresa 2</a:t>
            </a:r>
          </a:p>
          <a:p>
            <a:r>
              <a:rPr lang="es-ES" dirty="0"/>
              <a:t>Esto permitiría sacar del mercado B a la empresa 2 a través de precios </a:t>
            </a:r>
            <a:r>
              <a:rPr lang="es-ES" dirty="0" err="1"/>
              <a:t>depredatorios</a:t>
            </a:r>
            <a:r>
              <a:rPr lang="es-ES" dirty="0"/>
              <a:t> basados en subsidios cruzados de A </a:t>
            </a:r>
            <a:r>
              <a:rPr lang="es-ES" dirty="0" err="1"/>
              <a:t>a</a:t>
            </a:r>
            <a:r>
              <a:rPr lang="es-ES" dirty="0"/>
              <a:t> B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2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FB27B19-0BDF-406E-A02D-8DD3F17B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7" y="445320"/>
            <a:ext cx="4403834" cy="32986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34CA76-0290-4546-A3CA-A3C40843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7" y="4042979"/>
            <a:ext cx="4421352" cy="22106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538B48-462D-4563-9B3A-AB06FCC05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343" y="287665"/>
            <a:ext cx="4876800" cy="3251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4A3EB8C-4B35-4916-9909-70CC717BB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843" y="3567167"/>
            <a:ext cx="2895600" cy="15811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F32D82-712C-4C1B-B62C-3BF4D7341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162" y="3567167"/>
            <a:ext cx="2781300" cy="16478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24AB1CF-6675-414D-99BD-867E46BE6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474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Territorios exclusivos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Se ha interpretado como limitación geográfica de la competencia</a:t>
            </a:r>
          </a:p>
          <a:p>
            <a:r>
              <a:rPr lang="es-CL" dirty="0"/>
              <a:t>Regulación busca prohibir reparto de territorios</a:t>
            </a:r>
          </a:p>
          <a:p>
            <a:r>
              <a:rPr lang="es-CL" dirty="0"/>
              <a:t>Razones de eficiencia: </a:t>
            </a:r>
          </a:p>
          <a:p>
            <a:pPr lvl="1"/>
            <a:r>
              <a:rPr lang="es-CL" dirty="0"/>
              <a:t>Facilitar la vigilancia del productor por calidad de servicios del distribuidor</a:t>
            </a:r>
          </a:p>
          <a:p>
            <a:pPr lvl="1"/>
            <a:r>
              <a:rPr lang="es-CL" dirty="0"/>
              <a:t>Incentivar la inversión del distribuidor en la promoción de la marca</a:t>
            </a:r>
          </a:p>
          <a:p>
            <a:r>
              <a:rPr lang="es-CL" dirty="0"/>
              <a:t>Ejemplo: concesionarios exclusivos de marcas de automóviles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73BE6DF-8C42-4129-AE23-76387784FB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3972" y="530170"/>
            <a:ext cx="3481552" cy="2321035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9797A1-2C1B-4444-BDD7-2CC90A05E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972" y="3143539"/>
            <a:ext cx="4550136" cy="30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8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Distribución exclusiva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Distribución o venta exclusiva existe en diversos mercados</a:t>
            </a:r>
          </a:p>
          <a:p>
            <a:r>
              <a:rPr lang="es-ES" dirty="0"/>
              <a:t>Es una forma menos fuerte que la integración vertical</a:t>
            </a:r>
          </a:p>
          <a:p>
            <a:r>
              <a:rPr lang="es-ES" dirty="0"/>
              <a:t>Puede tener objetivos de eficiencia o también pueden servir como instrumento anticompetitivo:</a:t>
            </a:r>
          </a:p>
          <a:p>
            <a:pPr lvl="1"/>
            <a:r>
              <a:rPr lang="es-ES" dirty="0"/>
              <a:t>Cerrando el mercado a la entrada</a:t>
            </a:r>
          </a:p>
          <a:p>
            <a:pPr lvl="1"/>
            <a:r>
              <a:rPr lang="es-ES" dirty="0"/>
              <a:t>Aumentando el costo de los rivales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773A82-C21C-4CAC-B587-941B42B78F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Teoría de aumento de costos de los rivales (</a:t>
            </a:r>
            <a:r>
              <a:rPr lang="es-CL" dirty="0" err="1"/>
              <a:t>Krattenmaker</a:t>
            </a:r>
            <a:r>
              <a:rPr lang="es-CL" dirty="0"/>
              <a:t> &amp; </a:t>
            </a:r>
            <a:r>
              <a:rPr lang="es-CL" dirty="0" err="1"/>
              <a:t>Salop</a:t>
            </a:r>
            <a:r>
              <a:rPr lang="es-CL" dirty="0"/>
              <a:t>): cierre de acceso de rivales a canales de distribución eficientes, aumenta sus costos</a:t>
            </a:r>
          </a:p>
          <a:p>
            <a:r>
              <a:rPr lang="es-CL" dirty="0"/>
              <a:t>Todo depende del efecto esperado de la exclusividad sobre la competencia:</a:t>
            </a:r>
          </a:p>
          <a:p>
            <a:pPr lvl="1"/>
            <a:r>
              <a:rPr lang="es-CL" dirty="0"/>
              <a:t>Considerar existencia de barreras a la entrada previas</a:t>
            </a:r>
          </a:p>
          <a:p>
            <a:pPr lvl="1"/>
            <a:r>
              <a:rPr lang="es-CL" dirty="0"/>
              <a:t>Considerar la exclusividad misma como barrera a la entrada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104BD7-4244-4FC2-9FBA-B38F56C7F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888" y="5118866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Modelo de análisis de efectos de distribución exclusiva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94738" cy="4701299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Supone M distribuidores</a:t>
            </a:r>
          </a:p>
          <a:p>
            <a:r>
              <a:rPr lang="es-ES" dirty="0"/>
              <a:t>Existe tamaño mínimo N*&lt;M distribuidores para compensar costo fijo de entrada F (costo hundido)</a:t>
            </a:r>
          </a:p>
          <a:p>
            <a:r>
              <a:rPr lang="es-ES" dirty="0"/>
              <a:t>Entrada bloqueada si empresa establecida suscribe contratos de exclusividad con X distribuidores tal que: M-X&lt;N*</a:t>
            </a:r>
          </a:p>
          <a:p>
            <a:r>
              <a:rPr lang="es-ES" dirty="0"/>
              <a:t>X es la tasa de participación de los contratos de exclusividad (número de distribuidores o porcentaje de ventas)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773A82-C21C-4CAC-B587-941B42B78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20407" cy="4701298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Bloqueo a la entrada mediante contratos de exclusividad es más probable a medida que (</a:t>
            </a:r>
            <a:r>
              <a:rPr lang="es-CL" dirty="0" err="1"/>
              <a:t>ceteris</a:t>
            </a:r>
            <a:r>
              <a:rPr lang="es-CL" dirty="0"/>
              <a:t> </a:t>
            </a:r>
            <a:r>
              <a:rPr lang="es-CL" dirty="0" err="1"/>
              <a:t>paribus</a:t>
            </a:r>
            <a:r>
              <a:rPr lang="es-CL" dirty="0"/>
              <a:t>):</a:t>
            </a:r>
          </a:p>
          <a:p>
            <a:pPr lvl="1"/>
            <a:r>
              <a:rPr lang="es-CL" dirty="0"/>
              <a:t>Mayor sea X</a:t>
            </a:r>
          </a:p>
          <a:p>
            <a:pPr lvl="1"/>
            <a:r>
              <a:rPr lang="es-CL" dirty="0"/>
              <a:t>Menor sea M</a:t>
            </a:r>
          </a:p>
          <a:p>
            <a:pPr lvl="1"/>
            <a:r>
              <a:rPr lang="es-CL" dirty="0"/>
              <a:t>Mayores sean las barreras a la entrada</a:t>
            </a:r>
          </a:p>
          <a:p>
            <a:pPr lvl="1"/>
            <a:r>
              <a:rPr lang="es-CL" dirty="0"/>
              <a:t>Mayor sea F (economías de escala)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A83C56-EABE-4536-9704-EB053C455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18" y="4575152"/>
            <a:ext cx="3746775" cy="21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Regulación sobre conductas horizontales que pueden reducir la competencia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CDB893-2DBC-405D-A312-488B21D841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Distintas conductas relacionadas con coordinaciones o acuerdos horizontales se regulan por temor a que reduzcan o eliminen la competencia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F8175E5-6EAF-4AD8-9E63-ACE63B042D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/>
              <a:t>Conductas horizontales sancionadas:</a:t>
            </a:r>
          </a:p>
          <a:p>
            <a:pPr lvl="1"/>
            <a:r>
              <a:rPr lang="es-CL" dirty="0"/>
              <a:t>Boicots</a:t>
            </a:r>
          </a:p>
          <a:p>
            <a:pPr lvl="1"/>
            <a:r>
              <a:rPr lang="es-ES" dirty="0"/>
              <a:t>Colusión de precios</a:t>
            </a:r>
          </a:p>
          <a:p>
            <a:pPr lvl="1"/>
            <a:r>
              <a:rPr lang="es-ES" dirty="0"/>
              <a:t>Discriminación de precios</a:t>
            </a:r>
          </a:p>
          <a:p>
            <a:pPr lvl="1"/>
            <a:r>
              <a:rPr lang="es-ES" dirty="0"/>
              <a:t>Reparto de territorio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304DF0A-924B-4ABD-8BFB-C218C57AD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717" y="3948113"/>
            <a:ext cx="41814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Unidad III:</a:t>
            </a:r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Colusión y Políticas Públicas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914F4D6-41B2-8B5D-5D9C-9362BCD7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 esta unidad aprenderemos a </a:t>
            </a:r>
            <a:r>
              <a:rPr lang="es-ES" sz="2400" b="1" dirty="0">
                <a:solidFill>
                  <a:srgbClr val="00B0F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es-ES" sz="2400" b="1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nalizar los efectos sociales de comportamientos empresariales no competitivos desde la regulación nacional vigente y la responsabilidad social en organizaciones de distinta naturaleza. </a:t>
            </a:r>
            <a:r>
              <a:rPr lang="es-CL" sz="2400" dirty="0">
                <a:latin typeface="Garamond" panose="02020404030301010803" pitchFamily="18" charset="0"/>
                <a:cs typeface="Arial" panose="020B0604020202020204" pitchFamily="34" charset="0"/>
              </a:rPr>
              <a:t>Durante este periodo revisaremos: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Colusión en oligopolios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Normativa legal respecto a la colusión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Responsabilidad social y ética en el comportamiento empresarial </a:t>
            </a:r>
            <a:r>
              <a:rPr lang="es-ES" sz="2500" dirty="0" err="1">
                <a:latin typeface="Garamond" panose="02020404030301010803" pitchFamily="18" charset="0"/>
                <a:cs typeface="Arial" panose="020B0604020202020204" pitchFamily="34" charset="0"/>
              </a:rPr>
              <a:t>colusivo</a:t>
            </a:r>
            <a:endParaRPr lang="es-ES" sz="25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Efectos de mercados no competitivos sobre el bienestar social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Externalidades y políticas públicas de regulación</a:t>
            </a:r>
          </a:p>
          <a:p>
            <a:pPr marL="0" indent="0" algn="just">
              <a:spcAft>
                <a:spcPts val="800"/>
              </a:spcAft>
              <a:buClr>
                <a:srgbClr val="00B0F0"/>
              </a:buClr>
              <a:buSzPct val="9000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unidad se trabajará con los siguientes capítulos del libro: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_tradnl" dirty="0" err="1">
                <a:latin typeface="Garamond" panose="02020404030301010803" pitchFamily="18" charset="0"/>
                <a:cs typeface="Arial" panose="020B0604020202020204" pitchFamily="34" charset="0"/>
              </a:rPr>
              <a:t>Tarzijan</a:t>
            </a: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, J., Paredes, R. (2012). Organización Industrial para la estrategia empresarial, 3d. Pearson Educción de Chile. Caps. 23-26</a:t>
            </a: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8D95A1-785C-3C0B-81B3-8C432C69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23A122-7E67-F6CB-7261-4B6EB5EA52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Regulación a la colusión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CDB893-2DBC-405D-A312-488B21D8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414" y="1825624"/>
            <a:ext cx="5599386" cy="4869465"/>
          </a:xfrm>
        </p:spPr>
        <p:txBody>
          <a:bodyPr>
            <a:normAutofit fontScale="92500"/>
          </a:bodyPr>
          <a:lstStyle/>
          <a:p>
            <a:r>
              <a:rPr lang="es-CL" dirty="0"/>
              <a:t>La colusión elimina la competencia en precios entre las empresas</a:t>
            </a:r>
          </a:p>
          <a:p>
            <a:r>
              <a:rPr lang="es-CL" dirty="0"/>
              <a:t>Suele ser considerada ilegal </a:t>
            </a:r>
            <a:r>
              <a:rPr lang="es-CL" i="1" dirty="0"/>
              <a:t>per se </a:t>
            </a:r>
            <a:r>
              <a:rPr lang="es-CL" dirty="0"/>
              <a:t>aunque su sanción es difícil por la ausencia de medios para fiscalizar o por la falta de incentivos a denunciar</a:t>
            </a:r>
          </a:p>
          <a:p>
            <a:r>
              <a:rPr lang="es-CL" dirty="0"/>
              <a:t>Aunque también pueden encontrarse justificaciones de eficiencia para los acuerdos horizontales de precio</a:t>
            </a:r>
          </a:p>
          <a:p>
            <a:r>
              <a:rPr lang="es-CL" dirty="0"/>
              <a:t>Por ejemplo: tarifa única de </a:t>
            </a:r>
            <a:r>
              <a:rPr lang="es-CL" dirty="0" err="1"/>
              <a:t>bufette</a:t>
            </a:r>
            <a:r>
              <a:rPr lang="es-CL" dirty="0"/>
              <a:t> de abogados puede buscar señalizar calidad homogénea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249E23-6DAA-4B02-B500-0D718136F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09210" y="722038"/>
            <a:ext cx="5862375" cy="6206608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0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Pruebas de colusión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CDB893-2DBC-405D-A312-488B21D8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8783"/>
            <a:ext cx="5026572" cy="480640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Ante la ausencia de contratos de colusión que involucren el cumplimiento de acuerdos de precio, las pruebas a las que acceden los organismos reguladores están asociadas a conductas y a antecedentes económicos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F8175E5-6EAF-4AD8-9E63-ACE63B042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776507"/>
            <a:ext cx="5357648" cy="4806402"/>
          </a:xfrm>
        </p:spPr>
        <p:txBody>
          <a:bodyPr>
            <a:normAutofit lnSpcReduction="10000"/>
          </a:bodyPr>
          <a:lstStyle/>
          <a:p>
            <a:r>
              <a:rPr lang="es-CL" dirty="0"/>
              <a:t>En particular:</a:t>
            </a:r>
          </a:p>
          <a:p>
            <a:pPr lvl="1"/>
            <a:r>
              <a:rPr lang="es-CL" dirty="0"/>
              <a:t>Uniformidad de precios (tanto de niveles como de movimientos)</a:t>
            </a:r>
          </a:p>
          <a:p>
            <a:pPr lvl="1"/>
            <a:r>
              <a:rPr lang="es-CL" dirty="0"/>
              <a:t>Aumento drástico en los precios (no relacionado a costos)</a:t>
            </a:r>
          </a:p>
          <a:p>
            <a:pPr lvl="1"/>
            <a:r>
              <a:rPr lang="es-CL" dirty="0"/>
              <a:t>Uso de sanciones (no necesariamente directas) a empresas no colaboradoras</a:t>
            </a:r>
          </a:p>
          <a:p>
            <a:r>
              <a:rPr lang="es-CL" dirty="0"/>
              <a:t>Estas conductas y antecedentes deben contextualizarse (por ej. ausencia de barreras a la entrada, concentración, homogeneidad del producto, etc.)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FEE6F1-684A-421B-BBB3-E2C2E0215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28"/>
          <a:stretch/>
        </p:blipFill>
        <p:spPr>
          <a:xfrm>
            <a:off x="156936" y="4364697"/>
            <a:ext cx="5983093" cy="23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9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Delación compensada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CDB893-2DBC-405D-A312-488B21D841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Mecanismo que permite disminuir –o incluso, eliminar– sanciones a las empresas y personas que: </a:t>
            </a:r>
          </a:p>
          <a:p>
            <a:pPr lvl="1"/>
            <a:r>
              <a:rPr lang="es-ES" dirty="0"/>
              <a:t>confiesan su participación en una colusión y </a:t>
            </a:r>
          </a:p>
          <a:p>
            <a:pPr lvl="1"/>
            <a:r>
              <a:rPr lang="es-ES" dirty="0"/>
              <a:t>aportan pruebas que permitan condenar al resto de las empresas que conforman el cartel</a:t>
            </a:r>
          </a:p>
          <a:p>
            <a:r>
              <a:rPr lang="es-ES" dirty="0"/>
              <a:t>Dado los altos estándares de prueba que se necesitan para sancionar a empresas por coludirse, la delación compensada aparece como un mecanismo útil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F8175E5-6EAF-4AD8-9E63-ACE63B042D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Los carteles presentan una gran dificultad de detección: es muy difícil disponer de información que permita saber si los precios que cobran las empresas son producto de la competencia o de la colusión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4FF0FF-BF12-4225-B6F8-E13F8AF4B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639" y="3902399"/>
            <a:ext cx="3682540" cy="259047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B90EAC4-EC6D-4589-B115-9C908FC1CACA}"/>
              </a:ext>
            </a:extLst>
          </p:cNvPr>
          <p:cNvCxnSpPr>
            <a:cxnSpLocks/>
          </p:cNvCxnSpPr>
          <p:nvPr/>
        </p:nvCxnSpPr>
        <p:spPr>
          <a:xfrm>
            <a:off x="7037889" y="4840285"/>
            <a:ext cx="261631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6E0EFC-FD8E-499B-B4AA-02037AF20075}"/>
              </a:ext>
            </a:extLst>
          </p:cNvPr>
          <p:cNvSpPr txBox="1"/>
          <p:nvPr/>
        </p:nvSpPr>
        <p:spPr>
          <a:xfrm>
            <a:off x="9654206" y="4697492"/>
            <a:ext cx="133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CMg1=CTP1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314CCA0-28F6-4878-BCE1-C004C4815883}"/>
              </a:ext>
            </a:extLst>
          </p:cNvPr>
          <p:cNvCxnSpPr>
            <a:cxnSpLocks/>
          </p:cNvCxnSpPr>
          <p:nvPr/>
        </p:nvCxnSpPr>
        <p:spPr>
          <a:xfrm>
            <a:off x="7952289" y="4840285"/>
            <a:ext cx="0" cy="122418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755BFB9-FBCA-4E3B-B84B-A0FF370E30EC}"/>
              </a:ext>
            </a:extLst>
          </p:cNvPr>
          <p:cNvSpPr txBox="1"/>
          <p:nvPr/>
        </p:nvSpPr>
        <p:spPr>
          <a:xfrm>
            <a:off x="7735614" y="6019012"/>
            <a:ext cx="58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Q*</a:t>
            </a: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75353E43-04AB-47C1-B277-FD181BC00B17}"/>
              </a:ext>
            </a:extLst>
          </p:cNvPr>
          <p:cNvSpPr/>
          <p:nvPr/>
        </p:nvSpPr>
        <p:spPr>
          <a:xfrm flipV="1">
            <a:off x="5666042" y="3767461"/>
            <a:ext cx="3036524" cy="177861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E3E3886-9BEC-4D11-8769-A50B6EDFBE1C}"/>
              </a:ext>
            </a:extLst>
          </p:cNvPr>
          <p:cNvSpPr txBox="1"/>
          <p:nvPr/>
        </p:nvSpPr>
        <p:spPr>
          <a:xfrm>
            <a:off x="8330447" y="4328160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CMg2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5B55F67-8B3D-4688-81CF-53319D9EDF40}"/>
              </a:ext>
            </a:extLst>
          </p:cNvPr>
          <p:cNvSpPr txBox="1"/>
          <p:nvPr/>
        </p:nvSpPr>
        <p:spPr>
          <a:xfrm>
            <a:off x="6632261" y="4697492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P*</a:t>
            </a: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F49FC950-91F7-43AB-A11B-97D351EC1C8A}"/>
              </a:ext>
            </a:extLst>
          </p:cNvPr>
          <p:cNvSpPr/>
          <p:nvPr/>
        </p:nvSpPr>
        <p:spPr>
          <a:xfrm rot="19456892" flipH="1" flipV="1">
            <a:off x="7326933" y="2123710"/>
            <a:ext cx="3619782" cy="2663971"/>
          </a:xfrm>
          <a:prstGeom prst="arc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FB07C8F-BD04-4F55-A600-0A220AEAFC08}"/>
              </a:ext>
            </a:extLst>
          </p:cNvPr>
          <p:cNvSpPr txBox="1"/>
          <p:nvPr/>
        </p:nvSpPr>
        <p:spPr>
          <a:xfrm>
            <a:off x="9706575" y="4196914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CTP2</a:t>
            </a:r>
          </a:p>
        </p:txBody>
      </p:sp>
    </p:spTree>
    <p:extLst>
      <p:ext uri="{BB962C8B-B14F-4D97-AF65-F5344CB8AC3E}">
        <p14:creationId xmlns:p14="http://schemas.microsoft.com/office/powerpoint/2010/main" val="290559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Discriminación monopólica de precios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CDB893-2DBC-405D-A312-488B21D841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Conducta que refuerza poder monopólico establecido</a:t>
            </a:r>
          </a:p>
          <a:p>
            <a:r>
              <a:rPr lang="es-CL" dirty="0"/>
              <a:t>Tiene una consideración negativa a priori (</a:t>
            </a:r>
            <a:r>
              <a:rPr lang="es-CL" dirty="0" err="1"/>
              <a:t>e.g</a:t>
            </a:r>
            <a:r>
              <a:rPr lang="es-CL" dirty="0"/>
              <a:t>. discriminación étnica, racial, religiosa) pero en ciertos casos puede tener efectos económicos positivos</a:t>
            </a:r>
          </a:p>
          <a:p>
            <a:r>
              <a:rPr lang="es-CL" dirty="0"/>
              <a:t>Desafío: distinguir discriminación de precios de diferenciación de precios:</a:t>
            </a:r>
          </a:p>
          <a:p>
            <a:pPr lvl="1"/>
            <a:r>
              <a:rPr lang="es-CL" dirty="0"/>
              <a:t>Descuentos por volúmenes pueden o no ser discriminatorios</a:t>
            </a:r>
          </a:p>
          <a:p>
            <a:pPr lvl="1"/>
            <a:r>
              <a:rPr lang="es-CL" dirty="0"/>
              <a:t>Ventas atadas pueden tener discriminación encubierta de precios</a:t>
            </a:r>
          </a:p>
          <a:p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F8175E5-6EAF-4AD8-9E63-ACE63B042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04793" cy="4667250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Para determinar si una práctica es discriminatoria de precios se debe considerar:</a:t>
            </a:r>
          </a:p>
          <a:p>
            <a:pPr lvl="1"/>
            <a:r>
              <a:rPr lang="es-CL" dirty="0"/>
              <a:t>Deben existir diferencias de precios no atribuibles a diferencias de costos</a:t>
            </a:r>
          </a:p>
          <a:p>
            <a:pPr lvl="1"/>
            <a:r>
              <a:rPr lang="es-CL" dirty="0"/>
              <a:t>Debe existir poder monopólico que explica capacidad de discriminar</a:t>
            </a:r>
          </a:p>
          <a:p>
            <a:pPr lvl="1"/>
            <a:r>
              <a:rPr lang="es-CL" dirty="0"/>
              <a:t>No debe existir posibilidad de arbitraje (</a:t>
            </a:r>
            <a:r>
              <a:rPr lang="es-CL" dirty="0" err="1"/>
              <a:t>e.g</a:t>
            </a:r>
            <a:r>
              <a:rPr lang="es-CL" dirty="0"/>
              <a:t>. cláusulas de prohibición de reventa, servicios nominativos, etc.)</a:t>
            </a:r>
          </a:p>
          <a:p>
            <a:r>
              <a:rPr lang="es-CL" dirty="0"/>
              <a:t>Una vez que se prueba existencia de discriminación debe demostrarse que es nociva para el bienestar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Monopolio </a:t>
            </a:r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v.s</a:t>
            </a: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 monopolio discriminador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CDB893-2DBC-405D-A312-488B21D8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84" y="1825624"/>
            <a:ext cx="4292296" cy="4449051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Discriminación de precios puede permitir:</a:t>
            </a:r>
          </a:p>
          <a:p>
            <a:pPr lvl="1"/>
            <a:r>
              <a:rPr lang="es-CL" dirty="0"/>
              <a:t>Atender a mercados adicionales</a:t>
            </a:r>
          </a:p>
          <a:p>
            <a:pPr lvl="1"/>
            <a:r>
              <a:rPr lang="es-CL" dirty="0"/>
              <a:t>Aumentar la producción</a:t>
            </a:r>
          </a:p>
          <a:p>
            <a:r>
              <a:rPr lang="es-CL" dirty="0"/>
              <a:t>En el gráfico, si el monopolista atiende a dos mercados I y II</a:t>
            </a:r>
          </a:p>
          <a:p>
            <a:r>
              <a:rPr lang="es-CL" dirty="0"/>
              <a:t>Si cobra Pm, sólo atiende al mercado II</a:t>
            </a:r>
          </a:p>
          <a:p>
            <a:r>
              <a:rPr lang="es-CL" dirty="0"/>
              <a:t>Si puede discriminar precios, puede atender a ambos mercados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16" name="Marcador de contenido 15">
            <a:extLst>
              <a:ext uri="{FF2B5EF4-FFF2-40B4-BE49-F238E27FC236}">
                <a16:creationId xmlns:a16="http://schemas.microsoft.com/office/drawing/2014/main" id="{40F80108-A4AA-4617-A6D4-DD2494CE8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2758" b="29635"/>
          <a:stretch/>
        </p:blipFill>
        <p:spPr>
          <a:xfrm>
            <a:off x="5097517" y="1690688"/>
            <a:ext cx="6669246" cy="2881438"/>
          </a:xfr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F197D55-DBCA-4394-85AC-4D08CC8186A3}"/>
              </a:ext>
            </a:extLst>
          </p:cNvPr>
          <p:cNvCxnSpPr>
            <a:cxnSpLocks/>
          </p:cNvCxnSpPr>
          <p:nvPr/>
        </p:nvCxnSpPr>
        <p:spPr>
          <a:xfrm flipH="1" flipV="1">
            <a:off x="9836936" y="2207173"/>
            <a:ext cx="631368" cy="724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4D3AFEE-291D-4518-8381-ADC7757C89FA}"/>
              </a:ext>
            </a:extLst>
          </p:cNvPr>
          <p:cNvCxnSpPr>
            <a:cxnSpLocks/>
          </p:cNvCxnSpPr>
          <p:nvPr/>
        </p:nvCxnSpPr>
        <p:spPr>
          <a:xfrm flipH="1" flipV="1">
            <a:off x="10452970" y="2931710"/>
            <a:ext cx="1513488" cy="1309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C3049CB-0E9B-4E8D-B219-F3A1A2CD08BB}"/>
              </a:ext>
            </a:extLst>
          </p:cNvPr>
          <p:cNvSpPr txBox="1"/>
          <p:nvPr/>
        </p:nvSpPr>
        <p:spPr>
          <a:xfrm>
            <a:off x="11508826" y="3681249"/>
            <a:ext cx="45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DT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6383E87-D3A3-4D9A-BF3C-C3264A8F68A9}"/>
              </a:ext>
            </a:extLst>
          </p:cNvPr>
          <p:cNvCxnSpPr>
            <a:cxnSpLocks/>
          </p:cNvCxnSpPr>
          <p:nvPr/>
        </p:nvCxnSpPr>
        <p:spPr>
          <a:xfrm flipV="1">
            <a:off x="10005848" y="2931710"/>
            <a:ext cx="4624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1284384-590B-4683-90A7-A2956C5B3648}"/>
              </a:ext>
            </a:extLst>
          </p:cNvPr>
          <p:cNvCxnSpPr/>
          <p:nvPr/>
        </p:nvCxnSpPr>
        <p:spPr>
          <a:xfrm>
            <a:off x="10468304" y="2953407"/>
            <a:ext cx="0" cy="130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E575008-4383-487B-BE5D-4D2FFEE16607}"/>
              </a:ext>
            </a:extLst>
          </p:cNvPr>
          <p:cNvSpPr txBox="1"/>
          <p:nvPr/>
        </p:nvSpPr>
        <p:spPr>
          <a:xfrm>
            <a:off x="5097517" y="2747044"/>
            <a:ext cx="54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266600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4075931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832916" y="3105834"/>
            <a:ext cx="85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Garamond" panose="02020404030301010803" pitchFamily="18" charset="0"/>
              </a:rPr>
              <a:t>Próxima Clase: Regulación de Estructuras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590190"/>
            <a:ext cx="8657967" cy="1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2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1619F3C-05A7-C2B2-E01C-7EB74CF9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70000"/>
              </a:spcBef>
              <a:buClr>
                <a:srgbClr val="00B0F0"/>
              </a:buClr>
              <a:buSzPct val="90000"/>
              <a:buNone/>
            </a:pPr>
            <a:r>
              <a:rPr lang="es-CL" sz="2000" dirty="0">
                <a:latin typeface="Garamond" panose="02020404030301010803" pitchFamily="18" charset="0"/>
              </a:rPr>
              <a:t>Nos quedan las siguientes fechas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26 y 27 de noviembre: Clases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03 y 04 de diciembre: Clases (Sección 2: UCM Virtual; Sección 1: Presencial) 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10 y 11 de diciembre: Clases (Fiscalía Nacional Económica). Entrega de taller Unidad 3 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17 y 18 de diciembre: Prueba parcial Unidad 3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17 de diciembre. 15 </a:t>
            </a:r>
            <a:r>
              <a:rPr lang="es-CL" sz="2000" dirty="0" err="1">
                <a:latin typeface="Garamond" panose="02020404030301010803" pitchFamily="18" charset="0"/>
              </a:rPr>
              <a:t>hrs</a:t>
            </a:r>
            <a:r>
              <a:rPr lang="es-CL" sz="2000" dirty="0">
                <a:latin typeface="Garamond" panose="02020404030301010803" pitchFamily="18" charset="0"/>
              </a:rPr>
              <a:t>. Pruebas recuperativas (con justificativo).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Planificación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4075931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008994" y="3105834"/>
            <a:ext cx="1027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Garamond" panose="02020404030301010803" pitchFamily="18" charset="0"/>
              </a:rPr>
              <a:t>Regulación de Conductas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590190"/>
            <a:ext cx="8657967" cy="1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Introducción – Tendencias en la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3634" cy="4667250"/>
          </a:xfrm>
        </p:spPr>
        <p:txBody>
          <a:bodyPr>
            <a:normAutofit lnSpcReduction="10000"/>
          </a:bodyPr>
          <a:lstStyle/>
          <a:p>
            <a:r>
              <a:rPr lang="es-CL" dirty="0"/>
              <a:t>Rigidez de regulación estructural y falta de información ha determinada enfoque en regulación de conducta empresarial</a:t>
            </a:r>
          </a:p>
          <a:p>
            <a:r>
              <a:rPr lang="es-CL" dirty="0"/>
              <a:t>Se trata de prohibir conductas nocivas para los consumidores antes que bloquear fusiones o desintegrar filiales, por ejemplo.</a:t>
            </a:r>
          </a:p>
          <a:p>
            <a:r>
              <a:rPr lang="es-CL" dirty="0"/>
              <a:t>Como es costoso impedir o controlar un monopolio, suelen ser regulaciones de segundo mejor (no óptimas)</a:t>
            </a:r>
          </a:p>
          <a:p>
            <a:r>
              <a:rPr lang="es-CL" dirty="0"/>
              <a:t>Por ejemplo, es más fácil vigilar discriminación de precios que si Pm&gt;</a:t>
            </a:r>
            <a:r>
              <a:rPr lang="es-CL" dirty="0" err="1"/>
              <a:t>Cmg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96C88D-843F-4A17-9318-90CD8C99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533" y="2480441"/>
            <a:ext cx="4981467" cy="35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Regulación de conductas verticales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815" y="1576551"/>
            <a:ext cx="5701488" cy="5029200"/>
          </a:xfrm>
        </p:spPr>
        <p:txBody>
          <a:bodyPr>
            <a:normAutofit/>
          </a:bodyPr>
          <a:lstStyle/>
          <a:p>
            <a:r>
              <a:rPr lang="es-CL" dirty="0"/>
              <a:t>Consisten en limitaciones que impone un agente a otro en una cadena insumo-producto:</a:t>
            </a:r>
          </a:p>
          <a:p>
            <a:pPr lvl="1"/>
            <a:r>
              <a:rPr lang="es-CL" dirty="0"/>
              <a:t>Fijación de precios de reventa</a:t>
            </a:r>
          </a:p>
          <a:p>
            <a:pPr lvl="1"/>
            <a:r>
              <a:rPr lang="es-CL" dirty="0"/>
              <a:t>Distribución exclusiva</a:t>
            </a:r>
          </a:p>
          <a:p>
            <a:pPr lvl="1"/>
            <a:r>
              <a:rPr lang="es-CL" dirty="0"/>
              <a:t>Territorios exclusivos</a:t>
            </a:r>
          </a:p>
          <a:p>
            <a:r>
              <a:rPr lang="es-CL" dirty="0"/>
              <a:t>Problemas de coordinación en la cadena insumo producto son variantes del problema del polizón (free </a:t>
            </a:r>
            <a:r>
              <a:rPr lang="es-CL" dirty="0" err="1"/>
              <a:t>rider</a:t>
            </a:r>
            <a:r>
              <a:rPr lang="es-CL" dirty="0"/>
              <a:t>)</a:t>
            </a:r>
          </a:p>
          <a:p>
            <a:r>
              <a:rPr lang="es-CL" dirty="0"/>
              <a:t>Solución: contratos verticales como alternativa a la integración vertical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EA72B43-8F4F-4897-8B92-4B1911FFFE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12743"/>
          <a:stretch/>
        </p:blipFill>
        <p:spPr>
          <a:xfrm>
            <a:off x="5797763" y="2039008"/>
            <a:ext cx="6005355" cy="3193186"/>
          </a:xfrm>
        </p:spPr>
      </p:pic>
    </p:spTree>
    <p:extLst>
      <p:ext uri="{BB962C8B-B14F-4D97-AF65-F5344CB8AC3E}">
        <p14:creationId xmlns:p14="http://schemas.microsoft.com/office/powerpoint/2010/main" val="215628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Contratos verticales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41579" cy="4351338"/>
          </a:xfrm>
        </p:spPr>
        <p:txBody>
          <a:bodyPr>
            <a:normAutofit lnSpcReduction="10000"/>
          </a:bodyPr>
          <a:lstStyle/>
          <a:p>
            <a:r>
              <a:rPr lang="es-CL" dirty="0"/>
              <a:t>Se desarrollan entre agentes de la cadena insumo-producto</a:t>
            </a:r>
          </a:p>
          <a:p>
            <a:r>
              <a:rPr lang="es-CL" dirty="0"/>
              <a:t>Por ejemplo: intermediario o habilitador de la pesca artesanal</a:t>
            </a:r>
          </a:p>
          <a:p>
            <a:r>
              <a:rPr lang="es-CL" dirty="0"/>
              <a:t>¿Por qué contratos verticales?</a:t>
            </a:r>
          </a:p>
          <a:p>
            <a:pPr lvl="1"/>
            <a:r>
              <a:rPr lang="es-CL" dirty="0"/>
              <a:t>Hipótesis 1: reducen </a:t>
            </a:r>
            <a:r>
              <a:rPr lang="es-CL" dirty="0" err="1"/>
              <a:t>polizonaje</a:t>
            </a:r>
            <a:r>
              <a:rPr lang="es-CL" dirty="0"/>
              <a:t> y mejoran eficiencia</a:t>
            </a:r>
          </a:p>
          <a:p>
            <a:pPr lvl="1"/>
            <a:r>
              <a:rPr lang="es-CL" dirty="0"/>
              <a:t>Hipótesis2: afianzan poder monopólico</a:t>
            </a:r>
          </a:p>
          <a:p>
            <a:r>
              <a:rPr lang="es-CL" dirty="0"/>
              <a:t>Regulador debe analizar cuál es el caso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DE3072C-CCB3-4AFA-BAC4-523424FAF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73554"/>
            <a:ext cx="5181600" cy="3455479"/>
          </a:xfrm>
        </p:spPr>
      </p:pic>
    </p:spTree>
    <p:extLst>
      <p:ext uri="{BB962C8B-B14F-4D97-AF65-F5344CB8AC3E}">
        <p14:creationId xmlns:p14="http://schemas.microsoft.com/office/powerpoint/2010/main" val="290046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Restricciones verticales y libre competencia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990896" cy="4922016"/>
          </a:xfrm>
        </p:spPr>
        <p:txBody>
          <a:bodyPr>
            <a:normAutofit/>
          </a:bodyPr>
          <a:lstStyle/>
          <a:p>
            <a:r>
              <a:rPr lang="es-CL" dirty="0"/>
              <a:t>Existen ciertas restricciones verticales que se justifican desde la estrategia empresarial: </a:t>
            </a:r>
          </a:p>
          <a:p>
            <a:pPr lvl="1"/>
            <a:r>
              <a:rPr lang="es-CL" dirty="0"/>
              <a:t>Incentivar servicios de </a:t>
            </a:r>
            <a:r>
              <a:rPr lang="es-CL" dirty="0" err="1"/>
              <a:t>post-venta</a:t>
            </a:r>
            <a:endParaRPr lang="es-CL" dirty="0"/>
          </a:p>
          <a:p>
            <a:pPr lvl="1"/>
            <a:r>
              <a:rPr lang="es-CL" dirty="0"/>
              <a:t>Evitar descuentos de precio por calidad</a:t>
            </a:r>
          </a:p>
          <a:p>
            <a:pPr lvl="1"/>
            <a:r>
              <a:rPr lang="es-CL" dirty="0"/>
              <a:t>Proteger reputación de marca</a:t>
            </a:r>
          </a:p>
          <a:p>
            <a:r>
              <a:rPr lang="es-CL" dirty="0"/>
              <a:t>Problema del regulador: determinar si restricciones favorecen o no al bienestar del consumidor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185608-BC75-40F0-A167-2AC6C1F3A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862" y="1825625"/>
            <a:ext cx="4889938" cy="43513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CL" dirty="0"/>
              <a:t>Tipos de restricciones verticales:</a:t>
            </a:r>
          </a:p>
          <a:p>
            <a:pPr lvl="1"/>
            <a:r>
              <a:rPr lang="es-CL" dirty="0" err="1"/>
              <a:t>Franchising</a:t>
            </a:r>
            <a:endParaRPr lang="es-CL" dirty="0"/>
          </a:p>
          <a:p>
            <a:pPr lvl="1"/>
            <a:r>
              <a:rPr lang="es-CL" dirty="0"/>
              <a:t>Fijación de precios de reventa</a:t>
            </a:r>
          </a:p>
          <a:p>
            <a:pPr lvl="1"/>
            <a:r>
              <a:rPr lang="es-CL" dirty="0"/>
              <a:t>Ventas atadas</a:t>
            </a:r>
          </a:p>
          <a:p>
            <a:pPr lvl="1"/>
            <a:r>
              <a:rPr lang="es-CL" dirty="0"/>
              <a:t>Territorios exclusivos</a:t>
            </a:r>
          </a:p>
        </p:txBody>
      </p:sp>
    </p:spTree>
    <p:extLst>
      <p:ext uri="{BB962C8B-B14F-4D97-AF65-F5344CB8AC3E}">
        <p14:creationId xmlns:p14="http://schemas.microsoft.com/office/powerpoint/2010/main" val="273914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Franchising</a:t>
            </a:r>
            <a:endParaRPr lang="es-ES_tradnl" sz="36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CB7203-B909-452E-9E4C-262E5D1E3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4"/>
            <a:ext cx="5410200" cy="482742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Contrato que obliga al franquiciado o distribuidor restringir o a realizar algunas acciones específicas requeridas por el dueño de la franquicia</a:t>
            </a:r>
          </a:p>
          <a:p>
            <a:r>
              <a:rPr lang="es-ES" dirty="0"/>
              <a:t>En Chile, las restricciones verticales se interpretaron como evidencia de poder monopólico</a:t>
            </a:r>
          </a:p>
          <a:p>
            <a:r>
              <a:rPr lang="es-ES" dirty="0"/>
              <a:t>Ambos, ex ante, pueden tener interés en que existan tales res</a:t>
            </a:r>
            <a:r>
              <a:rPr lang="es-CL" dirty="0" err="1"/>
              <a:t>tricciones</a:t>
            </a:r>
            <a:r>
              <a:rPr lang="es-CL" dirty="0"/>
              <a:t> y obligaciones a un mayor nivel de esfuerzo.</a:t>
            </a:r>
          </a:p>
          <a:p>
            <a:r>
              <a:rPr lang="es-CL" i="1" dirty="0"/>
              <a:t>Ex post </a:t>
            </a:r>
            <a:r>
              <a:rPr lang="es-CL" dirty="0"/>
              <a:t>puede ser que existan comportamientos oportunistas </a:t>
            </a:r>
            <a:r>
              <a:rPr lang="es-CL" dirty="0" err="1"/>
              <a:t>post-contractuales</a:t>
            </a:r>
            <a:endParaRPr lang="es-ES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EEBE92DB-9BF9-41E1-8508-9B2A2301FC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90622"/>
            <a:ext cx="5181600" cy="342134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11194</TotalTime>
  <Words>1997</Words>
  <Application>Microsoft Office PowerPoint</Application>
  <PresentationFormat>Panorámica</PresentationFormat>
  <Paragraphs>198</Paragraphs>
  <Slides>25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Wingdings</vt:lpstr>
      <vt:lpstr>Tema de Office</vt:lpstr>
      <vt:lpstr>Organización Industrial</vt:lpstr>
      <vt:lpstr>Unidad III: Colusión y Políticas Públicas</vt:lpstr>
      <vt:lpstr>Planificación</vt:lpstr>
      <vt:lpstr>Presentación de PowerPoint</vt:lpstr>
      <vt:lpstr>Introducción – Tendencias en la Regulación</vt:lpstr>
      <vt:lpstr>Regulación de conductas verticales</vt:lpstr>
      <vt:lpstr>Contratos verticales</vt:lpstr>
      <vt:lpstr>Restricciones verticales y libre competencia</vt:lpstr>
      <vt:lpstr>Franchising</vt:lpstr>
      <vt:lpstr>Fijación de precios de reventa (FPR)</vt:lpstr>
      <vt:lpstr>Ventas atadas (VA)</vt:lpstr>
      <vt:lpstr>Casos de ventas atadas</vt:lpstr>
      <vt:lpstr>Motivaciones para atar productos</vt:lpstr>
      <vt:lpstr>Ventas atadas como mecanismo para desplazar a la competencia</vt:lpstr>
      <vt:lpstr>Presentación de PowerPoint</vt:lpstr>
      <vt:lpstr>Territorios exclusivos</vt:lpstr>
      <vt:lpstr>Distribución exclusiva</vt:lpstr>
      <vt:lpstr>Modelo de análisis de efectos de distribución exclusiva</vt:lpstr>
      <vt:lpstr>Regulación sobre conductas horizontales que pueden reducir la competencia</vt:lpstr>
      <vt:lpstr>Regulación a la colusión</vt:lpstr>
      <vt:lpstr>Pruebas de colusión</vt:lpstr>
      <vt:lpstr>Delación compensada</vt:lpstr>
      <vt:lpstr>Discriminación monopólica de precios</vt:lpstr>
      <vt:lpstr>Monopolio v.s monopolio discriminador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Macroeconomía para la Gestión</dc:title>
  <dc:creator>Francisco Gálvez</dc:creator>
  <cp:lastModifiedBy>Eduardo A. Letelier Araya</cp:lastModifiedBy>
  <cp:revision>164</cp:revision>
  <dcterms:created xsi:type="dcterms:W3CDTF">2022-03-14T18:17:07Z</dcterms:created>
  <dcterms:modified xsi:type="dcterms:W3CDTF">2025-12-01T18:29:42Z</dcterms:modified>
</cp:coreProperties>
</file>