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309" r:id="rId3"/>
    <p:sldId id="355" r:id="rId4"/>
    <p:sldId id="386" r:id="rId5"/>
    <p:sldId id="387" r:id="rId6"/>
    <p:sldId id="388" r:id="rId7"/>
    <p:sldId id="389" r:id="rId8"/>
    <p:sldId id="393" r:id="rId9"/>
    <p:sldId id="394" r:id="rId10"/>
    <p:sldId id="390" r:id="rId11"/>
    <p:sldId id="391" r:id="rId12"/>
    <p:sldId id="396" r:id="rId13"/>
    <p:sldId id="403" r:id="rId14"/>
    <p:sldId id="397" r:id="rId15"/>
    <p:sldId id="398" r:id="rId16"/>
    <p:sldId id="404" r:id="rId17"/>
    <p:sldId id="399" r:id="rId18"/>
    <p:sldId id="401" r:id="rId19"/>
    <p:sldId id="400" r:id="rId20"/>
    <p:sldId id="410" r:id="rId21"/>
    <p:sldId id="409" r:id="rId22"/>
    <p:sldId id="402" r:id="rId23"/>
    <p:sldId id="405" r:id="rId24"/>
    <p:sldId id="406" r:id="rId25"/>
    <p:sldId id="407" r:id="rId2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3"/>
    <p:restoredTop sz="94836"/>
  </p:normalViewPr>
  <p:slideViewPr>
    <p:cSldViewPr snapToGrid="0">
      <p:cViewPr varScale="1">
        <p:scale>
          <a:sx n="61" d="100"/>
          <a:sy n="61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EA68F-4298-8040-BAED-F6664FA10508}" type="datetimeFigureOut">
              <a:rPr lang="es-ES_tradnl" smtClean="0"/>
              <a:t>06/12/2025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DC86-DC1F-2043-ACEE-047FAA111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601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33E1E-D674-FE49-A7A3-D76116E02B1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821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77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07462-4AD4-4A4D-A300-648460E99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EE61FD-3E6E-1144-89AF-9363129E9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A70B03-0D91-8A42-9E38-09378503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06/12/2025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EAD07-CAE5-5943-9B00-8EBFDA28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1756D-2E8B-D14D-9393-513A3DC1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30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47228-21B4-B944-A67A-B91820B7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1DABFF-95B0-9D41-BFA9-6A1C87A29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C63AE-4E7E-1A49-AB05-0C60F524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06/12/2025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ED21B3-584B-8544-9740-F312CAF1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F423F1-CF3D-7743-9D0B-E20DB8F0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353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D6F12E-9DC3-2F46-ACF5-FFFF0944B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7C9019-A9F2-914D-A69E-F9ECF28E7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35BAA-2C21-5D47-865B-C25D4193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06/12/2025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2D789B-079F-8946-A305-FC792F83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4C5FA2-EFD4-924F-BB65-861D8A89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15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4AEB3-BFCC-B042-B227-38FE58D6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77F16-EA93-5543-BA1E-4638E200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38C8F-1719-764B-9B90-EB98964F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06/12/2025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25172-546C-C042-AA63-7692165E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CB6638-20A2-F042-9BF6-945FDFF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01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C21F9-EF7C-A044-9570-7F30BA90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9E8FC0-B7EB-0142-BE68-B1959791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7072B-FDCA-2445-B19D-227E402F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06/12/2025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44363-33CF-8145-8717-3B01E710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0F76-DCA4-9B41-A3C7-F50A47CB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011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0A157-575B-4947-8E60-F0FB3A13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197137-6490-CE4A-A8C3-E09F2432C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5EDB40-BBA1-7744-BB1B-290A57C80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21F3D5-AEFB-B045-B441-70440A69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06/12/2025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FDA238-F854-0D44-BDBA-5617EE73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5ABA28-738E-A74A-B4F7-7CA3F299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579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B3F5B-5194-9844-B1F3-05EC8C31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0A02AF-9F39-444A-9107-50209AE1E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44B195-0DAC-EA4C-BFC6-678889ACD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01B041-1B65-7548-BFE6-D4EBD811A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35A741-755B-A947-BD04-2CD24FAE7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04D3D5-DBE5-5F4B-B218-BDC3A37F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06/12/2025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110CA0-D1A2-C341-8CB5-ED8E2106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03888B-A0CE-4F49-9297-2969B543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246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15C34-1709-9746-9B3A-EEB7A5C4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AB3655-A167-7045-B695-3F712E33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06/12/2025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9131A1-ACAE-5544-9EBC-63CF5ADC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CC559E-FF79-4C47-B554-841912C5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23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0FD0D6-D803-AC43-83F2-C46607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06/12/2025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29794C-2414-C346-B46C-7FACAE35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DAC19D-113E-264E-8FC0-C2EBA0CD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275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7798D-B04C-7149-85D2-371348B4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BC317-3D21-6742-B654-A0ED82263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00FAC5-0093-9E4A-BE61-4C578957B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5D0EF1-C5CC-4643-A9EA-AF595230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06/12/2025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2B03CB-08A4-8142-A0D9-DA3EC263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F20910-DAFE-2246-BBF3-D05698E5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69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DE9BC-749E-994B-820D-6AC0F90E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ADAD5D-24D1-7440-AABD-DAA8FF9D4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A85541-8EC4-9648-AAC6-EB41EB66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F5388B-3973-5E4B-8C85-7009F9EF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06/12/2025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CBDEDF-115D-CC41-9B9A-1F6A57E4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25B0B6-7C78-4245-806D-B9F5B3ED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840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BF3B3B-59A6-B34A-82D8-9CA1E4E5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2B1AC-1F52-6340-9BC1-1A6D658FD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19FC21-8187-8147-9DBF-4341A9BF6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9339-C2CF-BD47-AD09-FF21F5CDCE09}" type="datetimeFigureOut">
              <a:rPr lang="es-ES_tradnl" smtClean="0"/>
              <a:t>06/12/2025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BCBE38-11C7-0A4C-8AD8-F4EAF0EB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056FE-29F2-3243-9CB3-D5FC88A6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40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fne.gob.cl/wp-content/uploads/2011/03/requ_0001_2004.pdf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10D64-5825-914E-8F9B-F0C839EA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140" y="2911264"/>
            <a:ext cx="8789720" cy="1035471"/>
          </a:xfrm>
        </p:spPr>
        <p:txBody>
          <a:bodyPr>
            <a:normAutofit/>
          </a:bodyPr>
          <a:lstStyle/>
          <a:p>
            <a:r>
              <a:rPr lang="es-ES_tradnl" sz="4800" b="1" dirty="0">
                <a:latin typeface="Garamond" panose="02020404030301010803" pitchFamily="18" charset="0"/>
                <a:cs typeface="Arial" panose="020B0604020202020204" pitchFamily="34" charset="0"/>
              </a:rPr>
              <a:t>Organización Industrial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45255F-1551-E84C-BD55-C9971687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459" y="4379811"/>
            <a:ext cx="6993082" cy="2207989"/>
          </a:xfrm>
        </p:spPr>
        <p:txBody>
          <a:bodyPr>
            <a:normAutofit/>
          </a:bodyPr>
          <a:lstStyle/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ICM-323 Ingeniería Comercial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Unidad III - Clase 2 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Colusión y Políticas Públicas</a:t>
            </a:r>
          </a:p>
          <a:p>
            <a:r>
              <a:rPr lang="es-ES_tradnl" sz="1800" b="1" dirty="0">
                <a:latin typeface="Garamond" panose="02020404030301010803" pitchFamily="18" charset="0"/>
                <a:cs typeface="Arial" panose="020B0604020202020204" pitchFamily="34" charset="0"/>
              </a:rPr>
              <a:t>Eduardo Letelier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0FE0F1-B94B-4948-9697-E5D843A65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5" name="Imagen 4" descr="logo ucm nuevo vectorizado.pdf">
            <a:extLst>
              <a:ext uri="{FF2B5EF4-FFF2-40B4-BE49-F238E27FC236}">
                <a16:creationId xmlns:a16="http://schemas.microsoft.com/office/drawing/2014/main" id="{C817DD40-712E-D24E-84B5-9568529434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5438" r="10727" b="19478"/>
          <a:stretch/>
        </p:blipFill>
        <p:spPr>
          <a:xfrm>
            <a:off x="4427390" y="967068"/>
            <a:ext cx="3337220" cy="13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5938" cy="1325563"/>
          </a:xfrm>
        </p:spPr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Evolución en la regulación de las fusiones horizontales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862" y="1513490"/>
            <a:ext cx="5651938" cy="5202619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Críticas a la regulación de estructuras:</a:t>
            </a:r>
          </a:p>
          <a:p>
            <a:pPr lvl="1"/>
            <a:r>
              <a:rPr lang="es-CL" dirty="0">
                <a:highlight>
                  <a:srgbClr val="FFFF00"/>
                </a:highlight>
              </a:rPr>
              <a:t>Asume mecánicamente </a:t>
            </a:r>
            <a:r>
              <a:rPr lang="es-CL" dirty="0"/>
              <a:t>que concentración de mercado implica ejercicio de poder de mercado</a:t>
            </a:r>
          </a:p>
          <a:p>
            <a:pPr lvl="1"/>
            <a:r>
              <a:rPr lang="es-CL" dirty="0"/>
              <a:t>No reconoce efectos beneficiosos de </a:t>
            </a:r>
            <a:r>
              <a:rPr lang="es-CL" dirty="0">
                <a:highlight>
                  <a:srgbClr val="FFFF00"/>
                </a:highlight>
              </a:rPr>
              <a:t>eficiencia por reducción de costos </a:t>
            </a:r>
            <a:r>
              <a:rPr lang="es-CL" dirty="0"/>
              <a:t>derivados de fusión horizontal </a:t>
            </a:r>
          </a:p>
          <a:p>
            <a:pPr lvl="1"/>
            <a:r>
              <a:rPr lang="es-CL" dirty="0"/>
              <a:t>Desconoce los efectos de la </a:t>
            </a:r>
            <a:r>
              <a:rPr lang="es-CL" dirty="0">
                <a:highlight>
                  <a:srgbClr val="FFFF00"/>
                </a:highlight>
              </a:rPr>
              <a:t>competencia potencial </a:t>
            </a:r>
            <a:r>
              <a:rPr lang="es-CL" dirty="0"/>
              <a:t>(</a:t>
            </a:r>
            <a:r>
              <a:rPr lang="es-CL" dirty="0" err="1"/>
              <a:t>desafiabilidad</a:t>
            </a:r>
            <a:r>
              <a:rPr lang="es-CL" dirty="0"/>
              <a:t> de mercado)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3490"/>
            <a:ext cx="5651938" cy="520261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s-CL" dirty="0"/>
              <a:t>Desde los 80’s se verifica cambio de tendencia en la regulación con énfasis en:</a:t>
            </a:r>
          </a:p>
          <a:p>
            <a:pPr lvl="1"/>
            <a:r>
              <a:rPr lang="es-CL" dirty="0"/>
              <a:t>Precio finalmente pagado por consumidores</a:t>
            </a:r>
          </a:p>
          <a:p>
            <a:pPr lvl="1"/>
            <a:r>
              <a:rPr lang="es-CL" dirty="0"/>
              <a:t>Condiciones de entrada</a:t>
            </a:r>
          </a:p>
          <a:p>
            <a:pPr lvl="1"/>
            <a:r>
              <a:rPr lang="es-CL" dirty="0"/>
              <a:t>Eficiencia de la industria</a:t>
            </a:r>
          </a:p>
          <a:p>
            <a:pPr lvl="1"/>
            <a:r>
              <a:rPr lang="es-CL" dirty="0"/>
              <a:t>Ganancias de innovación y cambio tecnológico</a:t>
            </a:r>
          </a:p>
          <a:p>
            <a:r>
              <a:rPr lang="es-CL" dirty="0"/>
              <a:t>Hoy en EE.UU. se aprueban fusiones incluso con aumentos de precio de corto plazo (2 años) que induzcan entrada</a:t>
            </a:r>
          </a:p>
          <a:p>
            <a:r>
              <a:rPr lang="es-CL" dirty="0"/>
              <a:t>En Chile hoy existe la consulta voluntaria al TDLC sobre legalidad de fusiones basado en análisis económico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37BEA7-D92F-483E-9977-D5AA605BB9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6" t="2068" r="12785" b="12951"/>
          <a:stretch/>
        </p:blipFill>
        <p:spPr>
          <a:xfrm>
            <a:off x="1897531" y="3901826"/>
            <a:ext cx="2648607" cy="288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8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¿Cómo regular a Microsoft?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1448"/>
            <a:ext cx="5181600" cy="4705515"/>
          </a:xfrm>
        </p:spPr>
        <p:txBody>
          <a:bodyPr>
            <a:normAutofit lnSpcReduction="10000"/>
          </a:bodyPr>
          <a:lstStyle/>
          <a:p>
            <a:r>
              <a:rPr lang="es-CL" dirty="0"/>
              <a:t>Empresa fue acusada de usar poder en el mercado de sistemas operativos (Windows), para obligar a los fabricantes a instalar su navegador (browser) Internet Explorer en las computadoras</a:t>
            </a:r>
          </a:p>
          <a:p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7366"/>
            <a:ext cx="5578366" cy="53602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CL" dirty="0"/>
              <a:t>Regulación estructural</a:t>
            </a:r>
          </a:p>
          <a:p>
            <a:pPr lvl="1"/>
            <a:r>
              <a:rPr lang="es-CL" dirty="0"/>
              <a:t>División de Microsoft en tres empresas con actuaciones comerciales independientes: </a:t>
            </a:r>
          </a:p>
          <a:p>
            <a:pPr lvl="2"/>
            <a:r>
              <a:rPr lang="es-CL" dirty="0"/>
              <a:t>i) sistemas operativos </a:t>
            </a:r>
          </a:p>
          <a:p>
            <a:pPr lvl="2"/>
            <a:r>
              <a:rPr lang="es-CL" dirty="0" err="1"/>
              <a:t>ii</a:t>
            </a:r>
            <a:r>
              <a:rPr lang="es-CL" dirty="0"/>
              <a:t>) aplicaciones de oficina</a:t>
            </a:r>
          </a:p>
          <a:p>
            <a:pPr lvl="2"/>
            <a:r>
              <a:rPr lang="es-CL" dirty="0" err="1"/>
              <a:t>iii</a:t>
            </a:r>
            <a:r>
              <a:rPr lang="es-CL" dirty="0"/>
              <a:t>) aplicaciones de Internet</a:t>
            </a:r>
          </a:p>
          <a:p>
            <a:r>
              <a:rPr lang="es-CL" dirty="0"/>
              <a:t>Regulación conductual</a:t>
            </a:r>
          </a:p>
          <a:p>
            <a:pPr lvl="1"/>
            <a:r>
              <a:rPr lang="es-CL" dirty="0"/>
              <a:t>Prohibición de venta atada de sistema operativo y aplicaciones</a:t>
            </a:r>
          </a:p>
          <a:p>
            <a:pPr lvl="1"/>
            <a:r>
              <a:rPr lang="es-CL" dirty="0"/>
              <a:t>Limitación a la negativa a vender sistemas operativos a fabricantes que usen aplicaciones alternativas</a:t>
            </a:r>
          </a:p>
          <a:p>
            <a:pPr lvl="1"/>
            <a:r>
              <a:rPr lang="es-CL" dirty="0"/>
              <a:t>Limitación a la instalación de Internet Explorer en la pantalla de inicio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79B782-3CED-43DB-875E-FCD4EC29D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59" y="4067503"/>
            <a:ext cx="4732283" cy="142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2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Barreras a la entrada e integración horizontal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CL" dirty="0"/>
              <a:t>Es fundamental determinar cómo una fusión puede </a:t>
            </a:r>
            <a:r>
              <a:rPr lang="es-CL" b="1" dirty="0">
                <a:highlight>
                  <a:srgbClr val="FFFF00"/>
                </a:highlight>
              </a:rPr>
              <a:t>afectar o verse afectada </a:t>
            </a:r>
            <a:r>
              <a:rPr lang="es-CL" dirty="0"/>
              <a:t>por barreras a la entrada en una industria</a:t>
            </a:r>
          </a:p>
          <a:p>
            <a:r>
              <a:rPr lang="es-CL" dirty="0"/>
              <a:t>Visión regulatoria dominante y modelos de competencia oligopolista </a:t>
            </a:r>
            <a:r>
              <a:rPr lang="es-CL" u="sng" dirty="0"/>
              <a:t>asumen que el número de empresas es </a:t>
            </a:r>
            <a:r>
              <a:rPr lang="es-CL" b="1" u="sng" dirty="0"/>
              <a:t>exógeno</a:t>
            </a:r>
          </a:p>
          <a:p>
            <a:r>
              <a:rPr lang="es-CL" dirty="0"/>
              <a:t>El único efecto de una fusión era la reducción en el número de empresas en una industria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578366" cy="49220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s-CL" dirty="0"/>
              <a:t>Este análisis no consideraba que si los precios al consumidor subían como resultado de una fusión, esto podía inducir la entrada al mercado de nuevos competidores</a:t>
            </a:r>
          </a:p>
          <a:p>
            <a:r>
              <a:rPr lang="es-CL" dirty="0"/>
              <a:t>Esto podría tener como efecto el </a:t>
            </a:r>
            <a:r>
              <a:rPr lang="es-CL" dirty="0" err="1"/>
              <a:t>reestablecimiento</a:t>
            </a:r>
            <a:r>
              <a:rPr lang="es-CL" dirty="0"/>
              <a:t> de precios iniciales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0662CE8-999F-493A-8AFD-E9391C529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30" y="4502728"/>
            <a:ext cx="3158361" cy="2244913"/>
          </a:xfrm>
          <a:prstGeom prst="rect">
            <a:avLst/>
          </a:prstGeom>
        </p:spPr>
      </p:pic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EF3A3A43-CC6C-42E2-9850-B574F8E0D426}"/>
              </a:ext>
            </a:extLst>
          </p:cNvPr>
          <p:cNvSpPr/>
          <p:nvPr/>
        </p:nvSpPr>
        <p:spPr>
          <a:xfrm>
            <a:off x="9333186" y="5625184"/>
            <a:ext cx="388883" cy="344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39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Barreras a la entrada e integración horizontal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779" y="1825624"/>
            <a:ext cx="5736021" cy="4922015"/>
          </a:xfrm>
        </p:spPr>
        <p:txBody>
          <a:bodyPr>
            <a:normAutofit fontScale="92500"/>
          </a:bodyPr>
          <a:lstStyle/>
          <a:p>
            <a:r>
              <a:rPr lang="es-CL" dirty="0"/>
              <a:t>Puede existir alta concentración en un mercado pero </a:t>
            </a:r>
            <a:r>
              <a:rPr lang="es-CL" b="1" dirty="0"/>
              <a:t>sin barreras a la entrada </a:t>
            </a:r>
            <a:r>
              <a:rPr lang="es-CL" dirty="0">
                <a:highlight>
                  <a:srgbClr val="FFFF00"/>
                </a:highlight>
              </a:rPr>
              <a:t>es imposible que una empresa cobre P&gt;</a:t>
            </a:r>
            <a:r>
              <a:rPr lang="es-CL" dirty="0" err="1">
                <a:highlight>
                  <a:srgbClr val="FFFF00"/>
                </a:highlight>
              </a:rPr>
              <a:t>CMg</a:t>
            </a:r>
            <a:endParaRPr lang="es-CL" dirty="0">
              <a:highlight>
                <a:srgbClr val="FFFF00"/>
              </a:highlight>
            </a:endParaRPr>
          </a:p>
          <a:p>
            <a:r>
              <a:rPr lang="es-CL" dirty="0"/>
              <a:t>Tecnología puede definir una barrera a la entrada: Tamaño Mínimo Eficiente</a:t>
            </a:r>
          </a:p>
          <a:p>
            <a:pPr lvl="1"/>
            <a:r>
              <a:rPr lang="es-CL" dirty="0"/>
              <a:t>A mayor TME más concentrada será la industria</a:t>
            </a:r>
          </a:p>
          <a:p>
            <a:pPr lvl="1"/>
            <a:r>
              <a:rPr lang="es-CL" dirty="0"/>
              <a:t>A menor TME mayor será el costo relativo para la empresa establecida de detener la entrada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218" y="1436744"/>
            <a:ext cx="5578366" cy="35451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s-CL" b="1" dirty="0"/>
              <a:t>Análisis de barreras a la entrada debe determinar magnitud de costos hundidos de nuevas inversiones</a:t>
            </a:r>
          </a:p>
          <a:p>
            <a:pPr lvl="1"/>
            <a:r>
              <a:rPr lang="es-CL" dirty="0"/>
              <a:t>A mayor costo hundido o inversión irreversible o no recuperable, mayores serán las barreras a la entrada</a:t>
            </a:r>
          </a:p>
          <a:p>
            <a:pPr lvl="1"/>
            <a:r>
              <a:rPr lang="es-CL" dirty="0"/>
              <a:t>Si las inversiones tienen usos alternativos o son reversibles, menores serán las barreras a la entrada y salida. Ejemplo: amenaza de importaciones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72AC15B-5ADB-49A1-859F-C01EF8EF5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987" y="4981904"/>
            <a:ext cx="3126827" cy="18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7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Integración vertical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CL" dirty="0"/>
              <a:t>Según Coase, una </a:t>
            </a:r>
            <a:r>
              <a:rPr lang="es-CL" b="1" dirty="0"/>
              <a:t>empresa</a:t>
            </a:r>
            <a:r>
              <a:rPr lang="es-CL" dirty="0"/>
              <a:t> se puede definir como un </a:t>
            </a:r>
            <a:r>
              <a:rPr lang="es-CL" dirty="0">
                <a:highlight>
                  <a:srgbClr val="FFFF00"/>
                </a:highlight>
              </a:rPr>
              <a:t>conjunto de procesos integrados verticalmente y coordinados jerárquicamente</a:t>
            </a:r>
          </a:p>
          <a:p>
            <a:r>
              <a:rPr lang="es-CL" dirty="0"/>
              <a:t>Bajo ciertas condiciones estos procesos pueden ser contratados en el mercado</a:t>
            </a:r>
          </a:p>
          <a:p>
            <a:r>
              <a:rPr lang="es-CL" dirty="0"/>
              <a:t>¿Bajo qué condiciones la integración vertical aumenta el poder monopólico de una empresa?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2B73FAA1-E434-4628-BBC3-9EAE8D7953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34104"/>
          <a:stretch/>
        </p:blipFill>
        <p:spPr>
          <a:xfrm>
            <a:off x="6172200" y="2114050"/>
            <a:ext cx="5181600" cy="3708317"/>
          </a:xfrm>
        </p:spPr>
      </p:pic>
    </p:spTree>
    <p:extLst>
      <p:ext uri="{BB962C8B-B14F-4D97-AF65-F5344CB8AC3E}">
        <p14:creationId xmlns:p14="http://schemas.microsoft.com/office/powerpoint/2010/main" val="361321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Integración vertical sin regulación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Supongamos que para bañarse en un lago, los visitantes necesitan de: </a:t>
            </a:r>
          </a:p>
          <a:p>
            <a:pPr lvl="1"/>
            <a:r>
              <a:rPr lang="es-CL" dirty="0"/>
              <a:t>i) servicios de un camino</a:t>
            </a:r>
          </a:p>
          <a:p>
            <a:pPr lvl="1"/>
            <a:r>
              <a:rPr lang="es-CL" dirty="0" err="1"/>
              <a:t>ii</a:t>
            </a:r>
            <a:r>
              <a:rPr lang="es-CL" dirty="0"/>
              <a:t>) servicios de una playa</a:t>
            </a:r>
          </a:p>
          <a:p>
            <a:r>
              <a:rPr lang="es-CL" dirty="0"/>
              <a:t>Estos servicios tienen </a:t>
            </a:r>
            <a:r>
              <a:rPr lang="es-CL" dirty="0" err="1"/>
              <a:t>CMg</a:t>
            </a:r>
            <a:r>
              <a:rPr lang="es-CL" dirty="0"/>
              <a:t>=0</a:t>
            </a:r>
          </a:p>
          <a:p>
            <a:r>
              <a:rPr lang="es-CL" dirty="0"/>
              <a:t>La demanda por una tarde de baño en el lago (q) viene dada por:</a:t>
            </a:r>
          </a:p>
          <a:p>
            <a:r>
              <a:rPr lang="es-CL" dirty="0"/>
              <a:t>P = 100 – Q</a:t>
            </a:r>
          </a:p>
          <a:p>
            <a:r>
              <a:rPr lang="es-CL" dirty="0"/>
              <a:t>La función de ingreso marginal de sería entonces:</a:t>
            </a:r>
          </a:p>
          <a:p>
            <a:r>
              <a:rPr lang="es-CL" dirty="0" err="1"/>
              <a:t>IMg</a:t>
            </a:r>
            <a:r>
              <a:rPr lang="es-CL" dirty="0"/>
              <a:t> = 100 -2*Q</a:t>
            </a:r>
          </a:p>
          <a:p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578366" cy="49220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s-CL" dirty="0"/>
              <a:t>Con libre acceso (P=0) se bañan 100 personas en una tarde en el lago</a:t>
            </a:r>
          </a:p>
          <a:p>
            <a:r>
              <a:rPr lang="es-CL" dirty="0"/>
              <a:t>Si hay un monopolio en el camino pero infinitas playas o si hay infinitos caminos pero un monopolio en la playa…</a:t>
            </a:r>
          </a:p>
          <a:p>
            <a:r>
              <a:rPr lang="es-CL" dirty="0"/>
              <a:t>…el monopolista define el precio donde </a:t>
            </a:r>
            <a:r>
              <a:rPr lang="es-CL" dirty="0" err="1"/>
              <a:t>IMg</a:t>
            </a:r>
            <a:r>
              <a:rPr lang="es-CL" dirty="0"/>
              <a:t>=</a:t>
            </a:r>
            <a:r>
              <a:rPr lang="es-CL" dirty="0" err="1"/>
              <a:t>CMg</a:t>
            </a:r>
            <a:r>
              <a:rPr lang="es-CL" dirty="0"/>
              <a:t>=0</a:t>
            </a:r>
          </a:p>
          <a:p>
            <a:r>
              <a:rPr lang="es-CL" dirty="0"/>
              <a:t>Es decir, cobra $50 y se bañan 50 personas</a:t>
            </a:r>
          </a:p>
          <a:p>
            <a:r>
              <a:rPr lang="es-CL" dirty="0"/>
              <a:t>En el servicio donde hay infinitas opciones, el monopolista cobra P=</a:t>
            </a:r>
            <a:r>
              <a:rPr lang="es-CL" dirty="0" err="1"/>
              <a:t>CMg</a:t>
            </a:r>
            <a:r>
              <a:rPr lang="es-CL" dirty="0"/>
              <a:t>=0</a:t>
            </a:r>
          </a:p>
          <a:p>
            <a:r>
              <a:rPr lang="es-CL" dirty="0">
                <a:highlight>
                  <a:srgbClr val="FF0000"/>
                </a:highlight>
              </a:rPr>
              <a:t>No hay ganancias derivadas de la integración vertical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4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Integración vertical sin regulación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434" y="1825624"/>
            <a:ext cx="5578366" cy="4922015"/>
          </a:xfrm>
        </p:spPr>
        <p:txBody>
          <a:bodyPr>
            <a:normAutofit fontScale="85000" lnSpcReduction="20000"/>
          </a:bodyPr>
          <a:lstStyle/>
          <a:p>
            <a:r>
              <a:rPr lang="es-CL" dirty="0"/>
              <a:t>Si ahora tenemos dos monopolistas, uno para el servicio del camino y otro para el servicio de la playa</a:t>
            </a:r>
          </a:p>
          <a:p>
            <a:r>
              <a:rPr lang="es-CL" dirty="0"/>
              <a:t>Hay interacción estratégica entre ambos y el precio dependerá del nivel de coordinación entre ambos. Por ejemplo:</a:t>
            </a:r>
          </a:p>
          <a:p>
            <a:r>
              <a:rPr lang="es-CL" dirty="0"/>
              <a:t>Si el monopolista del camino cobra $50 y gana $2.500</a:t>
            </a:r>
          </a:p>
          <a:p>
            <a:r>
              <a:rPr lang="es-CL" dirty="0"/>
              <a:t>El monopolista de la playa toma la demanda residual </a:t>
            </a:r>
          </a:p>
          <a:p>
            <a:r>
              <a:rPr lang="es-CL" dirty="0"/>
              <a:t>P = 50 – Q</a:t>
            </a:r>
          </a:p>
          <a:p>
            <a:r>
              <a:rPr lang="es-CL" dirty="0"/>
              <a:t>Su función de ingreso marginal de será entonces:</a:t>
            </a:r>
          </a:p>
          <a:p>
            <a:r>
              <a:rPr lang="es-CL" dirty="0" err="1"/>
              <a:t>IMg</a:t>
            </a:r>
            <a:r>
              <a:rPr lang="es-CL" dirty="0"/>
              <a:t> = 50 -2*Q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78366" cy="49220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s-CL" dirty="0"/>
              <a:t>El monopolista de la playa determinará la cantidad donde </a:t>
            </a:r>
            <a:r>
              <a:rPr lang="es-CL" dirty="0" err="1"/>
              <a:t>IMg</a:t>
            </a:r>
            <a:r>
              <a:rPr lang="es-CL" dirty="0"/>
              <a:t>=</a:t>
            </a:r>
            <a:r>
              <a:rPr lang="es-CL" dirty="0" err="1"/>
              <a:t>CMg</a:t>
            </a:r>
            <a:r>
              <a:rPr lang="es-CL" dirty="0"/>
              <a:t>=0</a:t>
            </a:r>
          </a:p>
          <a:p>
            <a:r>
              <a:rPr lang="es-CL" dirty="0"/>
              <a:t>Es decir, cobrará P=$25 y ganará $625</a:t>
            </a:r>
          </a:p>
          <a:p>
            <a:r>
              <a:rPr lang="es-CL" dirty="0"/>
              <a:t>Cada uno de los 25 bañistas terminará pagando $75</a:t>
            </a:r>
          </a:p>
          <a:p>
            <a:r>
              <a:rPr lang="es-CL" dirty="0"/>
              <a:t>Si ahora los dos monopolios se fusionan, el monopolista del camino volverá a enfrentar la demanda completa por una tarde de baño en el lago</a:t>
            </a:r>
          </a:p>
          <a:p>
            <a:r>
              <a:rPr lang="es-CL" dirty="0"/>
              <a:t>Cobrará P=$50 y ganará $2.500</a:t>
            </a:r>
          </a:p>
          <a:p>
            <a:r>
              <a:rPr lang="es-CL" dirty="0"/>
              <a:t>Pero el monopolista de la playa podrá aumentar sus ingresos de $625 a $2.500</a:t>
            </a:r>
          </a:p>
          <a:p>
            <a:r>
              <a:rPr lang="es-CL" dirty="0">
                <a:solidFill>
                  <a:schemeClr val="accent1"/>
                </a:solidFill>
                <a:highlight>
                  <a:srgbClr val="FFFF00"/>
                </a:highlight>
              </a:rPr>
              <a:t>En este caso, hay incentivos para integrarse pero esta fusión será beneficiosa para la sociedad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Incentivos para la integración vertical con regulación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197" y="1352658"/>
            <a:ext cx="4643844" cy="5405494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El caso de integración vertical más preocupante es cuando </a:t>
            </a:r>
            <a:r>
              <a:rPr lang="es-CL" dirty="0">
                <a:highlight>
                  <a:srgbClr val="FFFF00"/>
                </a:highlight>
              </a:rPr>
              <a:t>existe un monopolio regulado</a:t>
            </a:r>
            <a:r>
              <a:rPr lang="es-CL" dirty="0"/>
              <a:t> en una etapa o proceso de la cadena productiva</a:t>
            </a:r>
          </a:p>
          <a:p>
            <a:r>
              <a:rPr lang="es-CL" dirty="0"/>
              <a:t>Volviendo al ejemplo de los baños en el lago, supongamos que: </a:t>
            </a:r>
          </a:p>
          <a:p>
            <a:pPr lvl="1"/>
            <a:r>
              <a:rPr lang="es-CL" dirty="0"/>
              <a:t>el servicio de la playa es un monopolio regulado donde P=</a:t>
            </a:r>
            <a:r>
              <a:rPr lang="es-CL" dirty="0" err="1"/>
              <a:t>CMg</a:t>
            </a:r>
            <a:r>
              <a:rPr lang="es-CL" dirty="0"/>
              <a:t>=0 (se prohíbe cobro)</a:t>
            </a:r>
          </a:p>
          <a:p>
            <a:pPr lvl="1"/>
            <a:r>
              <a:rPr lang="es-CL" dirty="0"/>
              <a:t>el servicio del camino es competitivo y no regulado</a:t>
            </a:r>
          </a:p>
          <a:p>
            <a:r>
              <a:rPr lang="es-CL" dirty="0"/>
              <a:t>En este caso, el dueño de la playa tiene incentivos para integrar el servicio de camino y cobrar por su uso</a:t>
            </a:r>
          </a:p>
          <a:p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1930" y="1352658"/>
            <a:ext cx="4632435" cy="540549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s-CL" dirty="0"/>
              <a:t>Si hay caminos alternativos a </a:t>
            </a:r>
            <a:r>
              <a:rPr lang="es-CL" dirty="0" err="1"/>
              <a:t>CMg</a:t>
            </a:r>
            <a:r>
              <a:rPr lang="es-CL" dirty="0"/>
              <a:t>=P=$0 no va a poder cobrar</a:t>
            </a:r>
          </a:p>
          <a:p>
            <a:r>
              <a:rPr lang="es-CL" dirty="0">
                <a:highlight>
                  <a:srgbClr val="FF0000"/>
                </a:highlight>
              </a:rPr>
              <a:t>Pero si puede excluir a quienes llegan a su playa por tales caminos (por ej. cercando la playa), podría cobrar P&gt;$0</a:t>
            </a:r>
          </a:p>
          <a:p>
            <a:r>
              <a:rPr lang="es-CL" dirty="0"/>
              <a:t>En este caso la posibilidad de exclusión es crítica para la regulación</a:t>
            </a:r>
          </a:p>
          <a:p>
            <a:r>
              <a:rPr lang="es-CL" dirty="0"/>
              <a:t>Se debe impedir que el dueño de un insumo esencial (</a:t>
            </a:r>
            <a:r>
              <a:rPr lang="es-CL" dirty="0" err="1"/>
              <a:t>e.g</a:t>
            </a:r>
            <a:r>
              <a:rPr lang="es-CL" dirty="0"/>
              <a:t>. red eléctrica o </a:t>
            </a:r>
            <a:r>
              <a:rPr lang="es-CL" dirty="0" err="1"/>
              <a:t>teléfónica</a:t>
            </a:r>
            <a:r>
              <a:rPr lang="es-CL" dirty="0"/>
              <a:t>) favorezca a su filial por sobre la de los competidores y en contra de los consumidores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59A61C-B5D7-4F54-89D2-CB76D4626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249" y="3590777"/>
            <a:ext cx="2507739" cy="16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4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Desafíos para la práctica de regulación de fusiones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480" y="153133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s-CL" dirty="0"/>
              <a:t>Aparte de los efectos beneficiosos para la sociedad hay </a:t>
            </a:r>
            <a:r>
              <a:rPr lang="es-CL" b="1" dirty="0"/>
              <a:t>otros elementos </a:t>
            </a:r>
            <a:r>
              <a:rPr lang="es-CL" dirty="0"/>
              <a:t>que pueden explicar los </a:t>
            </a:r>
            <a:r>
              <a:rPr lang="es-CL" dirty="0">
                <a:highlight>
                  <a:srgbClr val="FFFF00"/>
                </a:highlight>
              </a:rPr>
              <a:t>beneficios de una fusión</a:t>
            </a:r>
            <a:r>
              <a:rPr lang="es-CL" dirty="0"/>
              <a:t>:</a:t>
            </a:r>
          </a:p>
          <a:p>
            <a:pPr lvl="1"/>
            <a:r>
              <a:rPr lang="es-CL" dirty="0"/>
              <a:t>Luchas por el control corporativo para disciplinar a gerentes y </a:t>
            </a:r>
            <a:r>
              <a:rPr lang="es-CL" u="sng" dirty="0"/>
              <a:t>reducir el problema de agencia</a:t>
            </a:r>
          </a:p>
          <a:p>
            <a:pPr lvl="1"/>
            <a:r>
              <a:rPr lang="es-CL" u="sng" dirty="0"/>
              <a:t>Respuesta de empresas que estaban en la industria </a:t>
            </a:r>
            <a:r>
              <a:rPr lang="es-CL" dirty="0"/>
              <a:t>antes de la fusión, frente a una reducción de la cantidad y aumento de precios en el mercado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31334"/>
            <a:ext cx="5866986" cy="27985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CL" dirty="0"/>
              <a:t>Frente a la incertidumbre y ante la disyuntiva de aceptar una fusión que tiene la probabilidad de generar un efecto neto adverso o de rechazar una con efecto neto positivo, los reguladores suelen condicionar aspectos de las fusiones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5428523-4F42-483D-A3F8-B67C4B449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283" y="4012412"/>
            <a:ext cx="6308420" cy="26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6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Caso de fusión condicionada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Fusión de administradoras de tarjetas de crédito Transbank (Visa) y </a:t>
            </a:r>
            <a:r>
              <a:rPr lang="es-CL" dirty="0" err="1"/>
              <a:t>Bancard</a:t>
            </a:r>
            <a:r>
              <a:rPr lang="es-CL" dirty="0"/>
              <a:t> (Master </a:t>
            </a:r>
            <a:r>
              <a:rPr lang="es-CL" dirty="0" err="1"/>
              <a:t>Card</a:t>
            </a:r>
            <a:r>
              <a:rPr lang="es-CL" dirty="0"/>
              <a:t>) en Chile en 1991</a:t>
            </a:r>
          </a:p>
          <a:p>
            <a:r>
              <a:rPr lang="es-CL" dirty="0"/>
              <a:t>Parte con definición del mercado ¿mercado de tarjetas de crédito o de medios de pago?</a:t>
            </a:r>
          </a:p>
          <a:p>
            <a:r>
              <a:rPr lang="es-CL" dirty="0"/>
              <a:t>Existían sinergias importantes de fusión, con eficiencia por reducción de costos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78366" cy="49220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s-CL" dirty="0"/>
              <a:t>Resolución de Comisión Antimonopolios:</a:t>
            </a:r>
          </a:p>
          <a:p>
            <a:r>
              <a:rPr lang="es-CL" dirty="0"/>
              <a:t>Elimina cláusula de contrato de fusión que establecía la renuncia de quienes vendían a volver a ingresar al mercado nunca más</a:t>
            </a:r>
          </a:p>
          <a:p>
            <a:r>
              <a:rPr lang="es-CL" dirty="0"/>
              <a:t>Razonamiento, si el negocio produce economías de escala, se volvería más difícil una nueva entrada</a:t>
            </a:r>
          </a:p>
          <a:p>
            <a:r>
              <a:rPr lang="es-CL" dirty="0"/>
              <a:t>Fallo: la limitación a la entrada se permitió solamente por 2 años</a:t>
            </a:r>
          </a:p>
          <a:p>
            <a:r>
              <a:rPr lang="es-CL" dirty="0"/>
              <a:t>Consecuencia: el precio de venta de los contratos de </a:t>
            </a:r>
            <a:r>
              <a:rPr lang="es-CL" dirty="0" err="1"/>
              <a:t>Bancard</a:t>
            </a:r>
            <a:r>
              <a:rPr lang="es-CL" dirty="0"/>
              <a:t> bajó de MMUS$13 a MMUS$6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2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Unidad III:</a:t>
            </a:r>
            <a:r>
              <a:rPr lang="es-ES_tradnl" sz="36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Colusión y Políticas Públicas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914F4D6-41B2-8B5D-5D9C-9362BCD7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En esta unidad aprenderemos a </a:t>
            </a:r>
            <a:r>
              <a:rPr lang="es-ES" sz="2400" b="1" dirty="0">
                <a:solidFill>
                  <a:srgbClr val="00B0F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a</a:t>
            </a:r>
            <a:r>
              <a:rPr lang="es-ES" sz="2400" b="1" dirty="0">
                <a:solidFill>
                  <a:srgbClr val="00B0F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nalizar los efectos sociales de comportamientos empresariales no competitivos desde la regulación nacional vigente y la responsabilidad social en organizaciones de distinta naturaleza. </a:t>
            </a:r>
            <a:r>
              <a:rPr lang="es-CL" sz="2400" dirty="0">
                <a:latin typeface="Garamond" panose="02020404030301010803" pitchFamily="18" charset="0"/>
                <a:cs typeface="Arial" panose="020B0604020202020204" pitchFamily="34" charset="0"/>
              </a:rPr>
              <a:t>Durante este periodo revisaremos: 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Colusión en oligopolios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Normativa legal respecto a la colusión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Responsabilidad social y ética en el comportamiento empresarial </a:t>
            </a:r>
            <a:r>
              <a:rPr lang="es-ES" sz="2500" dirty="0" err="1">
                <a:latin typeface="Garamond" panose="02020404030301010803" pitchFamily="18" charset="0"/>
                <a:cs typeface="Arial" panose="020B0604020202020204" pitchFamily="34" charset="0"/>
              </a:rPr>
              <a:t>colusivo</a:t>
            </a:r>
            <a:endParaRPr lang="es-ES" sz="25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Efectos de mercados no competitivos sobre el bienestar social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Externalidades y políticas públicas de regulación</a:t>
            </a:r>
          </a:p>
          <a:p>
            <a:pPr marL="0" indent="0" algn="just">
              <a:spcAft>
                <a:spcPts val="800"/>
              </a:spcAft>
              <a:buClr>
                <a:srgbClr val="00B0F0"/>
              </a:buClr>
              <a:buSzPct val="90000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esta unidad se trabajará con los siguientes capítulos del libro:</a:t>
            </a:r>
          </a:p>
          <a:p>
            <a:pPr lvl="1" algn="just">
              <a:lnSpc>
                <a:spcPct val="100000"/>
              </a:lnSpc>
              <a:spcAft>
                <a:spcPts val="800"/>
              </a:spcAft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_tradnl" dirty="0" err="1">
                <a:latin typeface="Garamond" panose="02020404030301010803" pitchFamily="18" charset="0"/>
                <a:cs typeface="Arial" panose="020B0604020202020204" pitchFamily="34" charset="0"/>
              </a:rPr>
              <a:t>Tarzijan</a:t>
            </a:r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, J., Paredes, R. (2012). Organización Industrial para la estrategia empresarial, 3d. Pearson Educción de Chile. Caps. 23-26</a:t>
            </a:r>
            <a:endParaRPr lang="es-CL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Aft>
                <a:spcPts val="800"/>
              </a:spcAft>
              <a:buClr>
                <a:srgbClr val="0070C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s-CL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8D95A1-785C-3C0B-81B3-8C432C69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23A122-7E67-F6CB-7261-4B6EB5EA52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Denuncia ante FNE contra Transbank (2004)</a:t>
            </a:r>
            <a:b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es-ES_tradnl" sz="2400" b="1" dirty="0">
                <a:latin typeface="Garamond" panose="02020404030301010803" pitchFamily="18" charset="0"/>
                <a:cs typeface="Arial" panose="020B0604020202020204" pitchFamily="34" charset="0"/>
                <a:hlinkClick r:id="rId2"/>
              </a:rPr>
              <a:t>https://www.fne.gob.cl/wp-content/uploads/2011/03/requ_0001_2004.pdf</a:t>
            </a:r>
            <a:r>
              <a:rPr lang="es-ES_tradnl" sz="2400" b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64901B5-797B-4BCA-A8C1-25DD537D2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372" y="1825624"/>
            <a:ext cx="5641428" cy="4953547"/>
          </a:xfrm>
        </p:spPr>
        <p:txBody>
          <a:bodyPr>
            <a:normAutofit fontScale="85000" lnSpcReduction="10000"/>
          </a:bodyPr>
          <a:lstStyle/>
          <a:p>
            <a:r>
              <a:rPr lang="es-CL" dirty="0"/>
              <a:t>Cámara de Comercio y Turismo de Linares acusa a Transbank ante FNE como única Operadora y Adquiriente de tarjetas de crédito y debito en Chile:</a:t>
            </a:r>
          </a:p>
          <a:p>
            <a:pPr lvl="1"/>
            <a:r>
              <a:rPr lang="es-ES" dirty="0"/>
              <a:t>Adquisición de equipos procesadores TBK.</a:t>
            </a:r>
          </a:p>
          <a:p>
            <a:pPr lvl="1"/>
            <a:r>
              <a:rPr lang="es-ES" dirty="0"/>
              <a:t>Tarifas cobradas por Transbank por el servicio de autorización y captura de transacciones.</a:t>
            </a:r>
          </a:p>
          <a:p>
            <a:pPr lvl="1"/>
            <a:r>
              <a:rPr lang="es-ES" dirty="0"/>
              <a:t>Comisión cobrada por Transbank, como mandataria de los Emisores.</a:t>
            </a:r>
          </a:p>
          <a:p>
            <a:pPr lvl="1"/>
            <a:r>
              <a:rPr lang="es-ES" dirty="0"/>
              <a:t>Afiliación conjunta a diferentes marcas de tarjetas de crédito por Transbank.</a:t>
            </a:r>
          </a:p>
          <a:p>
            <a:pPr lvl="1"/>
            <a:r>
              <a:rPr lang="es-ES" dirty="0"/>
              <a:t>Cobro de la misma comisión para tarjeta de crédito y de débito.</a:t>
            </a:r>
          </a:p>
          <a:p>
            <a:pPr lvl="1"/>
            <a:r>
              <a:rPr lang="es-ES" dirty="0"/>
              <a:t>Pagos de Transbank a los Emisores socios.</a:t>
            </a:r>
          </a:p>
          <a:p>
            <a:pPr lvl="1"/>
            <a:r>
              <a:rPr lang="es-ES" dirty="0"/>
              <a:t>Carácter monopólico de Transbank</a:t>
            </a:r>
            <a:endParaRPr lang="es-CL" dirty="0"/>
          </a:p>
          <a:p>
            <a:endParaRPr lang="es-CL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570A76-1F1D-4BCB-8355-101DF090C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57042" cy="48484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s-CL" dirty="0"/>
              <a:t>Roles y procesos de negocios en tarjetas de crédito:</a:t>
            </a:r>
          </a:p>
          <a:p>
            <a:pPr lvl="1"/>
            <a:r>
              <a:rPr lang="es-CL" dirty="0">
                <a:highlight>
                  <a:srgbClr val="FF0000"/>
                </a:highlight>
              </a:rPr>
              <a:t>Rol Emisor: </a:t>
            </a:r>
            <a:r>
              <a:rPr lang="es-CL" dirty="0"/>
              <a:t>emite tarjeta de crédito de marca propia o licenciada y financia operaciones de crédito de clientes (Visa, </a:t>
            </a:r>
            <a:r>
              <a:rPr lang="es-CL" dirty="0" err="1"/>
              <a:t>Mastercard</a:t>
            </a:r>
            <a:r>
              <a:rPr lang="es-CL" dirty="0"/>
              <a:t>, etc.)</a:t>
            </a:r>
          </a:p>
          <a:p>
            <a:pPr lvl="1"/>
            <a:r>
              <a:rPr lang="es-CL" dirty="0">
                <a:highlight>
                  <a:srgbClr val="FF0000"/>
                </a:highlight>
              </a:rPr>
              <a:t>Rol Adquiriente: </a:t>
            </a:r>
            <a:r>
              <a:rPr lang="es-CL" dirty="0"/>
              <a:t>afilia a comercios para que acepten pagos con tarjeta a cambio de </a:t>
            </a:r>
            <a:r>
              <a:rPr lang="es-CL" dirty="0" err="1"/>
              <a:t>comísión</a:t>
            </a:r>
            <a:r>
              <a:rPr lang="es-CL" dirty="0"/>
              <a:t> y paga las operaciones de usuarios de tarjeta (puede ser emisor o empresa externa)</a:t>
            </a:r>
          </a:p>
          <a:p>
            <a:pPr lvl="1"/>
            <a:r>
              <a:rPr lang="es-CL" dirty="0">
                <a:highlight>
                  <a:srgbClr val="FF0000"/>
                </a:highlight>
              </a:rPr>
              <a:t>Rol Operador: </a:t>
            </a:r>
            <a:r>
              <a:rPr lang="es-CL" dirty="0"/>
              <a:t>desarrolla y mantiene redes informáticas y bases de datos de pagos</a:t>
            </a:r>
          </a:p>
        </p:txBody>
      </p:sp>
    </p:spTree>
    <p:extLst>
      <p:ext uri="{BB962C8B-B14F-4D97-AF65-F5344CB8AC3E}">
        <p14:creationId xmlns:p14="http://schemas.microsoft.com/office/powerpoint/2010/main" val="2798617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Estructura EE.UU. v/s Chile (2004)</a:t>
            </a:r>
            <a:endParaRPr lang="es-ES_tradnl" sz="24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9" name="Marcador de contenido 7">
            <a:extLst>
              <a:ext uri="{FF2B5EF4-FFF2-40B4-BE49-F238E27FC236}">
                <a16:creationId xmlns:a16="http://schemas.microsoft.com/office/drawing/2014/main" id="{EB3A872A-5067-4499-A6A1-BD10A4A2A7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2055" y="1498079"/>
            <a:ext cx="4824248" cy="5295740"/>
          </a:xfr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AB83C67A-F858-4F32-ABBF-EE5D3C6757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10965" y="1757886"/>
            <a:ext cx="5208980" cy="5047811"/>
          </a:xfrm>
        </p:spPr>
      </p:pic>
    </p:spTree>
    <p:extLst>
      <p:ext uri="{BB962C8B-B14F-4D97-AF65-F5344CB8AC3E}">
        <p14:creationId xmlns:p14="http://schemas.microsoft.com/office/powerpoint/2010/main" val="2292497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Regulación de estructuras o conductas. </a:t>
            </a:r>
            <a:b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Caso: mercado de telecomunicaciones en Chile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¿Debe promoverse la competencia en base a que cada oferente tenga su propia infraestructura o en base a la desagregación (los entrantes pueden usar la infraestructura de los instalados y evitar duplicidad de redes)?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78366" cy="49220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CL" dirty="0"/>
              <a:t>Opciones para el regulador en el caso de telecomunicaciones</a:t>
            </a:r>
          </a:p>
          <a:p>
            <a:r>
              <a:rPr lang="es-ES" dirty="0"/>
              <a:t>1. incentivar la competencia directa en infraestructura (redes, etc.) dando a los nuevos entrantes condiciones favorables de acceso a los distintos mercados si ellos construyen su propia infraestructura; </a:t>
            </a:r>
          </a:p>
          <a:p>
            <a:r>
              <a:rPr lang="es-ES" dirty="0"/>
              <a:t>2. asegurar a los nuevos entrantes condiciones de acceso justas y razonables a los servicios de redes de la infraestructura existente (modalidad de desagregación).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AA35C9-93BE-440F-9259-7A567C6A8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104" y="4170966"/>
            <a:ext cx="3624753" cy="24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32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Opción 1: regulación asimétrica sobre empresa dominante para facilitar entrada de competidores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434" y="1825624"/>
            <a:ext cx="5578366" cy="4922015"/>
          </a:xfrm>
        </p:spPr>
        <p:txBody>
          <a:bodyPr>
            <a:normAutofit fontScale="92500"/>
          </a:bodyPr>
          <a:lstStyle/>
          <a:p>
            <a:r>
              <a:rPr lang="es-CL" dirty="0"/>
              <a:t>Beneficios de </a:t>
            </a:r>
            <a:r>
              <a:rPr lang="es-CL" b="1" dirty="0"/>
              <a:t>competencia basada en infraestructura</a:t>
            </a:r>
            <a:r>
              <a:rPr lang="es-CL" dirty="0"/>
              <a:t>:</a:t>
            </a:r>
          </a:p>
          <a:p>
            <a:pPr lvl="1"/>
            <a:r>
              <a:rPr lang="es-CL" dirty="0">
                <a:highlight>
                  <a:srgbClr val="FFFF00"/>
                </a:highlight>
              </a:rPr>
              <a:t>Regulador tiene más y mejor información </a:t>
            </a:r>
            <a:r>
              <a:rPr lang="es-CL" dirty="0"/>
              <a:t>en base a cotizaciones y estudios de empresas entrantes (y con nuevas tecnologías</a:t>
            </a:r>
          </a:p>
          <a:p>
            <a:pPr lvl="1"/>
            <a:r>
              <a:rPr lang="es-CL" dirty="0">
                <a:highlight>
                  <a:srgbClr val="FFFF00"/>
                </a:highlight>
              </a:rPr>
              <a:t>Estimula la adopción de nuevas tecnologías </a:t>
            </a:r>
            <a:r>
              <a:rPr lang="es-CL" dirty="0"/>
              <a:t>y la competencia por ellas (economías de ámbito)</a:t>
            </a:r>
          </a:p>
          <a:p>
            <a:pPr lvl="1"/>
            <a:r>
              <a:rPr lang="es-CL" dirty="0">
                <a:highlight>
                  <a:srgbClr val="FFFF00"/>
                </a:highlight>
              </a:rPr>
              <a:t>Se acelera la posibilidad de desregulación tarifaria </a:t>
            </a:r>
            <a:r>
              <a:rPr lang="es-CL" dirty="0"/>
              <a:t>y de reducción de ineficiencias y costos de regulación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946228" cy="49220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s-CL" dirty="0"/>
              <a:t>Desventajas de regulación asimétrica:</a:t>
            </a:r>
          </a:p>
          <a:p>
            <a:pPr lvl="1"/>
            <a:r>
              <a:rPr lang="es-CL" dirty="0"/>
              <a:t>Podría facilitar la entrada de competidores menos eficientes que el dominante </a:t>
            </a:r>
          </a:p>
          <a:p>
            <a:pPr lvl="1"/>
            <a:r>
              <a:rPr lang="es-CL" dirty="0"/>
              <a:t>Necesidad de una regulación asimétrica persistente</a:t>
            </a:r>
          </a:p>
          <a:p>
            <a:r>
              <a:rPr lang="es-CL" dirty="0"/>
              <a:t>Soluciones</a:t>
            </a:r>
          </a:p>
          <a:p>
            <a:pPr lvl="1"/>
            <a:r>
              <a:rPr lang="es-CL" dirty="0"/>
              <a:t>Enfoque de regulación pasiva que permita el desarrollo natural de la competencia</a:t>
            </a:r>
          </a:p>
          <a:p>
            <a:pPr lvl="1"/>
            <a:r>
              <a:rPr lang="es-CL" dirty="0"/>
              <a:t>Apertura del mercado con reglas para evitar surgimiento de barreras a la entrada:</a:t>
            </a:r>
          </a:p>
          <a:p>
            <a:pPr lvl="2"/>
            <a:r>
              <a:rPr lang="es-CL" dirty="0"/>
              <a:t>Precios techo para proteger a consumidores</a:t>
            </a:r>
          </a:p>
          <a:p>
            <a:pPr lvl="2"/>
            <a:r>
              <a:rPr lang="es-CL" dirty="0"/>
              <a:t>Precios piso para evitar depredación</a:t>
            </a:r>
          </a:p>
          <a:p>
            <a:pPr lvl="2"/>
            <a:r>
              <a:rPr lang="es-CL" dirty="0"/>
              <a:t>Regulación de precios de insumos esenciales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86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Opción 2: autorización de acceso a red de infraestructura existente a precios predeterminados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Busca </a:t>
            </a:r>
            <a:r>
              <a:rPr lang="es-ES" dirty="0">
                <a:highlight>
                  <a:srgbClr val="FFFF00"/>
                </a:highlight>
              </a:rPr>
              <a:t>evitar la duplicación de infraestructura </a:t>
            </a:r>
            <a:r>
              <a:rPr lang="es-ES" dirty="0"/>
              <a:t>y garantizar el acceso de competidores a los servicios desagregados de la red del operador dominante (elimina barrera a la entrada)</a:t>
            </a:r>
          </a:p>
          <a:p>
            <a:r>
              <a:rPr lang="es-ES" dirty="0"/>
              <a:t>Regulación </a:t>
            </a:r>
            <a:r>
              <a:rPr lang="es-ES" dirty="0">
                <a:highlight>
                  <a:srgbClr val="FFFF00"/>
                </a:highlight>
              </a:rPr>
              <a:t>determina los precios o cargos aplicables al uso de la red </a:t>
            </a:r>
            <a:r>
              <a:rPr lang="es-ES" dirty="0"/>
              <a:t>del proveedor monopólico de los servicios de red: cobertura de costos de operación y ampliación</a:t>
            </a:r>
          </a:p>
          <a:p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8964" y="1825625"/>
            <a:ext cx="5181601" cy="43513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s-CL" dirty="0"/>
              <a:t>Desventajas de desagregación</a:t>
            </a:r>
          </a:p>
          <a:p>
            <a:r>
              <a:rPr lang="es-CL" dirty="0"/>
              <a:t>Requiere de continua regulación en:</a:t>
            </a:r>
          </a:p>
          <a:p>
            <a:pPr lvl="1"/>
            <a:r>
              <a:rPr lang="es-CL" dirty="0"/>
              <a:t>Precios o cargos de acceso a servicios de red</a:t>
            </a:r>
          </a:p>
          <a:p>
            <a:pPr lvl="1"/>
            <a:r>
              <a:rPr lang="es-CL" dirty="0"/>
              <a:t>Calidad de servicio</a:t>
            </a:r>
          </a:p>
          <a:p>
            <a:pPr lvl="1"/>
            <a:r>
              <a:rPr lang="es-CL" dirty="0"/>
              <a:t>No exclusión de rivales</a:t>
            </a:r>
          </a:p>
          <a:p>
            <a:r>
              <a:rPr lang="es-CL" dirty="0"/>
              <a:t>Es difícil determina tarifas de arriendo de equipos esenciales para brindar servicios desagregados específicos</a:t>
            </a:r>
          </a:p>
          <a:p>
            <a:r>
              <a:rPr lang="es-CL" dirty="0"/>
              <a:t>Es difícil determinar la tecnología más eficiente para prestar servicios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B7D925-A20E-4505-AEFF-D4DFFEF65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812" y="5133154"/>
            <a:ext cx="29337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13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D3E209-5750-E47C-44C1-1D480583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4075931"/>
            <a:ext cx="8657967" cy="19187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0E1E21-5F9E-4BFF-44C5-25665D131243}"/>
              </a:ext>
            </a:extLst>
          </p:cNvPr>
          <p:cNvSpPr txBox="1"/>
          <p:nvPr/>
        </p:nvSpPr>
        <p:spPr>
          <a:xfrm>
            <a:off x="1832916" y="3105834"/>
            <a:ext cx="852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Garamond" panose="02020404030301010803" pitchFamily="18" charset="0"/>
              </a:rPr>
              <a:t>Próxima clase: prueba parcial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090BCA-DA46-E571-A413-79AB6B48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2590190"/>
            <a:ext cx="8657967" cy="1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3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1619F3C-05A7-C2B2-E01C-7EB74CF9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70000"/>
              </a:spcBef>
              <a:buClr>
                <a:srgbClr val="00B0F0"/>
              </a:buClr>
              <a:buSzPct val="90000"/>
              <a:buNone/>
            </a:pPr>
            <a:r>
              <a:rPr lang="es-CL" sz="2000" dirty="0">
                <a:latin typeface="Garamond" panose="02020404030301010803" pitchFamily="18" charset="0"/>
              </a:rPr>
              <a:t>Nos quedan las siguientes fechas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26 y 27 de noviembre: Clases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03 y 04 de diciembre: Clases (Sección 2: UCM Virtual; Sección 1: Presencial) 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10 y 11 de diciembre: Clases (Fiscalía Nacional Económica). Entrega de taller Unidad 3 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17 y 18 de diciembre: Prueba parcial Unidad 3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17 de diciembre. 15 </a:t>
            </a:r>
            <a:r>
              <a:rPr lang="es-CL" sz="2000" dirty="0" err="1">
                <a:latin typeface="Garamond" panose="02020404030301010803" pitchFamily="18" charset="0"/>
              </a:rPr>
              <a:t>hrs</a:t>
            </a:r>
            <a:r>
              <a:rPr lang="es-CL" sz="2000" dirty="0">
                <a:latin typeface="Garamond" panose="02020404030301010803" pitchFamily="18" charset="0"/>
              </a:rPr>
              <a:t>. Pruebas recuperativas (con justificativo).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Planificación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1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D3E209-5750-E47C-44C1-1D480583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4075931"/>
            <a:ext cx="8657967" cy="19187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0E1E21-5F9E-4BFF-44C5-25665D131243}"/>
              </a:ext>
            </a:extLst>
          </p:cNvPr>
          <p:cNvSpPr txBox="1"/>
          <p:nvPr/>
        </p:nvSpPr>
        <p:spPr>
          <a:xfrm>
            <a:off x="1832916" y="3105834"/>
            <a:ext cx="852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Garamond" panose="02020404030301010803" pitchFamily="18" charset="0"/>
              </a:rPr>
              <a:t>Regulación de Estructuras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090BCA-DA46-E571-A413-79AB6B48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2590190"/>
            <a:ext cx="8657967" cy="1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2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966" y="1825624"/>
            <a:ext cx="5546834" cy="4890485"/>
          </a:xfrm>
        </p:spPr>
        <p:txBody>
          <a:bodyPr>
            <a:normAutofit lnSpcReduction="10000"/>
          </a:bodyPr>
          <a:lstStyle/>
          <a:p>
            <a:r>
              <a:rPr lang="es-CL" dirty="0"/>
              <a:t>Regulación legal directa de sectores y regulación antimonopolios se </a:t>
            </a:r>
            <a:r>
              <a:rPr lang="es-CL" u="sng" dirty="0"/>
              <a:t>enfocan en estructuras y no en conductas</a:t>
            </a:r>
          </a:p>
          <a:p>
            <a:r>
              <a:rPr lang="es-CL" dirty="0"/>
              <a:t>Propensión de ciertas </a:t>
            </a:r>
            <a:r>
              <a:rPr lang="es-CL" b="1" dirty="0"/>
              <a:t>estructuras </a:t>
            </a:r>
            <a:r>
              <a:rPr lang="es-CL" dirty="0"/>
              <a:t>a prácticas anticompetitivas y a abusos de mercado llevan a normas legales que limitan o impiden su existencia</a:t>
            </a:r>
          </a:p>
          <a:p>
            <a:r>
              <a:rPr lang="es-CL" dirty="0"/>
              <a:t>Problema: regular estructuras es menos flexible y reversible que regular conducta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Principales estructuras que se limitan o impiden:</a:t>
            </a:r>
          </a:p>
          <a:p>
            <a:pPr lvl="1"/>
            <a:r>
              <a:rPr lang="es-CL" dirty="0">
                <a:highlight>
                  <a:srgbClr val="FFFF00"/>
                </a:highlight>
              </a:rPr>
              <a:t>Integración horizontal: </a:t>
            </a:r>
            <a:r>
              <a:rPr lang="es-CL" dirty="0"/>
              <a:t>por generar una alta concentración industrial</a:t>
            </a:r>
          </a:p>
          <a:p>
            <a:pPr lvl="1"/>
            <a:r>
              <a:rPr lang="es-CL" dirty="0">
                <a:highlight>
                  <a:srgbClr val="FFFF00"/>
                </a:highlight>
              </a:rPr>
              <a:t>Integración vertical: </a:t>
            </a:r>
            <a:r>
              <a:rPr lang="es-CL" dirty="0"/>
              <a:t>por riesgos de traspaso de poder de mercado 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C87CF5-D15D-409E-85E8-19095387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143" y="4096578"/>
            <a:ext cx="4407713" cy="26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9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Integración horizontal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986" y="1513490"/>
            <a:ext cx="6159062" cy="5344510"/>
          </a:xfrm>
        </p:spPr>
        <p:txBody>
          <a:bodyPr>
            <a:normAutofit fontScale="92500"/>
          </a:bodyPr>
          <a:lstStyle/>
          <a:p>
            <a:r>
              <a:rPr lang="es-CL" dirty="0"/>
              <a:t>En el gráfico los procesos más cercanos a los consumidores se ubican abajo.</a:t>
            </a:r>
          </a:p>
          <a:p>
            <a:r>
              <a:rPr lang="es-CL" dirty="0"/>
              <a:t>Las líneas continuas definen la integración de procesos en una misma empresa</a:t>
            </a:r>
          </a:p>
          <a:p>
            <a:r>
              <a:rPr lang="es-CL" dirty="0"/>
              <a:t>De este modo se tiene:</a:t>
            </a:r>
          </a:p>
          <a:p>
            <a:pPr lvl="1"/>
            <a:r>
              <a:rPr lang="es-CL" b="1" dirty="0"/>
              <a:t>Integración vertical: </a:t>
            </a:r>
            <a:r>
              <a:rPr lang="es-CL" dirty="0"/>
              <a:t>una empresa integra varios procesos “aguas arriba” o “aguas abajo”</a:t>
            </a:r>
          </a:p>
          <a:p>
            <a:pPr lvl="1"/>
            <a:r>
              <a:rPr lang="es-CL" b="1" dirty="0"/>
              <a:t>Integración horizontal: </a:t>
            </a:r>
            <a:r>
              <a:rPr lang="es-CL" dirty="0"/>
              <a:t>una empresa se fusiona con otra que desarrolla el mismo proceso</a:t>
            </a:r>
          </a:p>
          <a:p>
            <a:pPr lvl="1"/>
            <a:r>
              <a:rPr lang="es-CL" b="1" dirty="0"/>
              <a:t>Integración conglomerada: </a:t>
            </a:r>
            <a:r>
              <a:rPr lang="es-CL" dirty="0"/>
              <a:t>una empresa se fusiona con otra que desarrolla un proceso no relacionado horizontal o verticalmente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B6891E1-4525-453E-81F1-E34A493E1D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3048" y="2448912"/>
            <a:ext cx="5414527" cy="307953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8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Efectos de la integración horizontal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A mayor integración horizontal se tienen potencialmente dos efectos contrapuestos:</a:t>
            </a:r>
          </a:p>
          <a:p>
            <a:pPr lvl="1"/>
            <a:r>
              <a:rPr lang="es-CL" dirty="0">
                <a:highlight>
                  <a:srgbClr val="FFFF00"/>
                </a:highlight>
              </a:rPr>
              <a:t>Mayor poder de mercado</a:t>
            </a:r>
            <a:r>
              <a:rPr lang="es-CL" dirty="0"/>
              <a:t>, que podría perjudicar a consumidores</a:t>
            </a:r>
          </a:p>
          <a:p>
            <a:pPr lvl="1"/>
            <a:r>
              <a:rPr lang="es-CL" dirty="0">
                <a:highlight>
                  <a:srgbClr val="FFFF00"/>
                </a:highlight>
              </a:rPr>
              <a:t>Mayor eficiencia por reducción de costos</a:t>
            </a:r>
            <a:r>
              <a:rPr lang="es-CL" dirty="0"/>
              <a:t>, que podría beneficiar a consumidores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CL" b="1" dirty="0">
                <a:highlight>
                  <a:srgbClr val="0000FF"/>
                </a:highlight>
              </a:rPr>
              <a:t>Enfoque dominante de regulación estructura-conducta-desempeño</a:t>
            </a:r>
            <a:r>
              <a:rPr lang="es-CL" dirty="0"/>
              <a:t>: competencia depende de la concentración y participación de mercado de empresas</a:t>
            </a:r>
          </a:p>
          <a:p>
            <a:r>
              <a:rPr lang="es-CL" dirty="0"/>
              <a:t>Una mayor concentración de empresas aumenta probabilidad de colusión de precios</a:t>
            </a:r>
          </a:p>
          <a:p>
            <a:r>
              <a:rPr lang="es-CL" dirty="0"/>
              <a:t>A menor número de empresas mejor vigilancia recíproca y menor costo de coordinación para coludirse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666415-CA71-4717-ACA2-1EEAB285B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3" t="4921" r="12124" b="11660"/>
          <a:stretch/>
        </p:blipFill>
        <p:spPr>
          <a:xfrm>
            <a:off x="1849821" y="4335382"/>
            <a:ext cx="2873639" cy="23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7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1855" cy="1325563"/>
          </a:xfrm>
        </p:spPr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Efectos de fusión en precios y disponibilidad de bienes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Suponga industria con función de demanda: P = 100 – Q</a:t>
            </a:r>
          </a:p>
          <a:p>
            <a:r>
              <a:rPr lang="es-CL" dirty="0"/>
              <a:t>Existen 5 empresas con </a:t>
            </a:r>
            <a:r>
              <a:rPr lang="es-CL" dirty="0" err="1"/>
              <a:t>CMg</a:t>
            </a:r>
            <a:r>
              <a:rPr lang="es-CL" dirty="0"/>
              <a:t>=40 y compiten eligiendo </a:t>
            </a:r>
            <a:r>
              <a:rPr lang="es-CL" dirty="0" err="1"/>
              <a:t>q</a:t>
            </a:r>
            <a:r>
              <a:rPr lang="es-CL" baseline="-25000" dirty="0" err="1"/>
              <a:t>i</a:t>
            </a:r>
            <a:endParaRPr lang="es-CL" dirty="0"/>
          </a:p>
          <a:p>
            <a:r>
              <a:rPr lang="es-CL" dirty="0"/>
              <a:t>Equilibrio para cada empresa i:</a:t>
            </a:r>
          </a:p>
          <a:p>
            <a:r>
              <a:rPr lang="es-CL" dirty="0" err="1"/>
              <a:t>U</a:t>
            </a:r>
            <a:r>
              <a:rPr lang="es-CL" baseline="-25000" dirty="0" err="1"/>
              <a:t>i</a:t>
            </a:r>
            <a:r>
              <a:rPr lang="es-CL" dirty="0"/>
              <a:t> = (100 – </a:t>
            </a:r>
            <a:r>
              <a:rPr lang="es-CL" dirty="0" err="1"/>
              <a:t>q</a:t>
            </a:r>
            <a:r>
              <a:rPr lang="es-CL" baseline="-25000" dirty="0" err="1"/>
              <a:t>i</a:t>
            </a:r>
            <a:r>
              <a:rPr lang="es-CL" dirty="0"/>
              <a:t> – 4*</a:t>
            </a:r>
            <a:r>
              <a:rPr lang="es-CL" dirty="0" err="1"/>
              <a:t>q</a:t>
            </a:r>
            <a:r>
              <a:rPr lang="es-CL" baseline="-25000" dirty="0" err="1"/>
              <a:t>j</a:t>
            </a:r>
            <a:r>
              <a:rPr lang="es-CL" dirty="0"/>
              <a:t> – 40)*</a:t>
            </a:r>
            <a:r>
              <a:rPr lang="es-CL" dirty="0" err="1"/>
              <a:t>q</a:t>
            </a:r>
            <a:r>
              <a:rPr lang="es-CL" baseline="-25000" dirty="0" err="1"/>
              <a:t>i</a:t>
            </a:r>
            <a:endParaRPr lang="es-CL" dirty="0"/>
          </a:p>
          <a:p>
            <a:r>
              <a:rPr lang="es-CL" dirty="0"/>
              <a:t>Derivando </a:t>
            </a:r>
            <a:r>
              <a:rPr lang="es-CL" dirty="0" err="1"/>
              <a:t>U</a:t>
            </a:r>
            <a:r>
              <a:rPr lang="es-CL" baseline="-25000" dirty="0" err="1"/>
              <a:t>i</a:t>
            </a:r>
            <a:r>
              <a:rPr lang="es-CL" dirty="0"/>
              <a:t> respecto de </a:t>
            </a:r>
            <a:r>
              <a:rPr lang="es-CL" dirty="0" err="1"/>
              <a:t>q</a:t>
            </a:r>
            <a:r>
              <a:rPr lang="es-CL" baseline="-25000" dirty="0" err="1"/>
              <a:t>i</a:t>
            </a:r>
            <a:r>
              <a:rPr lang="es-CL" dirty="0"/>
              <a:t> e igualando a cero se tiene la siguiente función de reacción o de mejor respuesta para la empresa i:</a:t>
            </a:r>
          </a:p>
          <a:p>
            <a:r>
              <a:rPr lang="es-CL" dirty="0" err="1"/>
              <a:t>q</a:t>
            </a:r>
            <a:r>
              <a:rPr lang="es-CL" baseline="-25000" dirty="0" err="1"/>
              <a:t>i</a:t>
            </a:r>
            <a:r>
              <a:rPr lang="es-CL" dirty="0"/>
              <a:t> = (60 – 4*</a:t>
            </a:r>
            <a:r>
              <a:rPr lang="es-CL" dirty="0" err="1"/>
              <a:t>q</a:t>
            </a:r>
            <a:r>
              <a:rPr lang="es-CL" baseline="-25000" dirty="0" err="1"/>
              <a:t>j</a:t>
            </a:r>
            <a:r>
              <a:rPr lang="es-CL" dirty="0"/>
              <a:t>)/ 2 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CL" dirty="0"/>
              <a:t>Si las empresa son iguales (misma función de reacción): </a:t>
            </a:r>
          </a:p>
          <a:p>
            <a:r>
              <a:rPr lang="es-CL" dirty="0"/>
              <a:t>q* = 10 ; Q* = 50; P* = 50</a:t>
            </a:r>
          </a:p>
          <a:p>
            <a:r>
              <a:rPr lang="es-CL" dirty="0"/>
              <a:t>Si dos empresas se fusionan y no hay ahorro de costos ni nuevas entrantes: </a:t>
            </a:r>
          </a:p>
          <a:p>
            <a:r>
              <a:rPr lang="es-CL" dirty="0"/>
              <a:t>Q*=48 ; P*= $52</a:t>
            </a:r>
          </a:p>
          <a:p>
            <a:r>
              <a:rPr lang="es-CL" dirty="0">
                <a:highlight>
                  <a:srgbClr val="FF0000"/>
                </a:highlight>
              </a:rPr>
              <a:t>En este caso, la sociedad estará peor después de la fusión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52BD091-8F73-41F9-BE28-2873D756B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5314950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9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0834" cy="1325563"/>
          </a:xfrm>
        </p:spPr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Efectos de fusión en precios y disponibilidad de bienes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FF2B-2F4A-4F84-8A08-F572C1381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CL" dirty="0"/>
              <a:t>Suponga ahora que como resultado de la fusión </a:t>
            </a:r>
            <a:r>
              <a:rPr lang="es-CL" dirty="0" err="1"/>
              <a:t>CMg</a:t>
            </a:r>
            <a:r>
              <a:rPr lang="es-CL" dirty="0"/>
              <a:t>=25 para la nueva empresa</a:t>
            </a:r>
          </a:p>
          <a:p>
            <a:r>
              <a:rPr lang="es-CL" dirty="0"/>
              <a:t>En este caso, el equilibrio para la empresa i será:</a:t>
            </a:r>
          </a:p>
          <a:p>
            <a:r>
              <a:rPr lang="es-CL" dirty="0" err="1"/>
              <a:t>U</a:t>
            </a:r>
            <a:r>
              <a:rPr lang="es-CL" baseline="-25000" dirty="0" err="1"/>
              <a:t>i</a:t>
            </a:r>
            <a:r>
              <a:rPr lang="es-CL" dirty="0"/>
              <a:t> = (100 – </a:t>
            </a:r>
            <a:r>
              <a:rPr lang="es-CL" dirty="0" err="1"/>
              <a:t>q</a:t>
            </a:r>
            <a:r>
              <a:rPr lang="es-CL" baseline="-25000" dirty="0" err="1"/>
              <a:t>i</a:t>
            </a:r>
            <a:r>
              <a:rPr lang="es-CL" dirty="0"/>
              <a:t> – 3*</a:t>
            </a:r>
            <a:r>
              <a:rPr lang="es-CL" dirty="0" err="1"/>
              <a:t>q</a:t>
            </a:r>
            <a:r>
              <a:rPr lang="es-CL" baseline="-25000" dirty="0" err="1"/>
              <a:t>j</a:t>
            </a:r>
            <a:r>
              <a:rPr lang="es-CL" dirty="0"/>
              <a:t> – 25)*</a:t>
            </a:r>
            <a:r>
              <a:rPr lang="es-CL" dirty="0" err="1"/>
              <a:t>q</a:t>
            </a:r>
            <a:r>
              <a:rPr lang="es-CL" baseline="-25000" dirty="0" err="1"/>
              <a:t>i</a:t>
            </a:r>
            <a:endParaRPr lang="es-CL" dirty="0"/>
          </a:p>
          <a:p>
            <a:r>
              <a:rPr lang="es-CL" dirty="0"/>
              <a:t>Y la función de reacción de la empresa i será:</a:t>
            </a:r>
          </a:p>
          <a:p>
            <a:r>
              <a:rPr lang="es-CL" dirty="0" err="1"/>
              <a:t>q</a:t>
            </a:r>
            <a:r>
              <a:rPr lang="es-CL" baseline="-25000" dirty="0" err="1"/>
              <a:t>i</a:t>
            </a:r>
            <a:r>
              <a:rPr lang="es-CL" dirty="0"/>
              <a:t> = (75 – 3*</a:t>
            </a:r>
            <a:r>
              <a:rPr lang="es-CL" dirty="0" err="1"/>
              <a:t>q</a:t>
            </a:r>
            <a:r>
              <a:rPr lang="es-CL" baseline="-25000" dirty="0" err="1"/>
              <a:t>j</a:t>
            </a:r>
            <a:r>
              <a:rPr lang="es-CL" dirty="0"/>
              <a:t>)/2 	               (A)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B91D34-56FA-4E4C-94A1-90AF3735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546834" cy="486946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s-CL" dirty="0"/>
              <a:t>Mientras que la función de reacción de las otras 3 empresas será:</a:t>
            </a:r>
          </a:p>
          <a:p>
            <a:r>
              <a:rPr lang="es-CL" dirty="0" err="1"/>
              <a:t>q</a:t>
            </a:r>
            <a:r>
              <a:rPr lang="es-CL" baseline="-25000" dirty="0" err="1"/>
              <a:t>j</a:t>
            </a:r>
            <a:r>
              <a:rPr lang="es-CL" dirty="0"/>
              <a:t> = (60 – </a:t>
            </a:r>
            <a:r>
              <a:rPr lang="es-CL" dirty="0" err="1"/>
              <a:t>q</a:t>
            </a:r>
            <a:r>
              <a:rPr lang="es-CL" baseline="-25000" dirty="0" err="1"/>
              <a:t>i</a:t>
            </a:r>
            <a:r>
              <a:rPr lang="es-CL" dirty="0"/>
              <a:t> – 2*</a:t>
            </a:r>
            <a:r>
              <a:rPr lang="es-CL" dirty="0" err="1"/>
              <a:t>q</a:t>
            </a:r>
            <a:r>
              <a:rPr lang="es-CL" baseline="-25000" dirty="0" err="1"/>
              <a:t>J</a:t>
            </a:r>
            <a:r>
              <a:rPr lang="es-CL" dirty="0"/>
              <a:t>)/2           (B)</a:t>
            </a:r>
          </a:p>
          <a:p>
            <a:r>
              <a:rPr lang="es-CL" dirty="0"/>
              <a:t>Si se asume </a:t>
            </a:r>
            <a:r>
              <a:rPr lang="es-CL" dirty="0" err="1"/>
              <a:t>q</a:t>
            </a:r>
            <a:r>
              <a:rPr lang="es-CL" baseline="-25000" dirty="0" err="1"/>
              <a:t>j</a:t>
            </a:r>
            <a:r>
              <a:rPr lang="es-CL" dirty="0"/>
              <a:t> = </a:t>
            </a:r>
            <a:r>
              <a:rPr lang="es-CL" dirty="0" err="1"/>
              <a:t>q</a:t>
            </a:r>
            <a:r>
              <a:rPr lang="es-CL" baseline="-25000" dirty="0" err="1"/>
              <a:t>J</a:t>
            </a:r>
            <a:r>
              <a:rPr lang="es-CL" baseline="-25000" dirty="0"/>
              <a:t> </a:t>
            </a:r>
            <a:r>
              <a:rPr lang="es-CL" dirty="0"/>
              <a:t>, igualando (A) y (B) se tiene:</a:t>
            </a:r>
          </a:p>
          <a:p>
            <a:r>
              <a:rPr lang="es-CL" dirty="0" err="1"/>
              <a:t>Qj</a:t>
            </a:r>
            <a:r>
              <a:rPr lang="es-CL" dirty="0"/>
              <a:t>* = 9*3 =27; </a:t>
            </a:r>
            <a:r>
              <a:rPr lang="es-CL" dirty="0" err="1"/>
              <a:t>qi</a:t>
            </a:r>
            <a:r>
              <a:rPr lang="es-CL" dirty="0"/>
              <a:t>* = 24; Q*= 51</a:t>
            </a:r>
          </a:p>
          <a:p>
            <a:r>
              <a:rPr lang="es-CL" dirty="0"/>
              <a:t>Y además P* = $49</a:t>
            </a:r>
          </a:p>
          <a:p>
            <a:r>
              <a:rPr lang="es-CL" dirty="0">
                <a:solidFill>
                  <a:schemeClr val="accent1"/>
                </a:solidFill>
                <a:highlight>
                  <a:srgbClr val="FFFF00"/>
                </a:highlight>
              </a:rPr>
              <a:t>Por lo que la fusión es beneficiosa</a:t>
            </a:r>
          </a:p>
          <a:p>
            <a:r>
              <a:rPr lang="es-CL" dirty="0"/>
              <a:t>En resumen, el resultado dependerá de qué fuerza predomine: eficiencia o poder monopólico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6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12788</TotalTime>
  <Words>2625</Words>
  <Application>Microsoft Office PowerPoint</Application>
  <PresentationFormat>Panorámica</PresentationFormat>
  <Paragraphs>212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Wingdings</vt:lpstr>
      <vt:lpstr>Tema de Office</vt:lpstr>
      <vt:lpstr>Organización Industrial</vt:lpstr>
      <vt:lpstr>Unidad III: Colusión y Políticas Públicas</vt:lpstr>
      <vt:lpstr>Planificación</vt:lpstr>
      <vt:lpstr>Presentación de PowerPoint</vt:lpstr>
      <vt:lpstr>Introducción</vt:lpstr>
      <vt:lpstr>Integración horizontal</vt:lpstr>
      <vt:lpstr>Efectos de la integración horizontal</vt:lpstr>
      <vt:lpstr>Efectos de fusión en precios y disponibilidad de bienes</vt:lpstr>
      <vt:lpstr>Efectos de fusión en precios y disponibilidad de bienes</vt:lpstr>
      <vt:lpstr>Evolución en la regulación de las fusiones horizontales</vt:lpstr>
      <vt:lpstr>¿Cómo regular a Microsoft?</vt:lpstr>
      <vt:lpstr>Barreras a la entrada e integración horizontal</vt:lpstr>
      <vt:lpstr>Barreras a la entrada e integración horizontal</vt:lpstr>
      <vt:lpstr>Integración vertical</vt:lpstr>
      <vt:lpstr>Integración vertical sin regulación</vt:lpstr>
      <vt:lpstr>Integración vertical sin regulación</vt:lpstr>
      <vt:lpstr>Incentivos para la integración vertical con regulación</vt:lpstr>
      <vt:lpstr>Desafíos para la práctica de regulación de fusiones</vt:lpstr>
      <vt:lpstr>Caso de fusión condicionada</vt:lpstr>
      <vt:lpstr>Denuncia ante FNE contra Transbank (2004) https://www.fne.gob.cl/wp-content/uploads/2011/03/requ_0001_2004.pdf </vt:lpstr>
      <vt:lpstr>Estructura EE.UU. v/s Chile (2004)</vt:lpstr>
      <vt:lpstr>Regulación de estructuras o conductas.  Caso: mercado de telecomunicaciones en Chile</vt:lpstr>
      <vt:lpstr>Opción 1: regulación asimétrica sobre empresa dominante para facilitar entrada de competidores</vt:lpstr>
      <vt:lpstr>Opción 2: autorización de acceso a red de infraestructura existente a precios predeterminados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Macroeconomía para la Gestión</dc:title>
  <dc:creator>Francisco Gálvez</dc:creator>
  <cp:lastModifiedBy>Eduardo A. Letelier Araya</cp:lastModifiedBy>
  <cp:revision>205</cp:revision>
  <dcterms:created xsi:type="dcterms:W3CDTF">2022-03-14T18:17:07Z</dcterms:created>
  <dcterms:modified xsi:type="dcterms:W3CDTF">2025-12-07T18:01:50Z</dcterms:modified>
</cp:coreProperties>
</file>