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53" r:id="rId2"/>
    <p:sldId id="467" r:id="rId3"/>
    <p:sldId id="469" r:id="rId4"/>
    <p:sldId id="560" r:id="rId5"/>
    <p:sldId id="562" r:id="rId6"/>
    <p:sldId id="561" r:id="rId7"/>
    <p:sldId id="481" r:id="rId8"/>
    <p:sldId id="482" r:id="rId9"/>
    <p:sldId id="564" r:id="rId10"/>
    <p:sldId id="565" r:id="rId11"/>
    <p:sldId id="567" r:id="rId12"/>
    <p:sldId id="639" r:id="rId13"/>
    <p:sldId id="568" r:id="rId14"/>
    <p:sldId id="637" r:id="rId15"/>
    <p:sldId id="638" r:id="rId16"/>
    <p:sldId id="636" r:id="rId17"/>
    <p:sldId id="635" r:id="rId18"/>
    <p:sldId id="640" r:id="rId19"/>
    <p:sldId id="625" r:id="rId20"/>
    <p:sldId id="641" r:id="rId21"/>
    <p:sldId id="642" r:id="rId22"/>
    <p:sldId id="643" r:id="rId23"/>
    <p:sldId id="644" r:id="rId24"/>
    <p:sldId id="645" r:id="rId25"/>
    <p:sldId id="631" r:id="rId26"/>
    <p:sldId id="632" r:id="rId27"/>
    <p:sldId id="633" r:id="rId28"/>
    <p:sldId id="634" r:id="rId2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F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94422"/>
  </p:normalViewPr>
  <p:slideViewPr>
    <p:cSldViewPr snapToGrid="0" snapToObjects="1">
      <p:cViewPr varScale="1">
        <p:scale>
          <a:sx n="61" d="100"/>
          <a:sy n="61" d="100"/>
        </p:scale>
        <p:origin x="83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3AC9B-5F31-FE47-8E73-BA8F4C4F2DC6}" type="datetimeFigureOut">
              <a:rPr lang="es-ES" smtClean="0"/>
              <a:t>10/12/2025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F981A-CF83-2C40-89BE-5C16C3B41128}" type="slidenum">
              <a:rPr lang="es-ES" smtClean="0"/>
              <a:t>‹Nº›</a:t>
            </a:fld>
            <a:endParaRPr lang="es-ES"/>
          </a:p>
        </p:txBody>
      </p:sp>
    </p:spTree>
    <p:extLst>
      <p:ext uri="{BB962C8B-B14F-4D97-AF65-F5344CB8AC3E}">
        <p14:creationId xmlns:p14="http://schemas.microsoft.com/office/powerpoint/2010/main" val="31188010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2</a:t>
            </a:fld>
            <a:endParaRPr lang="es-ES"/>
          </a:p>
        </p:txBody>
      </p:sp>
    </p:spTree>
    <p:extLst>
      <p:ext uri="{BB962C8B-B14F-4D97-AF65-F5344CB8AC3E}">
        <p14:creationId xmlns:p14="http://schemas.microsoft.com/office/powerpoint/2010/main" val="347958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11</a:t>
            </a:fld>
            <a:endParaRPr lang="es-ES"/>
          </a:p>
        </p:txBody>
      </p:sp>
    </p:spTree>
    <p:extLst>
      <p:ext uri="{BB962C8B-B14F-4D97-AF65-F5344CB8AC3E}">
        <p14:creationId xmlns:p14="http://schemas.microsoft.com/office/powerpoint/2010/main" val="1980284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5D63B-F357-AD0F-E46B-2E711D0DF04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DA8214E-5750-A237-64E6-C92AEF76392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BC8F28-11F3-C271-72BB-6CDAE0958B1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766034E-E9D8-9E97-E004-7F031F7AD8BC}"/>
              </a:ext>
            </a:extLst>
          </p:cNvPr>
          <p:cNvSpPr>
            <a:spLocks noGrp="1"/>
          </p:cNvSpPr>
          <p:nvPr>
            <p:ph type="sldNum" sz="quarter" idx="10"/>
          </p:nvPr>
        </p:nvSpPr>
        <p:spPr/>
        <p:txBody>
          <a:bodyPr/>
          <a:lstStyle/>
          <a:p>
            <a:fld id="{C38F981A-CF83-2C40-89BE-5C16C3B41128}" type="slidenum">
              <a:rPr lang="es-ES" smtClean="0"/>
              <a:t>12</a:t>
            </a:fld>
            <a:endParaRPr lang="es-ES"/>
          </a:p>
        </p:txBody>
      </p:sp>
    </p:spTree>
    <p:extLst>
      <p:ext uri="{BB962C8B-B14F-4D97-AF65-F5344CB8AC3E}">
        <p14:creationId xmlns:p14="http://schemas.microsoft.com/office/powerpoint/2010/main" val="307912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13</a:t>
            </a:fld>
            <a:endParaRPr lang="es-ES"/>
          </a:p>
        </p:txBody>
      </p:sp>
    </p:spTree>
    <p:extLst>
      <p:ext uri="{BB962C8B-B14F-4D97-AF65-F5344CB8AC3E}">
        <p14:creationId xmlns:p14="http://schemas.microsoft.com/office/powerpoint/2010/main" val="600878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4D01A-1DC8-9B8E-84D2-7F7F62D7D52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D906907-FAC9-8A26-BDEA-3C880C6A1E8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5541E12-6953-7B53-F7B0-3043069C4C6B}"/>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505D918B-D9A5-AF1C-018F-85E57BB11AD9}"/>
              </a:ext>
            </a:extLst>
          </p:cNvPr>
          <p:cNvSpPr>
            <a:spLocks noGrp="1"/>
          </p:cNvSpPr>
          <p:nvPr>
            <p:ph type="sldNum" sz="quarter" idx="10"/>
          </p:nvPr>
        </p:nvSpPr>
        <p:spPr/>
        <p:txBody>
          <a:bodyPr/>
          <a:lstStyle/>
          <a:p>
            <a:fld id="{C38F981A-CF83-2C40-89BE-5C16C3B41128}" type="slidenum">
              <a:rPr lang="es-ES" smtClean="0"/>
              <a:t>14</a:t>
            </a:fld>
            <a:endParaRPr lang="es-ES"/>
          </a:p>
        </p:txBody>
      </p:sp>
    </p:spTree>
    <p:extLst>
      <p:ext uri="{BB962C8B-B14F-4D97-AF65-F5344CB8AC3E}">
        <p14:creationId xmlns:p14="http://schemas.microsoft.com/office/powerpoint/2010/main" val="162262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7018B-42EA-E308-1A23-458DB19A7C4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ACCB6F6-33F1-7406-C5C5-87FE4F77317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C231DE1-C17A-36B5-95CF-8DC493E6E2DC}"/>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AE23FBAD-52F5-6716-4F38-219200512608}"/>
              </a:ext>
            </a:extLst>
          </p:cNvPr>
          <p:cNvSpPr>
            <a:spLocks noGrp="1"/>
          </p:cNvSpPr>
          <p:nvPr>
            <p:ph type="sldNum" sz="quarter" idx="10"/>
          </p:nvPr>
        </p:nvSpPr>
        <p:spPr/>
        <p:txBody>
          <a:bodyPr/>
          <a:lstStyle/>
          <a:p>
            <a:fld id="{C38F981A-CF83-2C40-89BE-5C16C3B41128}" type="slidenum">
              <a:rPr lang="es-ES" smtClean="0"/>
              <a:t>15</a:t>
            </a:fld>
            <a:endParaRPr lang="es-ES"/>
          </a:p>
        </p:txBody>
      </p:sp>
    </p:spTree>
    <p:extLst>
      <p:ext uri="{BB962C8B-B14F-4D97-AF65-F5344CB8AC3E}">
        <p14:creationId xmlns:p14="http://schemas.microsoft.com/office/powerpoint/2010/main" val="308551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3E318-1323-1007-A302-52689E47FB2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ED0FBF5-CAB2-6249-C18D-EC0810E4C6F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A46EBE1-A187-5364-DCC4-FEF64CDB2DF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66C65ACB-3433-4F20-E544-26957F2EACB7}"/>
              </a:ext>
            </a:extLst>
          </p:cNvPr>
          <p:cNvSpPr>
            <a:spLocks noGrp="1"/>
          </p:cNvSpPr>
          <p:nvPr>
            <p:ph type="sldNum" sz="quarter" idx="10"/>
          </p:nvPr>
        </p:nvSpPr>
        <p:spPr/>
        <p:txBody>
          <a:bodyPr/>
          <a:lstStyle/>
          <a:p>
            <a:fld id="{C38F981A-CF83-2C40-89BE-5C16C3B41128}" type="slidenum">
              <a:rPr lang="es-ES" smtClean="0"/>
              <a:t>16</a:t>
            </a:fld>
            <a:endParaRPr lang="es-ES"/>
          </a:p>
        </p:txBody>
      </p:sp>
    </p:spTree>
    <p:extLst>
      <p:ext uri="{BB962C8B-B14F-4D97-AF65-F5344CB8AC3E}">
        <p14:creationId xmlns:p14="http://schemas.microsoft.com/office/powerpoint/2010/main" val="283537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7201E-CE04-2040-1353-E2ED90F8780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92C91EF-D308-B6EF-10D5-BB055C6036D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EA0BD85-56FC-25FC-B0C3-610AA1B3258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EFFD8A7-AF26-125D-E45E-C936293024D6}"/>
              </a:ext>
            </a:extLst>
          </p:cNvPr>
          <p:cNvSpPr>
            <a:spLocks noGrp="1"/>
          </p:cNvSpPr>
          <p:nvPr>
            <p:ph type="sldNum" sz="quarter" idx="10"/>
          </p:nvPr>
        </p:nvSpPr>
        <p:spPr/>
        <p:txBody>
          <a:bodyPr/>
          <a:lstStyle/>
          <a:p>
            <a:fld id="{C38F981A-CF83-2C40-89BE-5C16C3B41128}" type="slidenum">
              <a:rPr lang="es-ES" smtClean="0"/>
              <a:t>17</a:t>
            </a:fld>
            <a:endParaRPr lang="es-ES"/>
          </a:p>
        </p:txBody>
      </p:sp>
    </p:spTree>
    <p:extLst>
      <p:ext uri="{BB962C8B-B14F-4D97-AF65-F5344CB8AC3E}">
        <p14:creationId xmlns:p14="http://schemas.microsoft.com/office/powerpoint/2010/main" val="3468503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7013-F87E-BEEA-8971-1B59A836D8C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65778B1-ECE6-4C8A-C64B-51DF905AF18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EFCB897-5F63-F5F4-1315-6A1CE97B466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736F81F-1EAB-A20E-A391-2238B1C99487}"/>
              </a:ext>
            </a:extLst>
          </p:cNvPr>
          <p:cNvSpPr>
            <a:spLocks noGrp="1"/>
          </p:cNvSpPr>
          <p:nvPr>
            <p:ph type="sldNum" sz="quarter" idx="10"/>
          </p:nvPr>
        </p:nvSpPr>
        <p:spPr/>
        <p:txBody>
          <a:bodyPr/>
          <a:lstStyle/>
          <a:p>
            <a:fld id="{C38F981A-CF83-2C40-89BE-5C16C3B41128}" type="slidenum">
              <a:rPr lang="es-ES" smtClean="0"/>
              <a:t>18</a:t>
            </a:fld>
            <a:endParaRPr lang="es-ES"/>
          </a:p>
        </p:txBody>
      </p:sp>
    </p:spTree>
    <p:extLst>
      <p:ext uri="{BB962C8B-B14F-4D97-AF65-F5344CB8AC3E}">
        <p14:creationId xmlns:p14="http://schemas.microsoft.com/office/powerpoint/2010/main" val="275708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19</a:t>
            </a:fld>
            <a:endParaRPr lang="es-ES"/>
          </a:p>
        </p:txBody>
      </p:sp>
    </p:spTree>
    <p:extLst>
      <p:ext uri="{BB962C8B-B14F-4D97-AF65-F5344CB8AC3E}">
        <p14:creationId xmlns:p14="http://schemas.microsoft.com/office/powerpoint/2010/main" val="16692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43BD2-398B-CECF-08DF-7C44C3703F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D23976B-24D0-883F-B3F2-0A448DCEE27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EFE3B7E-D328-AEDC-3638-B4DFE318F2D9}"/>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DEFF5380-8592-3D80-4590-B785224926B7}"/>
              </a:ext>
            </a:extLst>
          </p:cNvPr>
          <p:cNvSpPr>
            <a:spLocks noGrp="1"/>
          </p:cNvSpPr>
          <p:nvPr>
            <p:ph type="sldNum" sz="quarter" idx="10"/>
          </p:nvPr>
        </p:nvSpPr>
        <p:spPr/>
        <p:txBody>
          <a:bodyPr/>
          <a:lstStyle/>
          <a:p>
            <a:fld id="{C38F981A-CF83-2C40-89BE-5C16C3B41128}" type="slidenum">
              <a:rPr lang="es-ES" smtClean="0"/>
              <a:t>20</a:t>
            </a:fld>
            <a:endParaRPr lang="es-ES"/>
          </a:p>
        </p:txBody>
      </p:sp>
    </p:spTree>
    <p:extLst>
      <p:ext uri="{BB962C8B-B14F-4D97-AF65-F5344CB8AC3E}">
        <p14:creationId xmlns:p14="http://schemas.microsoft.com/office/powerpoint/2010/main" val="76489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3</a:t>
            </a:fld>
            <a:endParaRPr lang="es-ES"/>
          </a:p>
        </p:txBody>
      </p:sp>
    </p:spTree>
    <p:extLst>
      <p:ext uri="{BB962C8B-B14F-4D97-AF65-F5344CB8AC3E}">
        <p14:creationId xmlns:p14="http://schemas.microsoft.com/office/powerpoint/2010/main" val="4205081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7714-389E-5547-830F-F7E0FA3BB59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B05E9CF-9372-4DD2-B8DF-8B87E2A3760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0315B3F-D414-E95E-7996-2806B2789E09}"/>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8F7E9B7D-C5A1-978B-E742-A75D1534FE3B}"/>
              </a:ext>
            </a:extLst>
          </p:cNvPr>
          <p:cNvSpPr>
            <a:spLocks noGrp="1"/>
          </p:cNvSpPr>
          <p:nvPr>
            <p:ph type="sldNum" sz="quarter" idx="10"/>
          </p:nvPr>
        </p:nvSpPr>
        <p:spPr/>
        <p:txBody>
          <a:bodyPr/>
          <a:lstStyle/>
          <a:p>
            <a:fld id="{C38F981A-CF83-2C40-89BE-5C16C3B41128}" type="slidenum">
              <a:rPr lang="es-ES" smtClean="0"/>
              <a:t>21</a:t>
            </a:fld>
            <a:endParaRPr lang="es-ES"/>
          </a:p>
        </p:txBody>
      </p:sp>
    </p:spTree>
    <p:extLst>
      <p:ext uri="{BB962C8B-B14F-4D97-AF65-F5344CB8AC3E}">
        <p14:creationId xmlns:p14="http://schemas.microsoft.com/office/powerpoint/2010/main" val="967680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4F53B-B05B-5FF5-9DA3-9210FDB5E7E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9E5985D-9DBA-2B6B-C56F-B7089A0D1B4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0C6F2F2-86DD-858F-B895-3ED453A3AA6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C3AFD446-0B92-17C8-6AA5-D9B1C9845858}"/>
              </a:ext>
            </a:extLst>
          </p:cNvPr>
          <p:cNvSpPr>
            <a:spLocks noGrp="1"/>
          </p:cNvSpPr>
          <p:nvPr>
            <p:ph type="sldNum" sz="quarter" idx="10"/>
          </p:nvPr>
        </p:nvSpPr>
        <p:spPr/>
        <p:txBody>
          <a:bodyPr/>
          <a:lstStyle/>
          <a:p>
            <a:fld id="{C38F981A-CF83-2C40-89BE-5C16C3B41128}" type="slidenum">
              <a:rPr lang="es-ES" smtClean="0"/>
              <a:t>22</a:t>
            </a:fld>
            <a:endParaRPr lang="es-ES"/>
          </a:p>
        </p:txBody>
      </p:sp>
    </p:spTree>
    <p:extLst>
      <p:ext uri="{BB962C8B-B14F-4D97-AF65-F5344CB8AC3E}">
        <p14:creationId xmlns:p14="http://schemas.microsoft.com/office/powerpoint/2010/main" val="1152317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894BB-5AFE-BED4-5A66-AE44D1CE5B4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7F41A12-118D-A530-5BB2-09CADB6CBF5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4AF14D0-7064-7C0D-FE81-1100C2F1E4B6}"/>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EC1EC168-DE12-776A-0E9D-22BC9B722B0A}"/>
              </a:ext>
            </a:extLst>
          </p:cNvPr>
          <p:cNvSpPr>
            <a:spLocks noGrp="1"/>
          </p:cNvSpPr>
          <p:nvPr>
            <p:ph type="sldNum" sz="quarter" idx="10"/>
          </p:nvPr>
        </p:nvSpPr>
        <p:spPr/>
        <p:txBody>
          <a:bodyPr/>
          <a:lstStyle/>
          <a:p>
            <a:fld id="{C38F981A-CF83-2C40-89BE-5C16C3B41128}" type="slidenum">
              <a:rPr lang="es-ES" smtClean="0"/>
              <a:t>23</a:t>
            </a:fld>
            <a:endParaRPr lang="es-ES"/>
          </a:p>
        </p:txBody>
      </p:sp>
    </p:spTree>
    <p:extLst>
      <p:ext uri="{BB962C8B-B14F-4D97-AF65-F5344CB8AC3E}">
        <p14:creationId xmlns:p14="http://schemas.microsoft.com/office/powerpoint/2010/main" val="958275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BDF58-84DD-7DB2-CE70-13E32D06E0F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09E82DE-730A-7708-14CF-13F6BBE46CA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54E6718-6233-B4C9-B271-09D56E409A92}"/>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219968EC-03ED-2395-E28C-87C15AAACC51}"/>
              </a:ext>
            </a:extLst>
          </p:cNvPr>
          <p:cNvSpPr>
            <a:spLocks noGrp="1"/>
          </p:cNvSpPr>
          <p:nvPr>
            <p:ph type="sldNum" sz="quarter" idx="10"/>
          </p:nvPr>
        </p:nvSpPr>
        <p:spPr/>
        <p:txBody>
          <a:bodyPr/>
          <a:lstStyle/>
          <a:p>
            <a:fld id="{C38F981A-CF83-2C40-89BE-5C16C3B41128}" type="slidenum">
              <a:rPr lang="es-ES" smtClean="0"/>
              <a:t>24</a:t>
            </a:fld>
            <a:endParaRPr lang="es-ES"/>
          </a:p>
        </p:txBody>
      </p:sp>
    </p:spTree>
    <p:extLst>
      <p:ext uri="{BB962C8B-B14F-4D97-AF65-F5344CB8AC3E}">
        <p14:creationId xmlns:p14="http://schemas.microsoft.com/office/powerpoint/2010/main" val="309149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25</a:t>
            </a:fld>
            <a:endParaRPr lang="es-ES"/>
          </a:p>
        </p:txBody>
      </p:sp>
    </p:spTree>
    <p:extLst>
      <p:ext uri="{BB962C8B-B14F-4D97-AF65-F5344CB8AC3E}">
        <p14:creationId xmlns:p14="http://schemas.microsoft.com/office/powerpoint/2010/main" val="496698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26</a:t>
            </a:fld>
            <a:endParaRPr lang="es-ES"/>
          </a:p>
        </p:txBody>
      </p:sp>
    </p:spTree>
    <p:extLst>
      <p:ext uri="{BB962C8B-B14F-4D97-AF65-F5344CB8AC3E}">
        <p14:creationId xmlns:p14="http://schemas.microsoft.com/office/powerpoint/2010/main" val="202056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27</a:t>
            </a:fld>
            <a:endParaRPr lang="es-ES"/>
          </a:p>
        </p:txBody>
      </p:sp>
    </p:spTree>
    <p:extLst>
      <p:ext uri="{BB962C8B-B14F-4D97-AF65-F5344CB8AC3E}">
        <p14:creationId xmlns:p14="http://schemas.microsoft.com/office/powerpoint/2010/main" val="407913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28</a:t>
            </a:fld>
            <a:endParaRPr lang="es-ES"/>
          </a:p>
        </p:txBody>
      </p:sp>
    </p:spTree>
    <p:extLst>
      <p:ext uri="{BB962C8B-B14F-4D97-AF65-F5344CB8AC3E}">
        <p14:creationId xmlns:p14="http://schemas.microsoft.com/office/powerpoint/2010/main" val="5529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4</a:t>
            </a:fld>
            <a:endParaRPr lang="es-ES"/>
          </a:p>
        </p:txBody>
      </p:sp>
    </p:spTree>
    <p:extLst>
      <p:ext uri="{BB962C8B-B14F-4D97-AF65-F5344CB8AC3E}">
        <p14:creationId xmlns:p14="http://schemas.microsoft.com/office/powerpoint/2010/main" val="404123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5</a:t>
            </a:fld>
            <a:endParaRPr lang="es-ES"/>
          </a:p>
        </p:txBody>
      </p:sp>
    </p:spTree>
    <p:extLst>
      <p:ext uri="{BB962C8B-B14F-4D97-AF65-F5344CB8AC3E}">
        <p14:creationId xmlns:p14="http://schemas.microsoft.com/office/powerpoint/2010/main" val="351992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6</a:t>
            </a:fld>
            <a:endParaRPr lang="es-ES"/>
          </a:p>
        </p:txBody>
      </p:sp>
    </p:spTree>
    <p:extLst>
      <p:ext uri="{BB962C8B-B14F-4D97-AF65-F5344CB8AC3E}">
        <p14:creationId xmlns:p14="http://schemas.microsoft.com/office/powerpoint/2010/main" val="152015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7</a:t>
            </a:fld>
            <a:endParaRPr lang="es-ES"/>
          </a:p>
        </p:txBody>
      </p:sp>
    </p:spTree>
    <p:extLst>
      <p:ext uri="{BB962C8B-B14F-4D97-AF65-F5344CB8AC3E}">
        <p14:creationId xmlns:p14="http://schemas.microsoft.com/office/powerpoint/2010/main" val="363442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8</a:t>
            </a:fld>
            <a:endParaRPr lang="es-ES"/>
          </a:p>
        </p:txBody>
      </p:sp>
    </p:spTree>
    <p:extLst>
      <p:ext uri="{BB962C8B-B14F-4D97-AF65-F5344CB8AC3E}">
        <p14:creationId xmlns:p14="http://schemas.microsoft.com/office/powerpoint/2010/main" val="418831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9</a:t>
            </a:fld>
            <a:endParaRPr lang="es-ES"/>
          </a:p>
        </p:txBody>
      </p:sp>
    </p:spTree>
    <p:extLst>
      <p:ext uri="{BB962C8B-B14F-4D97-AF65-F5344CB8AC3E}">
        <p14:creationId xmlns:p14="http://schemas.microsoft.com/office/powerpoint/2010/main" val="239183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38F981A-CF83-2C40-89BE-5C16C3B41128}" type="slidenum">
              <a:rPr lang="es-ES" smtClean="0"/>
              <a:t>10</a:t>
            </a:fld>
            <a:endParaRPr lang="es-ES"/>
          </a:p>
        </p:txBody>
      </p:sp>
    </p:spTree>
    <p:extLst>
      <p:ext uri="{BB962C8B-B14F-4D97-AF65-F5344CB8AC3E}">
        <p14:creationId xmlns:p14="http://schemas.microsoft.com/office/powerpoint/2010/main" val="198193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CFE67027-F76C-704C-808F-7CEC579DAF4F}" type="datetimeFigureOut">
              <a:rPr lang="es-ES" smtClean="0"/>
              <a:pPr/>
              <a:t>10/12/2025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C0DB160-D4AF-2346-9DCA-64CBDF6D779E}" type="slidenum">
              <a:rPr lang="es-ES" smtClean="0"/>
              <a:pPr/>
              <a:t>‹Nº›</a:t>
            </a:fld>
            <a:endParaRPr lang="es-ES"/>
          </a:p>
        </p:txBody>
      </p:sp>
    </p:spTree>
    <p:extLst>
      <p:ext uri="{BB962C8B-B14F-4D97-AF65-F5344CB8AC3E}">
        <p14:creationId xmlns:p14="http://schemas.microsoft.com/office/powerpoint/2010/main" val="53462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FE67027-F76C-704C-808F-7CEC579DAF4F}" type="datetimeFigureOut">
              <a:rPr lang="es-ES" smtClean="0"/>
              <a:pPr/>
              <a:t>10/12/2025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C0DB160-D4AF-2346-9DCA-64CBDF6D779E}" type="slidenum">
              <a:rPr lang="es-ES" smtClean="0"/>
              <a:pPr/>
              <a:t>‹Nº›</a:t>
            </a:fld>
            <a:endParaRPr lang="es-ES"/>
          </a:p>
        </p:txBody>
      </p:sp>
    </p:spTree>
    <p:extLst>
      <p:ext uri="{BB962C8B-B14F-4D97-AF65-F5344CB8AC3E}">
        <p14:creationId xmlns:p14="http://schemas.microsoft.com/office/powerpoint/2010/main" val="94289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FE67027-F76C-704C-808F-7CEC579DAF4F}" type="datetimeFigureOut">
              <a:rPr lang="es-ES" smtClean="0"/>
              <a:pPr/>
              <a:t>10/12/2025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C0DB160-D4AF-2346-9DCA-64CBDF6D779E}" type="slidenum">
              <a:rPr lang="es-ES" smtClean="0"/>
              <a:pPr/>
              <a:t>‹Nº›</a:t>
            </a:fld>
            <a:endParaRPr lang="es-ES"/>
          </a:p>
        </p:txBody>
      </p:sp>
    </p:spTree>
    <p:extLst>
      <p:ext uri="{BB962C8B-B14F-4D97-AF65-F5344CB8AC3E}">
        <p14:creationId xmlns:p14="http://schemas.microsoft.com/office/powerpoint/2010/main" val="69760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FE67027-F76C-704C-808F-7CEC579DAF4F}" type="datetimeFigureOut">
              <a:rPr lang="es-ES" smtClean="0"/>
              <a:pPr/>
              <a:t>10/12/2025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C0DB160-D4AF-2346-9DCA-64CBDF6D779E}" type="slidenum">
              <a:rPr lang="es-ES" smtClean="0"/>
              <a:pPr/>
              <a:t>‹Nº›</a:t>
            </a:fld>
            <a:endParaRPr lang="es-ES"/>
          </a:p>
        </p:txBody>
      </p:sp>
    </p:spTree>
    <p:extLst>
      <p:ext uri="{BB962C8B-B14F-4D97-AF65-F5344CB8AC3E}">
        <p14:creationId xmlns:p14="http://schemas.microsoft.com/office/powerpoint/2010/main" val="212294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CFE67027-F76C-704C-808F-7CEC579DAF4F}" type="datetimeFigureOut">
              <a:rPr lang="es-ES" smtClean="0"/>
              <a:pPr/>
              <a:t>10/12/2025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C0DB160-D4AF-2346-9DCA-64CBDF6D779E}" type="slidenum">
              <a:rPr lang="es-ES" smtClean="0"/>
              <a:pPr/>
              <a:t>‹Nº›</a:t>
            </a:fld>
            <a:endParaRPr lang="es-ES"/>
          </a:p>
        </p:txBody>
      </p:sp>
    </p:spTree>
    <p:extLst>
      <p:ext uri="{BB962C8B-B14F-4D97-AF65-F5344CB8AC3E}">
        <p14:creationId xmlns:p14="http://schemas.microsoft.com/office/powerpoint/2010/main" val="255641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CFE67027-F76C-704C-808F-7CEC579DAF4F}" type="datetimeFigureOut">
              <a:rPr lang="es-ES" smtClean="0"/>
              <a:pPr/>
              <a:t>10/12/2025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C0DB160-D4AF-2346-9DCA-64CBDF6D779E}" type="slidenum">
              <a:rPr lang="es-ES" smtClean="0"/>
              <a:pPr/>
              <a:t>‹Nº›</a:t>
            </a:fld>
            <a:endParaRPr lang="es-ES"/>
          </a:p>
        </p:txBody>
      </p:sp>
    </p:spTree>
    <p:extLst>
      <p:ext uri="{BB962C8B-B14F-4D97-AF65-F5344CB8AC3E}">
        <p14:creationId xmlns:p14="http://schemas.microsoft.com/office/powerpoint/2010/main" val="423453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CFE67027-F76C-704C-808F-7CEC579DAF4F}" type="datetimeFigureOut">
              <a:rPr lang="es-ES" smtClean="0"/>
              <a:pPr/>
              <a:t>10/12/2025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C0DB160-D4AF-2346-9DCA-64CBDF6D779E}" type="slidenum">
              <a:rPr lang="es-ES" smtClean="0"/>
              <a:pPr/>
              <a:t>‹Nº›</a:t>
            </a:fld>
            <a:endParaRPr lang="es-ES"/>
          </a:p>
        </p:txBody>
      </p:sp>
    </p:spTree>
    <p:extLst>
      <p:ext uri="{BB962C8B-B14F-4D97-AF65-F5344CB8AC3E}">
        <p14:creationId xmlns:p14="http://schemas.microsoft.com/office/powerpoint/2010/main" val="171604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CFE67027-F76C-704C-808F-7CEC579DAF4F}" type="datetimeFigureOut">
              <a:rPr lang="es-ES" smtClean="0"/>
              <a:pPr/>
              <a:t>10/12/2025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C0DB160-D4AF-2346-9DCA-64CBDF6D779E}" type="slidenum">
              <a:rPr lang="es-ES" smtClean="0"/>
              <a:pPr/>
              <a:t>‹Nº›</a:t>
            </a:fld>
            <a:endParaRPr lang="es-ES"/>
          </a:p>
        </p:txBody>
      </p:sp>
    </p:spTree>
    <p:extLst>
      <p:ext uri="{BB962C8B-B14F-4D97-AF65-F5344CB8AC3E}">
        <p14:creationId xmlns:p14="http://schemas.microsoft.com/office/powerpoint/2010/main" val="239199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FE67027-F76C-704C-808F-7CEC579DAF4F}" type="datetimeFigureOut">
              <a:rPr lang="es-ES" smtClean="0"/>
              <a:pPr/>
              <a:t>10/12/2025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C0DB160-D4AF-2346-9DCA-64CBDF6D779E}" type="slidenum">
              <a:rPr lang="es-ES" smtClean="0"/>
              <a:pPr/>
              <a:t>‹Nº›</a:t>
            </a:fld>
            <a:endParaRPr lang="es-ES"/>
          </a:p>
        </p:txBody>
      </p:sp>
    </p:spTree>
    <p:extLst>
      <p:ext uri="{BB962C8B-B14F-4D97-AF65-F5344CB8AC3E}">
        <p14:creationId xmlns:p14="http://schemas.microsoft.com/office/powerpoint/2010/main" val="321700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FE67027-F76C-704C-808F-7CEC579DAF4F}" type="datetimeFigureOut">
              <a:rPr lang="es-ES" smtClean="0"/>
              <a:pPr/>
              <a:t>10/12/2025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C0DB160-D4AF-2346-9DCA-64CBDF6D779E}" type="slidenum">
              <a:rPr lang="es-ES" smtClean="0"/>
              <a:pPr/>
              <a:t>‹Nº›</a:t>
            </a:fld>
            <a:endParaRPr lang="es-ES"/>
          </a:p>
        </p:txBody>
      </p:sp>
    </p:spTree>
    <p:extLst>
      <p:ext uri="{BB962C8B-B14F-4D97-AF65-F5344CB8AC3E}">
        <p14:creationId xmlns:p14="http://schemas.microsoft.com/office/powerpoint/2010/main" val="133110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FE67027-F76C-704C-808F-7CEC579DAF4F}" type="datetimeFigureOut">
              <a:rPr lang="es-ES" smtClean="0"/>
              <a:pPr/>
              <a:t>10/12/2025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C0DB160-D4AF-2346-9DCA-64CBDF6D779E}" type="slidenum">
              <a:rPr lang="es-ES" smtClean="0"/>
              <a:pPr/>
              <a:t>‹Nº›</a:t>
            </a:fld>
            <a:endParaRPr lang="es-ES"/>
          </a:p>
        </p:txBody>
      </p:sp>
    </p:spTree>
    <p:extLst>
      <p:ext uri="{BB962C8B-B14F-4D97-AF65-F5344CB8AC3E}">
        <p14:creationId xmlns:p14="http://schemas.microsoft.com/office/powerpoint/2010/main" val="96841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67027-F76C-704C-808F-7CEC579DAF4F}" type="datetimeFigureOut">
              <a:rPr lang="es-ES" smtClean="0"/>
              <a:pPr/>
              <a:t>10/12/2025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DB160-D4AF-2346-9DCA-64CBDF6D779E}" type="slidenum">
              <a:rPr lang="es-ES" smtClean="0"/>
              <a:pPr/>
              <a:t>‹Nº›</a:t>
            </a:fld>
            <a:endParaRPr lang="es-ES"/>
          </a:p>
        </p:txBody>
      </p:sp>
    </p:spTree>
    <p:extLst>
      <p:ext uri="{BB962C8B-B14F-4D97-AF65-F5344CB8AC3E}">
        <p14:creationId xmlns:p14="http://schemas.microsoft.com/office/powerpoint/2010/main" val="2822802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servar flora y fauna nativa que rodea a viñas es clave para combatir el  cambio climático - Sociedad de Ecología de Chile">
            <a:extLst>
              <a:ext uri="{FF2B5EF4-FFF2-40B4-BE49-F238E27FC236}">
                <a16:creationId xmlns:a16="http://schemas.microsoft.com/office/drawing/2014/main" id="{97BBE2D1-5866-B3E4-1434-5890FC1CA08D}"/>
              </a:ext>
            </a:extLst>
          </p:cNvPr>
          <p:cNvPicPr>
            <a:picLocks noChangeAspect="1" noChangeArrowheads="1"/>
          </p:cNvPicPr>
          <p:nvPr/>
        </p:nvPicPr>
        <p:blipFill>
          <a:blip r:embed="rId2">
            <a:alphaModFix amt="71000"/>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717185" y="1102111"/>
            <a:ext cx="7772400" cy="847822"/>
          </a:xfrm>
        </p:spPr>
        <p:txBody>
          <a:bodyPr>
            <a:noAutofit/>
          </a:bodyPr>
          <a:lstStyle/>
          <a:p>
            <a:r>
              <a:rPr lang="es-ES" sz="3500" b="1" dirty="0">
                <a:latin typeface="Ayuthaya"/>
                <a:cs typeface="Ayuthaya"/>
              </a:rPr>
              <a:t>Libre Competencia y</a:t>
            </a:r>
            <a:br>
              <a:rPr lang="es-ES" sz="3500" b="1" dirty="0">
                <a:latin typeface="Ayuthaya"/>
                <a:cs typeface="Ayuthaya"/>
              </a:rPr>
            </a:br>
            <a:r>
              <a:rPr lang="es-ES" sz="3500" b="1" dirty="0">
                <a:latin typeface="Ayuthaya"/>
                <a:cs typeface="Ayuthaya"/>
              </a:rPr>
              <a:t>Mercados Vitivinícolas en Chile</a:t>
            </a:r>
          </a:p>
        </p:txBody>
      </p:sp>
      <p:sp>
        <p:nvSpPr>
          <p:cNvPr id="3" name="Subtítulo 2"/>
          <p:cNvSpPr>
            <a:spLocks noGrp="1"/>
          </p:cNvSpPr>
          <p:nvPr>
            <p:ph type="subTitle" idx="1"/>
          </p:nvPr>
        </p:nvSpPr>
        <p:spPr>
          <a:xfrm>
            <a:off x="825486" y="5624574"/>
            <a:ext cx="7664099" cy="791477"/>
          </a:xfrm>
        </p:spPr>
        <p:txBody>
          <a:bodyPr>
            <a:noAutofit/>
          </a:bodyPr>
          <a:lstStyle/>
          <a:p>
            <a:endParaRPr lang="es-ES" sz="2000" b="1" dirty="0">
              <a:solidFill>
                <a:schemeClr val="tx1"/>
              </a:solidFill>
            </a:endParaRPr>
          </a:p>
          <a:p>
            <a:r>
              <a:rPr lang="es-ES" sz="2000" b="1" dirty="0">
                <a:solidFill>
                  <a:schemeClr val="tx1"/>
                </a:solidFill>
              </a:rPr>
              <a:t>Santiago de Chile, diciembre de 2025</a:t>
            </a:r>
          </a:p>
        </p:txBody>
      </p:sp>
      <p:sp>
        <p:nvSpPr>
          <p:cNvPr id="7" name="Rectángulo 6"/>
          <p:cNvSpPr/>
          <p:nvPr/>
        </p:nvSpPr>
        <p:spPr>
          <a:xfrm>
            <a:off x="263598" y="3412475"/>
            <a:ext cx="8787873" cy="1631216"/>
          </a:xfrm>
          <a:prstGeom prst="rect">
            <a:avLst/>
          </a:prstGeom>
        </p:spPr>
        <p:txBody>
          <a:bodyPr wrap="square">
            <a:spAutoFit/>
          </a:bodyPr>
          <a:lstStyle/>
          <a:p>
            <a:pPr algn="ctr"/>
            <a:r>
              <a:rPr lang="es-ES" sz="2500" b="1" dirty="0">
                <a:solidFill>
                  <a:schemeClr val="accent1">
                    <a:lumMod val="50000"/>
                  </a:schemeClr>
                </a:solidFill>
                <a:latin typeface="Geneva"/>
                <a:cs typeface="Geneva"/>
              </a:rPr>
              <a:t>José Luis Lima R., PhD  </a:t>
            </a:r>
          </a:p>
          <a:p>
            <a:pPr algn="ctr"/>
            <a:r>
              <a:rPr lang="es-ES" sz="2500" b="1" dirty="0">
                <a:solidFill>
                  <a:schemeClr val="accent1">
                    <a:lumMod val="50000"/>
                  </a:schemeClr>
                </a:solidFill>
                <a:latin typeface="Geneva"/>
                <a:cs typeface="Geneva"/>
              </a:rPr>
              <a:t>Profesor Investigador </a:t>
            </a:r>
          </a:p>
          <a:p>
            <a:pPr algn="ctr"/>
            <a:r>
              <a:rPr lang="es-ES" sz="2500" b="1" dirty="0">
                <a:solidFill>
                  <a:schemeClr val="accent1">
                    <a:lumMod val="50000"/>
                  </a:schemeClr>
                </a:solidFill>
                <a:latin typeface="Geneva"/>
                <a:cs typeface="Geneva"/>
              </a:rPr>
              <a:t>Facultad de Economía UNAB</a:t>
            </a:r>
          </a:p>
          <a:p>
            <a:pPr algn="ctr"/>
            <a:r>
              <a:rPr lang="es-ES" sz="2500" b="1" dirty="0" err="1">
                <a:solidFill>
                  <a:schemeClr val="accent1">
                    <a:lumMod val="50000"/>
                  </a:schemeClr>
                </a:solidFill>
                <a:latin typeface="Geneva"/>
                <a:cs typeface="Geneva"/>
              </a:rPr>
              <a:t>jose.lima@unab.cl</a:t>
            </a:r>
            <a:endParaRPr lang="es-ES" sz="2500" b="1" dirty="0">
              <a:solidFill>
                <a:schemeClr val="accent1">
                  <a:lumMod val="50000"/>
                </a:schemeClr>
              </a:solidFill>
              <a:latin typeface="Geneva"/>
              <a:cs typeface="Geneva"/>
            </a:endParaRPr>
          </a:p>
        </p:txBody>
      </p:sp>
      <p:grpSp>
        <p:nvGrpSpPr>
          <p:cNvPr id="11" name="Grupo 10">
            <a:extLst>
              <a:ext uri="{FF2B5EF4-FFF2-40B4-BE49-F238E27FC236}">
                <a16:creationId xmlns:a16="http://schemas.microsoft.com/office/drawing/2014/main" id="{1443D4A8-EE3A-8084-BE1B-64A050AF8831}"/>
              </a:ext>
            </a:extLst>
          </p:cNvPr>
          <p:cNvGrpSpPr/>
          <p:nvPr/>
        </p:nvGrpSpPr>
        <p:grpSpPr>
          <a:xfrm>
            <a:off x="7377837" y="4894515"/>
            <a:ext cx="1628263" cy="1855468"/>
            <a:chOff x="10266948" y="-206018"/>
            <a:chExt cx="1339576" cy="1716660"/>
          </a:xfrm>
        </p:grpSpPr>
        <p:sp>
          <p:nvSpPr>
            <p:cNvPr id="12" name="Título 1">
              <a:extLst>
                <a:ext uri="{FF2B5EF4-FFF2-40B4-BE49-F238E27FC236}">
                  <a16:creationId xmlns:a16="http://schemas.microsoft.com/office/drawing/2014/main" id="{5DA9A13E-59D3-AC26-3502-F90FA332EF2F}"/>
                </a:ext>
              </a:extLst>
            </p:cNvPr>
            <p:cNvSpPr txBox="1">
              <a:spLocks/>
            </p:cNvSpPr>
            <p:nvPr/>
          </p:nvSpPr>
          <p:spPr>
            <a:xfrm>
              <a:off x="10266948" y="-206018"/>
              <a:ext cx="1339576" cy="1716660"/>
            </a:xfrm>
            <a:prstGeom prst="rect">
              <a:avLst/>
            </a:prstGeom>
            <a:solidFill>
              <a:srgbClr val="C9960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dirty="0">
                  <a:solidFill>
                    <a:srgbClr val="FFFFFF"/>
                  </a:solidFill>
                  <a:latin typeface="Calibri"/>
                  <a:ea typeface="Calibri"/>
                  <a:cs typeface="Calibri Light"/>
                </a:rPr>
                <a:t>  </a:t>
              </a:r>
              <a:endParaRPr lang="es-ES" sz="2800" dirty="0">
                <a:solidFill>
                  <a:srgbClr val="FFFFFF"/>
                </a:solidFill>
                <a:latin typeface="Calibri"/>
                <a:ea typeface="Calibri"/>
              </a:endParaRPr>
            </a:p>
          </p:txBody>
        </p:sp>
        <p:pic>
          <p:nvPicPr>
            <p:cNvPr id="13" name="Imagen 12">
              <a:extLst>
                <a:ext uri="{FF2B5EF4-FFF2-40B4-BE49-F238E27FC236}">
                  <a16:creationId xmlns:a16="http://schemas.microsoft.com/office/drawing/2014/main" id="{261E60AE-A951-F625-3A2A-0D80D043C6AA}"/>
                </a:ext>
              </a:extLst>
            </p:cNvPr>
            <p:cNvPicPr>
              <a:picLocks noChangeAspect="1"/>
            </p:cNvPicPr>
            <p:nvPr/>
          </p:nvPicPr>
          <p:blipFill>
            <a:blip r:embed="rId3"/>
            <a:stretch>
              <a:fillRect/>
            </a:stretch>
          </p:blipFill>
          <p:spPr>
            <a:xfrm>
              <a:off x="10375523" y="394074"/>
              <a:ext cx="1151092" cy="973350"/>
            </a:xfrm>
            <a:prstGeom prst="rect">
              <a:avLst/>
            </a:prstGeom>
          </p:spPr>
        </p:pic>
      </p:grpSp>
      <p:pic>
        <p:nvPicPr>
          <p:cNvPr id="14" name="Imagen 13">
            <a:extLst>
              <a:ext uri="{FF2B5EF4-FFF2-40B4-BE49-F238E27FC236}">
                <a16:creationId xmlns:a16="http://schemas.microsoft.com/office/drawing/2014/main" id="{A368CAAE-B924-0D88-D5A4-036FC1EF0EBD}"/>
              </a:ext>
            </a:extLst>
          </p:cNvPr>
          <p:cNvPicPr>
            <a:picLocks noChangeAspect="1"/>
          </p:cNvPicPr>
          <p:nvPr/>
        </p:nvPicPr>
        <p:blipFill>
          <a:blip r:embed="rId4"/>
          <a:stretch>
            <a:fillRect/>
          </a:stretch>
        </p:blipFill>
        <p:spPr>
          <a:xfrm>
            <a:off x="7586934" y="4530762"/>
            <a:ext cx="1038494" cy="223332"/>
          </a:xfrm>
          <a:prstGeom prst="rect">
            <a:avLst/>
          </a:prstGeom>
        </p:spPr>
      </p:pic>
    </p:spTree>
    <p:extLst>
      <p:ext uri="{BB962C8B-B14F-4D97-AF65-F5344CB8AC3E}">
        <p14:creationId xmlns:p14="http://schemas.microsoft.com/office/powerpoint/2010/main" val="6960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500" dirty="0">
                <a:solidFill>
                  <a:srgbClr val="3D8F75"/>
                </a:solidFill>
              </a:rPr>
              <a:t>¿Cómo funciona un Sistema de LC?</a:t>
            </a:r>
            <a:endParaRPr lang="es-ES" sz="3500" b="1" dirty="0">
              <a:solidFill>
                <a:srgbClr val="3D8F75"/>
              </a:solidFill>
            </a:endParaRP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Rectangle 3"/>
          <p:cNvSpPr txBox="1">
            <a:spLocks noChangeArrowheads="1"/>
          </p:cNvSpPr>
          <p:nvPr/>
        </p:nvSpPr>
        <p:spPr>
          <a:xfrm>
            <a:off x="423523" y="1547523"/>
            <a:ext cx="8296954" cy="49326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Tipos de Falta.</a:t>
            </a:r>
          </a:p>
          <a:p>
            <a:pPr lvl="1" algn="just"/>
            <a:r>
              <a:rPr lang="es-ES" altLang="es-ES_tradnl" sz="1600" b="1" dirty="0">
                <a:latin typeface="Century Gothic" charset="0"/>
                <a:ea typeface="Century Gothic" charset="0"/>
                <a:cs typeface="Century Gothic" charset="0"/>
              </a:rPr>
              <a:t>Faltas ilegales per se</a:t>
            </a:r>
            <a:r>
              <a:rPr lang="es-ES" altLang="es-ES_tradnl" sz="1600" dirty="0">
                <a:latin typeface="Century Gothic" charset="0"/>
                <a:ea typeface="Century Gothic" charset="0"/>
                <a:cs typeface="Century Gothic" charset="0"/>
              </a:rPr>
              <a:t>: solo requieren pruebas de que existió la conducta para que esta sea declarada ilegal y aplicar sanciones. No es necesario demostrar efectos.  Caen en esta clasificación los casos de colusión en precios, subastas y repartición de territorios o clientes.</a:t>
            </a:r>
          </a:p>
          <a:p>
            <a:pPr lvl="1" algn="just"/>
            <a:endParaRPr lang="es-ES" altLang="es-ES_tradnl" sz="1600" dirty="0">
              <a:latin typeface="Century Gothic" charset="0"/>
              <a:ea typeface="Century Gothic" charset="0"/>
              <a:cs typeface="Century Gothic" charset="0"/>
            </a:endParaRPr>
          </a:p>
          <a:p>
            <a:pPr lvl="1" algn="just"/>
            <a:r>
              <a:rPr lang="es-ES" altLang="es-ES_tradnl" sz="1600" dirty="0">
                <a:latin typeface="Century Gothic" charset="0"/>
                <a:ea typeface="Century Gothic" charset="0"/>
                <a:cs typeface="Century Gothic" charset="0"/>
              </a:rPr>
              <a:t>El estándar de prueba para estos casos es por lo general alto: se requieren de “pruebas duras” para sancionarlos. E-mails, audios, registros computacionales, actas, etc. que demuestren la existencia del acuerdo.  No basta con demostrar que subieron precios o se redujeron cantidades.</a:t>
            </a:r>
          </a:p>
          <a:p>
            <a:pPr lvl="1" algn="just"/>
            <a:endParaRPr lang="es-ES" altLang="es-ES_tradnl" sz="1600" b="1" dirty="0">
              <a:latin typeface="Century Gothic" charset="0"/>
              <a:ea typeface="Century Gothic" charset="0"/>
              <a:cs typeface="Century Gothic" charset="0"/>
            </a:endParaRPr>
          </a:p>
          <a:p>
            <a:pPr lvl="1" algn="just"/>
            <a:r>
              <a:rPr lang="es-ES" altLang="es-ES_tradnl" sz="1600" b="1" dirty="0">
                <a:latin typeface="Century Gothic" charset="0"/>
                <a:ea typeface="Century Gothic" charset="0"/>
                <a:cs typeface="Century Gothic" charset="0"/>
              </a:rPr>
              <a:t>Faltas con criterio de razón</a:t>
            </a:r>
            <a:r>
              <a:rPr lang="es-ES" altLang="es-ES_tradnl" sz="1600" dirty="0">
                <a:latin typeface="Century Gothic" charset="0"/>
                <a:ea typeface="Century Gothic" charset="0"/>
                <a:cs typeface="Century Gothic" charset="0"/>
              </a:rPr>
              <a:t>: requieren que la parte acusadora demuestre que la empresa tiene posición de dominio y que su conducta tuvo o tendrá efectos nocivos sobre la competencia.  Caen en esta clasificación todos los casos de abuso de posición de dominio y los casos de fusiones.</a:t>
            </a:r>
          </a:p>
          <a:p>
            <a:pPr lvl="1" algn="just">
              <a:buFontTx/>
              <a:buNone/>
            </a:pPr>
            <a:endParaRPr lang="es-ES" altLang="es-ES_tradnl"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34535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500" dirty="0">
                <a:solidFill>
                  <a:srgbClr val="3D8F75"/>
                </a:solidFill>
              </a:rPr>
              <a:t>¿Cómo funciona un Sistema de LC?</a:t>
            </a:r>
            <a:endParaRPr lang="es-ES" sz="3500" b="1" dirty="0">
              <a:solidFill>
                <a:srgbClr val="3D8F75"/>
              </a:solidFill>
            </a:endParaRP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Rectangle 3"/>
          <p:cNvSpPr txBox="1">
            <a:spLocks noChangeArrowheads="1"/>
          </p:cNvSpPr>
          <p:nvPr/>
        </p:nvSpPr>
        <p:spPr>
          <a:xfrm>
            <a:off x="423523" y="1547522"/>
            <a:ext cx="8296954" cy="53104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Sistemas de Delación Compensada.</a:t>
            </a:r>
          </a:p>
          <a:p>
            <a:pPr lvl="1" algn="just"/>
            <a:r>
              <a:rPr lang="es-ES" altLang="es-ES_tradnl" sz="1600" dirty="0">
                <a:latin typeface="Century Gothic" charset="0"/>
                <a:ea typeface="Century Gothic" charset="0"/>
                <a:cs typeface="Century Gothic" charset="0"/>
              </a:rPr>
              <a:t>Para incentivar la detección de carteles, los países desarrollados han instaurado sistemas de Delación Compensada.</a:t>
            </a:r>
          </a:p>
          <a:p>
            <a:pPr lvl="1" algn="just"/>
            <a:r>
              <a:rPr lang="es-ES" altLang="es-ES_tradnl" sz="1600" dirty="0">
                <a:latin typeface="Century Gothic" charset="0"/>
                <a:ea typeface="Century Gothic" charset="0"/>
                <a:cs typeface="Century Gothic" charset="0"/>
              </a:rPr>
              <a:t>En estos sistemas, por lo general el primer delator del cartel recibe rebajas significativas de las multas y penas (de cárcel para los gerentes involucrados).</a:t>
            </a:r>
          </a:p>
          <a:p>
            <a:pPr lvl="1" algn="just"/>
            <a:r>
              <a:rPr lang="es-ES" altLang="es-ES_tradnl" sz="1600" dirty="0">
                <a:latin typeface="Century Gothic" charset="0"/>
                <a:ea typeface="Century Gothic" charset="0"/>
                <a:cs typeface="Century Gothic" charset="0"/>
              </a:rPr>
              <a:t>No solo basta con delatar. El delator debe entregar toda la información necesaria, documentos, e-mails, todo lo que permita probar en tribunales la existencia del cartel para que este sea sancionado.</a:t>
            </a:r>
          </a:p>
          <a:p>
            <a:pPr algn="just"/>
            <a:r>
              <a:rPr lang="es-ES" altLang="es-ES_tradnl" sz="2000" dirty="0">
                <a:latin typeface="Century Gothic" charset="0"/>
                <a:ea typeface="Century Gothic" charset="0"/>
                <a:cs typeface="Century Gothic" charset="0"/>
              </a:rPr>
              <a:t>Análisis de Fusiones</a:t>
            </a:r>
          </a:p>
          <a:p>
            <a:pPr lvl="1" algn="just"/>
            <a:r>
              <a:rPr lang="es-ES" altLang="es-ES_tradnl" sz="1600" dirty="0">
                <a:latin typeface="Century Gothic" charset="0"/>
                <a:ea typeface="Century Gothic" charset="0"/>
                <a:cs typeface="Century Gothic" charset="0"/>
              </a:rPr>
              <a:t>Las empresas en mercados concentrados (con HHI &gt; 2000) que desean fusionarse deben presentar su operación ante la autoridad de LC para su aprobación.</a:t>
            </a:r>
          </a:p>
          <a:p>
            <a:pPr lvl="1" algn="just"/>
            <a:r>
              <a:rPr lang="es-ES" altLang="es-ES_tradnl" sz="1600" dirty="0">
                <a:latin typeface="Century Gothic" charset="0"/>
                <a:ea typeface="Century Gothic" charset="0"/>
                <a:cs typeface="Century Gothic" charset="0"/>
              </a:rPr>
              <a:t>Se debe calcular cuánto sería el incremento en precios que ocurriría producto del mayor poder de mercado.</a:t>
            </a:r>
          </a:p>
          <a:p>
            <a:pPr lvl="1" algn="just"/>
            <a:r>
              <a:rPr lang="es-ES" altLang="es-ES_tradnl" sz="1600" dirty="0">
                <a:latin typeface="Century Gothic" charset="0"/>
                <a:ea typeface="Century Gothic" charset="0"/>
                <a:cs typeface="Century Gothic" charset="0"/>
              </a:rPr>
              <a:t>Se debe calcular cuánto sería la reducción en precios producto de la reducción de costos marginales (eficiencias)</a:t>
            </a:r>
          </a:p>
          <a:p>
            <a:pPr lvl="1" algn="just"/>
            <a:r>
              <a:rPr lang="es-ES" altLang="es-ES_tradnl" sz="1600" dirty="0">
                <a:latin typeface="Century Gothic" charset="0"/>
                <a:ea typeface="Century Gothic" charset="0"/>
                <a:cs typeface="Century Gothic" charset="0"/>
              </a:rPr>
              <a:t>Si la diferencia entre el incremento y reducción es &lt; 5%, se aprueba.</a:t>
            </a:r>
          </a:p>
          <a:p>
            <a:pPr marL="457200" lvl="1" indent="0" algn="just">
              <a:buNone/>
            </a:pPr>
            <a:endParaRPr lang="es-ES" altLang="es-ES_tradnl" sz="1600" dirty="0">
              <a:latin typeface="Century Gothic" charset="0"/>
              <a:ea typeface="Century Gothic" charset="0"/>
              <a:cs typeface="Century Gothic" charset="0"/>
            </a:endParaRPr>
          </a:p>
          <a:p>
            <a:pPr lvl="1" algn="just">
              <a:buFontTx/>
              <a:buNone/>
            </a:pPr>
            <a:endParaRPr lang="es-ES" altLang="es-ES_tradnl"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6644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3FF39-72D0-5FEE-1BF1-9BE4308B192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30196EC-55DE-DDE6-75C8-20B8F127E4C1}"/>
              </a:ext>
            </a:extLst>
          </p:cNvPr>
          <p:cNvSpPr>
            <a:spLocks noGrp="1"/>
          </p:cNvSpPr>
          <p:nvPr>
            <p:ph type="title"/>
          </p:nvPr>
        </p:nvSpPr>
        <p:spPr>
          <a:xfrm>
            <a:off x="296619" y="510976"/>
            <a:ext cx="8229600" cy="510974"/>
          </a:xfrm>
        </p:spPr>
        <p:txBody>
          <a:bodyPr>
            <a:noAutofit/>
          </a:bodyPr>
          <a:lstStyle/>
          <a:p>
            <a:pPr algn="l"/>
            <a:r>
              <a:rPr lang="es-ES" sz="3500" dirty="0">
                <a:solidFill>
                  <a:srgbClr val="3D8F75"/>
                </a:solidFill>
              </a:rPr>
              <a:t>¿Cómo llevar un caso al Sistema de LC?</a:t>
            </a:r>
            <a:endParaRPr lang="es-ES" sz="3500" b="1" dirty="0">
              <a:solidFill>
                <a:srgbClr val="3D8F75"/>
              </a:solidFill>
            </a:endParaRPr>
          </a:p>
        </p:txBody>
      </p:sp>
      <p:cxnSp>
        <p:nvCxnSpPr>
          <p:cNvPr id="9" name="Conector recto 8">
            <a:extLst>
              <a:ext uri="{FF2B5EF4-FFF2-40B4-BE49-F238E27FC236}">
                <a16:creationId xmlns:a16="http://schemas.microsoft.com/office/drawing/2014/main" id="{B39C645F-B925-64B5-1D3E-54B8D6FAE37D}"/>
              </a:ext>
            </a:extLst>
          </p:cNvPr>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Rectangle 3">
            <a:extLst>
              <a:ext uri="{FF2B5EF4-FFF2-40B4-BE49-F238E27FC236}">
                <a16:creationId xmlns:a16="http://schemas.microsoft.com/office/drawing/2014/main" id="{1E606DCB-6072-E0D0-C1F9-5648F9D65D68}"/>
              </a:ext>
            </a:extLst>
          </p:cNvPr>
          <p:cNvSpPr txBox="1">
            <a:spLocks noChangeArrowheads="1"/>
          </p:cNvSpPr>
          <p:nvPr/>
        </p:nvSpPr>
        <p:spPr>
          <a:xfrm>
            <a:off x="423522" y="1284737"/>
            <a:ext cx="8437635" cy="542498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Denuncia a FNE o presentación al TDLC.</a:t>
            </a:r>
          </a:p>
          <a:p>
            <a:pPr lvl="1" algn="just"/>
            <a:r>
              <a:rPr lang="es-ES" altLang="es-ES_tradnl" sz="1600" dirty="0">
                <a:latin typeface="Century Gothic" charset="0"/>
                <a:ea typeface="Century Gothic" charset="0"/>
                <a:cs typeface="Century Gothic" charset="0"/>
              </a:rPr>
              <a:t>Se puede denunciar un abuso / colusión a la FNE quien, después de revisar el caso, si encuentra méritos suficientes inicia una investigación que puede terminar en archivo de la causa, en un acuerdo con la empresa investigada (cese de conducta y pago fiscal) o en llevar el caso al TDLC.</a:t>
            </a:r>
          </a:p>
          <a:p>
            <a:pPr lvl="1" algn="just"/>
            <a:r>
              <a:rPr lang="es-ES" altLang="es-ES_tradnl" sz="1600" dirty="0">
                <a:latin typeface="Century Gothic" charset="0"/>
                <a:ea typeface="Century Gothic" charset="0"/>
                <a:cs typeface="Century Gothic" charset="0"/>
              </a:rPr>
              <a:t>El denunciante también puede armar su caso y presentarlo directamente al TDLC, para lo cual debe incurrir en todo el costo que conlleva.</a:t>
            </a:r>
          </a:p>
          <a:p>
            <a:pPr algn="just"/>
            <a:r>
              <a:rPr lang="es-ES" altLang="es-ES_tradnl" sz="2000" dirty="0">
                <a:latin typeface="Century Gothic" charset="0"/>
                <a:ea typeface="Century Gothic" charset="0"/>
                <a:cs typeface="Century Gothic" charset="0"/>
              </a:rPr>
              <a:t>Requisitos que debe tener denuncia presentada al TDLC</a:t>
            </a:r>
          </a:p>
          <a:p>
            <a:pPr lvl="1" algn="just"/>
            <a:r>
              <a:rPr lang="es-ES" altLang="es-ES_tradnl" sz="1600" dirty="0">
                <a:latin typeface="Century Gothic" charset="0"/>
                <a:ea typeface="Century Gothic" charset="0"/>
                <a:cs typeface="Century Gothic" charset="0"/>
              </a:rPr>
              <a:t>Identificación clara del producto o servicio, así como de las empresas denunciadas.</a:t>
            </a:r>
          </a:p>
          <a:p>
            <a:pPr lvl="1" algn="just"/>
            <a:r>
              <a:rPr lang="es-ES" altLang="es-ES_tradnl" sz="1600" dirty="0">
                <a:latin typeface="Century Gothic" charset="0"/>
                <a:ea typeface="Century Gothic" charset="0"/>
                <a:cs typeface="Century Gothic" charset="0"/>
              </a:rPr>
              <a:t>Identificación clara del tipo de conducta sobre la que se acusa a las denunciadas.</a:t>
            </a:r>
          </a:p>
          <a:p>
            <a:pPr lvl="1" algn="just"/>
            <a:r>
              <a:rPr lang="es-ES" altLang="es-ES_tradnl" sz="1600" dirty="0">
                <a:latin typeface="Century Gothic" charset="0"/>
                <a:ea typeface="Century Gothic" charset="0"/>
                <a:cs typeface="Century Gothic" charset="0"/>
              </a:rPr>
              <a:t>Relato de los hechos que conllevan a caracterizar la conducta.</a:t>
            </a:r>
          </a:p>
          <a:p>
            <a:pPr lvl="1" algn="just"/>
            <a:r>
              <a:rPr lang="es-ES" altLang="es-ES_tradnl" sz="1600" dirty="0">
                <a:latin typeface="Century Gothic" charset="0"/>
                <a:ea typeface="Century Gothic" charset="0"/>
                <a:cs typeface="Century Gothic" charset="0"/>
              </a:rPr>
              <a:t>Justificación en derecho de la tipificación de la conducta.</a:t>
            </a:r>
          </a:p>
          <a:p>
            <a:pPr lvl="1" algn="just"/>
            <a:r>
              <a:rPr lang="es-ES" altLang="es-ES_tradnl" sz="1600" dirty="0">
                <a:latin typeface="Century Gothic" charset="0"/>
                <a:ea typeface="Century Gothic" charset="0"/>
                <a:cs typeface="Century Gothic" charset="0"/>
              </a:rPr>
              <a:t>Solicitud de multas/penas para las denunciadas.</a:t>
            </a:r>
          </a:p>
          <a:p>
            <a:pPr algn="just"/>
            <a:r>
              <a:rPr lang="es-ES" altLang="es-ES_tradnl" sz="2000" dirty="0">
                <a:latin typeface="Century Gothic" charset="0"/>
                <a:ea typeface="Century Gothic" charset="0"/>
                <a:cs typeface="Century Gothic" charset="0"/>
              </a:rPr>
              <a:t>Etapas de un juicio al TDLC</a:t>
            </a:r>
          </a:p>
          <a:p>
            <a:pPr lvl="1" algn="just"/>
            <a:r>
              <a:rPr lang="es-ES" altLang="es-ES_tradnl" sz="1600" dirty="0">
                <a:latin typeface="Century Gothic" charset="0"/>
                <a:ea typeface="Century Gothic" charset="0"/>
                <a:cs typeface="Century Gothic" charset="0"/>
              </a:rPr>
              <a:t>Denuncia – TDLC puede desestimar denuncia por mal presentada, solicitar que sea corregida o llamar a conciliación en algunos casos.</a:t>
            </a:r>
          </a:p>
          <a:p>
            <a:pPr lvl="1" algn="just"/>
            <a:r>
              <a:rPr lang="es-ES" altLang="es-ES_tradnl" sz="1600" dirty="0">
                <a:latin typeface="Century Gothic" charset="0"/>
                <a:ea typeface="Century Gothic" charset="0"/>
                <a:cs typeface="Century Gothic" charset="0"/>
              </a:rPr>
              <a:t>Etapa probatoria – si TDLC da paso a denuncia, es la etapa más larga, ambas partes presentan sus acusaciones y descargos.</a:t>
            </a:r>
          </a:p>
          <a:p>
            <a:pPr lvl="1" algn="just"/>
            <a:r>
              <a:rPr lang="es-ES" altLang="es-ES_tradnl" sz="1600" dirty="0">
                <a:latin typeface="Century Gothic" charset="0"/>
                <a:ea typeface="Century Gothic" charset="0"/>
                <a:cs typeface="Century Gothic" charset="0"/>
              </a:rPr>
              <a:t>Presentación final ante el TDLC de ambas partes.</a:t>
            </a:r>
          </a:p>
          <a:p>
            <a:pPr lvl="1" algn="just"/>
            <a:r>
              <a:rPr lang="es-ES" altLang="es-ES_tradnl" sz="1600" dirty="0">
                <a:latin typeface="Century Gothic" charset="0"/>
                <a:ea typeface="Century Gothic" charset="0"/>
                <a:cs typeface="Century Gothic" charset="0"/>
              </a:rPr>
              <a:t>Sentencia.</a:t>
            </a:r>
          </a:p>
          <a:p>
            <a:pPr lvl="1" algn="just">
              <a:buFontTx/>
              <a:buNone/>
            </a:pPr>
            <a:endParaRPr lang="es-ES" altLang="es-ES_tradnl"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239660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9" end="9"/>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1" end="11"/>
                                            </p:txEl>
                                          </p:spTgt>
                                        </p:tgtEl>
                                        <p:attrNameLst>
                                          <p:attrName>ppt_c</p:attrName>
                                        </p:attrNameLst>
                                      </p:cBhvr>
                                      <p:to>
                                        <a:schemeClr val="bg2"/>
                                      </p:to>
                                    </p:animClr>
                                  </p:subTnLst>
                                </p:cTn>
                              </p:par>
                              <p:par>
                                <p:cTn id="33" presetID="1" presetClass="entr" presetSubtype="0" fill="hold" grpId="0"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2" end="12"/>
                                            </p:txEl>
                                          </p:spTgt>
                                        </p:tgtEl>
                                        <p:attrNameLst>
                                          <p:attrName>ppt_c</p:attrName>
                                        </p:attrNameLst>
                                      </p:cBhvr>
                                      <p:to>
                                        <a:schemeClr val="bg2"/>
                                      </p:to>
                                    </p:animClr>
                                  </p:subTnLst>
                                </p:cTn>
                              </p:par>
                              <p:par>
                                <p:cTn id="35" presetID="1" presetClass="entr" presetSubtype="0" fill="hold" grpId="0" nodeType="with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3" end="1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423350" y="1401528"/>
            <a:ext cx="8306424" cy="5310959"/>
          </a:xfrm>
        </p:spPr>
        <p:txBody>
          <a:bodyPr>
            <a:normAutofit/>
          </a:bodyPr>
          <a:lstStyle/>
          <a:p>
            <a:pPr marL="0" lvl="0" indent="0" algn="just">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r>
              <a:rPr lang="es-ES" sz="4000" b="1" dirty="0">
                <a:latin typeface="Century Gothic" charset="0"/>
                <a:ea typeface="Century Gothic" charset="0"/>
                <a:cs typeface="Century Gothic" charset="0"/>
              </a:rPr>
              <a:t>DENUNCIAS EN MERCADO VITIVINÍCOLA CHILENO</a:t>
            </a:r>
          </a:p>
          <a:p>
            <a:pPr lvl="1" algn="just"/>
            <a:endParaRPr lang="es-ES_tradnl" sz="1200" dirty="0">
              <a:latin typeface="Century Gothic" charset="0"/>
              <a:ea typeface="Century Gothic" charset="0"/>
              <a:cs typeface="Century Gothic" charset="0"/>
            </a:endParaRP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959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D6BF0-ED7E-A4BF-E285-ED19CBE523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8EC51AC-4AB5-F7EF-CBFC-13974DE776DC}"/>
              </a:ext>
            </a:extLst>
          </p:cNvPr>
          <p:cNvSpPr>
            <a:spLocks noGrp="1"/>
          </p:cNvSpPr>
          <p:nvPr>
            <p:ph type="title"/>
          </p:nvPr>
        </p:nvSpPr>
        <p:spPr>
          <a:xfrm>
            <a:off x="296619" y="510976"/>
            <a:ext cx="8229600" cy="510974"/>
          </a:xfrm>
        </p:spPr>
        <p:txBody>
          <a:bodyPr>
            <a:noAutofit/>
          </a:bodyPr>
          <a:lstStyle/>
          <a:p>
            <a:pPr algn="l"/>
            <a:r>
              <a:rPr lang="es-ES" sz="3500" dirty="0">
                <a:solidFill>
                  <a:srgbClr val="3D8F75"/>
                </a:solidFill>
              </a:rPr>
              <a:t>Cadena Producción-Comercio de Uva-Vino</a:t>
            </a:r>
            <a:endParaRPr lang="es-ES" sz="3500" b="1" dirty="0">
              <a:solidFill>
                <a:srgbClr val="3D8F75"/>
              </a:solidFill>
            </a:endParaRPr>
          </a:p>
        </p:txBody>
      </p:sp>
      <p:cxnSp>
        <p:nvCxnSpPr>
          <p:cNvPr id="9" name="Conector recto 8">
            <a:extLst>
              <a:ext uri="{FF2B5EF4-FFF2-40B4-BE49-F238E27FC236}">
                <a16:creationId xmlns:a16="http://schemas.microsoft.com/office/drawing/2014/main" id="{8D5390A2-CE48-DA04-088A-9714C8B44846}"/>
              </a:ext>
            </a:extLst>
          </p:cNvPr>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pic>
        <p:nvPicPr>
          <p:cNvPr id="3" name="Imagen 2">
            <a:extLst>
              <a:ext uri="{FF2B5EF4-FFF2-40B4-BE49-F238E27FC236}">
                <a16:creationId xmlns:a16="http://schemas.microsoft.com/office/drawing/2014/main" id="{33B6D3D1-7E66-6588-B000-6CC3A0964C12}"/>
              </a:ext>
            </a:extLst>
          </p:cNvPr>
          <p:cNvPicPr>
            <a:picLocks noChangeAspect="1"/>
          </p:cNvPicPr>
          <p:nvPr/>
        </p:nvPicPr>
        <p:blipFill>
          <a:blip r:embed="rId3"/>
          <a:stretch>
            <a:fillRect/>
          </a:stretch>
        </p:blipFill>
        <p:spPr>
          <a:xfrm>
            <a:off x="685800" y="1343783"/>
            <a:ext cx="7772400" cy="5065593"/>
          </a:xfrm>
          <a:prstGeom prst="rect">
            <a:avLst/>
          </a:prstGeom>
        </p:spPr>
      </p:pic>
      <p:sp>
        <p:nvSpPr>
          <p:cNvPr id="4" name="CuadroTexto 3">
            <a:extLst>
              <a:ext uri="{FF2B5EF4-FFF2-40B4-BE49-F238E27FC236}">
                <a16:creationId xmlns:a16="http://schemas.microsoft.com/office/drawing/2014/main" id="{BEF05690-E0A6-2CF1-81B5-7BAC718681BC}"/>
              </a:ext>
            </a:extLst>
          </p:cNvPr>
          <p:cNvSpPr txBox="1"/>
          <p:nvPr/>
        </p:nvSpPr>
        <p:spPr>
          <a:xfrm>
            <a:off x="1964781" y="6468423"/>
            <a:ext cx="4893275" cy="369332"/>
          </a:xfrm>
          <a:prstGeom prst="rect">
            <a:avLst/>
          </a:prstGeom>
          <a:noFill/>
        </p:spPr>
        <p:txBody>
          <a:bodyPr wrap="square" rtlCol="0">
            <a:spAutoFit/>
          </a:bodyPr>
          <a:lstStyle/>
          <a:p>
            <a:pPr algn="ctr"/>
            <a:r>
              <a:rPr lang="es-CL" dirty="0"/>
              <a:t>Fuente: Informe FNE (2022)</a:t>
            </a:r>
          </a:p>
        </p:txBody>
      </p:sp>
    </p:spTree>
    <p:extLst>
      <p:ext uri="{BB962C8B-B14F-4D97-AF65-F5344CB8AC3E}">
        <p14:creationId xmlns:p14="http://schemas.microsoft.com/office/powerpoint/2010/main" val="84116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7C3E9-AA0D-3817-AF3F-4C611323513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51C7438-F124-7379-6690-33E10C71EC7C}"/>
              </a:ext>
            </a:extLst>
          </p:cNvPr>
          <p:cNvSpPr>
            <a:spLocks noGrp="1"/>
          </p:cNvSpPr>
          <p:nvPr>
            <p:ph type="title"/>
          </p:nvPr>
        </p:nvSpPr>
        <p:spPr>
          <a:xfrm>
            <a:off x="296619" y="510976"/>
            <a:ext cx="8229600" cy="510974"/>
          </a:xfrm>
        </p:spPr>
        <p:txBody>
          <a:bodyPr>
            <a:noAutofit/>
          </a:bodyPr>
          <a:lstStyle/>
          <a:p>
            <a:pPr algn="l"/>
            <a:r>
              <a:rPr lang="es-ES" sz="3500" dirty="0">
                <a:solidFill>
                  <a:srgbClr val="3D8F75"/>
                </a:solidFill>
              </a:rPr>
              <a:t>Nivel de Concentración de compra</a:t>
            </a:r>
            <a:endParaRPr lang="es-ES" sz="3500" b="1" dirty="0">
              <a:solidFill>
                <a:srgbClr val="3D8F75"/>
              </a:solidFill>
            </a:endParaRPr>
          </a:p>
        </p:txBody>
      </p:sp>
      <p:cxnSp>
        <p:nvCxnSpPr>
          <p:cNvPr id="9" name="Conector recto 8">
            <a:extLst>
              <a:ext uri="{FF2B5EF4-FFF2-40B4-BE49-F238E27FC236}">
                <a16:creationId xmlns:a16="http://schemas.microsoft.com/office/drawing/2014/main" id="{D57BEE6F-702E-40CD-4301-BD0ADB775336}"/>
              </a:ext>
            </a:extLst>
          </p:cNvPr>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A789A7BA-CCFC-2B3A-483A-7BADBDF2AACB}"/>
              </a:ext>
            </a:extLst>
          </p:cNvPr>
          <p:cNvSpPr txBox="1"/>
          <p:nvPr/>
        </p:nvSpPr>
        <p:spPr>
          <a:xfrm>
            <a:off x="1964781" y="6468423"/>
            <a:ext cx="4893275" cy="369332"/>
          </a:xfrm>
          <a:prstGeom prst="rect">
            <a:avLst/>
          </a:prstGeom>
          <a:noFill/>
        </p:spPr>
        <p:txBody>
          <a:bodyPr wrap="square" rtlCol="0">
            <a:spAutoFit/>
          </a:bodyPr>
          <a:lstStyle/>
          <a:p>
            <a:pPr algn="ctr"/>
            <a:r>
              <a:rPr lang="es-CL" dirty="0"/>
              <a:t>Fuente: Informe FNE (2022)</a:t>
            </a:r>
          </a:p>
        </p:txBody>
      </p:sp>
      <p:pic>
        <p:nvPicPr>
          <p:cNvPr id="5" name="Imagen 4">
            <a:extLst>
              <a:ext uri="{FF2B5EF4-FFF2-40B4-BE49-F238E27FC236}">
                <a16:creationId xmlns:a16="http://schemas.microsoft.com/office/drawing/2014/main" id="{B3671A82-F519-BBE9-3922-C7783F82EABB}"/>
              </a:ext>
            </a:extLst>
          </p:cNvPr>
          <p:cNvPicPr>
            <a:picLocks noChangeAspect="1"/>
          </p:cNvPicPr>
          <p:nvPr/>
        </p:nvPicPr>
        <p:blipFill>
          <a:blip r:embed="rId3"/>
          <a:stretch>
            <a:fillRect/>
          </a:stretch>
        </p:blipFill>
        <p:spPr>
          <a:xfrm>
            <a:off x="685800" y="1400455"/>
            <a:ext cx="7772400" cy="5067968"/>
          </a:xfrm>
          <a:prstGeom prst="rect">
            <a:avLst/>
          </a:prstGeom>
        </p:spPr>
      </p:pic>
    </p:spTree>
    <p:extLst>
      <p:ext uri="{BB962C8B-B14F-4D97-AF65-F5344CB8AC3E}">
        <p14:creationId xmlns:p14="http://schemas.microsoft.com/office/powerpoint/2010/main" val="64189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85FDD-0EA7-1AA5-F1E2-61CD860C823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F4E05AA-1B86-5503-DC2B-A4B0F8B6B1FE}"/>
              </a:ext>
            </a:extLst>
          </p:cNvPr>
          <p:cNvSpPr>
            <a:spLocks noGrp="1"/>
          </p:cNvSpPr>
          <p:nvPr>
            <p:ph type="title"/>
          </p:nvPr>
        </p:nvSpPr>
        <p:spPr>
          <a:xfrm>
            <a:off x="296619" y="510976"/>
            <a:ext cx="8229600" cy="510974"/>
          </a:xfrm>
        </p:spPr>
        <p:txBody>
          <a:bodyPr>
            <a:noAutofit/>
          </a:bodyPr>
          <a:lstStyle/>
          <a:p>
            <a:pPr algn="l"/>
            <a:r>
              <a:rPr lang="es-ES" sz="3500" dirty="0">
                <a:solidFill>
                  <a:srgbClr val="3D8F75"/>
                </a:solidFill>
              </a:rPr>
              <a:t>Costos Versus Precios de Uva País (2014)</a:t>
            </a:r>
            <a:endParaRPr lang="es-ES" sz="3500" b="1" dirty="0">
              <a:solidFill>
                <a:srgbClr val="3D8F75"/>
              </a:solidFill>
            </a:endParaRPr>
          </a:p>
        </p:txBody>
      </p:sp>
      <p:cxnSp>
        <p:nvCxnSpPr>
          <p:cNvPr id="9" name="Conector recto 8">
            <a:extLst>
              <a:ext uri="{FF2B5EF4-FFF2-40B4-BE49-F238E27FC236}">
                <a16:creationId xmlns:a16="http://schemas.microsoft.com/office/drawing/2014/main" id="{53346EFB-239D-E453-0AFC-AFA69136B77C}"/>
              </a:ext>
            </a:extLst>
          </p:cNvPr>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41BE1A1E-94B8-D324-F22E-B79BA0D43A0B}"/>
              </a:ext>
            </a:extLst>
          </p:cNvPr>
          <p:cNvSpPr txBox="1"/>
          <p:nvPr/>
        </p:nvSpPr>
        <p:spPr>
          <a:xfrm>
            <a:off x="2125362" y="6347024"/>
            <a:ext cx="4893275" cy="369332"/>
          </a:xfrm>
          <a:prstGeom prst="rect">
            <a:avLst/>
          </a:prstGeom>
          <a:noFill/>
        </p:spPr>
        <p:txBody>
          <a:bodyPr wrap="square" rtlCol="0">
            <a:spAutoFit/>
          </a:bodyPr>
          <a:lstStyle/>
          <a:p>
            <a:pPr algn="ctr"/>
            <a:r>
              <a:rPr lang="es-CL" dirty="0"/>
              <a:t>Fuente: Informe ODEPA (2015)</a:t>
            </a:r>
          </a:p>
        </p:txBody>
      </p:sp>
      <p:pic>
        <p:nvPicPr>
          <p:cNvPr id="6" name="Imagen 5">
            <a:extLst>
              <a:ext uri="{FF2B5EF4-FFF2-40B4-BE49-F238E27FC236}">
                <a16:creationId xmlns:a16="http://schemas.microsoft.com/office/drawing/2014/main" id="{278488A2-5018-5D43-D879-63F9B05C85EB}"/>
              </a:ext>
            </a:extLst>
          </p:cNvPr>
          <p:cNvPicPr>
            <a:picLocks noChangeAspect="1"/>
          </p:cNvPicPr>
          <p:nvPr/>
        </p:nvPicPr>
        <p:blipFill>
          <a:blip r:embed="rId3"/>
          <a:stretch>
            <a:fillRect/>
          </a:stretch>
        </p:blipFill>
        <p:spPr>
          <a:xfrm>
            <a:off x="1073688" y="1355924"/>
            <a:ext cx="7010400" cy="4991100"/>
          </a:xfrm>
          <a:prstGeom prst="rect">
            <a:avLst/>
          </a:prstGeom>
        </p:spPr>
      </p:pic>
    </p:spTree>
    <p:extLst>
      <p:ext uri="{BB962C8B-B14F-4D97-AF65-F5344CB8AC3E}">
        <p14:creationId xmlns:p14="http://schemas.microsoft.com/office/powerpoint/2010/main" val="978866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38287-4EB5-695F-0A15-021D1B865D4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F726D08-D32E-C801-1237-AC932C22FA1E}"/>
              </a:ext>
            </a:extLst>
          </p:cNvPr>
          <p:cNvSpPr>
            <a:spLocks noGrp="1"/>
          </p:cNvSpPr>
          <p:nvPr>
            <p:ph type="title"/>
          </p:nvPr>
        </p:nvSpPr>
        <p:spPr>
          <a:xfrm>
            <a:off x="296619" y="510976"/>
            <a:ext cx="8229600" cy="510974"/>
          </a:xfrm>
        </p:spPr>
        <p:txBody>
          <a:bodyPr>
            <a:noAutofit/>
          </a:bodyPr>
          <a:lstStyle/>
          <a:p>
            <a:pPr algn="l"/>
            <a:r>
              <a:rPr lang="es-ES" sz="3500" b="1" dirty="0">
                <a:solidFill>
                  <a:srgbClr val="3D8F75"/>
                </a:solidFill>
              </a:rPr>
              <a:t>Denuncias Presentadas ante FNE</a:t>
            </a:r>
          </a:p>
        </p:txBody>
      </p:sp>
      <p:cxnSp>
        <p:nvCxnSpPr>
          <p:cNvPr id="9" name="Conector recto 8">
            <a:extLst>
              <a:ext uri="{FF2B5EF4-FFF2-40B4-BE49-F238E27FC236}">
                <a16:creationId xmlns:a16="http://schemas.microsoft.com/office/drawing/2014/main" id="{FC12A57E-5BF6-06AF-1E0F-CDED0FC1794C}"/>
              </a:ext>
            </a:extLst>
          </p:cNvPr>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Rectangle 3">
            <a:extLst>
              <a:ext uri="{FF2B5EF4-FFF2-40B4-BE49-F238E27FC236}">
                <a16:creationId xmlns:a16="http://schemas.microsoft.com/office/drawing/2014/main" id="{6F57EB81-FA00-FECD-7E84-97E6F2E3B07D}"/>
              </a:ext>
            </a:extLst>
          </p:cNvPr>
          <p:cNvSpPr txBox="1">
            <a:spLocks noChangeArrowheads="1"/>
          </p:cNvSpPr>
          <p:nvPr/>
        </p:nvSpPr>
        <p:spPr>
          <a:xfrm>
            <a:off x="423523" y="1399241"/>
            <a:ext cx="8296954" cy="53104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Denuncias previas: 2009, 2013 y 2015.</a:t>
            </a:r>
          </a:p>
          <a:p>
            <a:pPr lvl="1" algn="just"/>
            <a:r>
              <a:rPr lang="es-ES" altLang="es-ES_tradnl" sz="1600" dirty="0">
                <a:latin typeface="Century Gothic" charset="0"/>
                <a:ea typeface="Century Gothic" charset="0"/>
                <a:cs typeface="Century Gothic" charset="0"/>
              </a:rPr>
              <a:t>Concertación de precios de compra entre grandes empresas vitivinícolas y poderes de compra.</a:t>
            </a:r>
          </a:p>
          <a:p>
            <a:pPr lvl="1" algn="just"/>
            <a:r>
              <a:rPr lang="es-ES" altLang="es-ES_tradnl" sz="1600" dirty="0">
                <a:latin typeface="Century Gothic" charset="0"/>
                <a:ea typeface="Century Gothic" charset="0"/>
                <a:cs typeface="Century Gothic" charset="0"/>
              </a:rPr>
              <a:t>Denuncias fueron desestimadas por no hallarse evidencia de concertación de precios y porque mercado no estaba concentrado  (ausencia de poder de dominio).</a:t>
            </a:r>
          </a:p>
          <a:p>
            <a:pPr lvl="1" algn="just"/>
            <a:r>
              <a:rPr lang="es-ES" altLang="es-ES_tradnl" sz="1600" dirty="0">
                <a:latin typeface="Century Gothic" charset="0"/>
                <a:ea typeface="Century Gothic" charset="0"/>
                <a:cs typeface="Century Gothic" charset="0"/>
              </a:rPr>
              <a:t>Bajos precios de vino granel y uva corriente se pueden explicar por aumento de stock de vino de una temporada a otra.</a:t>
            </a:r>
          </a:p>
          <a:p>
            <a:pPr lvl="1" algn="just"/>
            <a:r>
              <a:rPr lang="es-ES" altLang="es-ES_tradnl" sz="1600" dirty="0">
                <a:latin typeface="Century Gothic" charset="0"/>
                <a:ea typeface="Century Gothic" charset="0"/>
                <a:cs typeface="Century Gothic" charset="0"/>
              </a:rPr>
              <a:t>Se identificó uso de vino de mesa en elaboración de vinos y se denunció a ODEPA para su control.</a:t>
            </a:r>
          </a:p>
          <a:p>
            <a:pPr lvl="1" algn="just"/>
            <a:r>
              <a:rPr lang="es-ES" altLang="es-ES_tradnl" sz="1600" dirty="0">
                <a:latin typeface="Century Gothic" charset="0"/>
                <a:ea typeface="Century Gothic" charset="0"/>
                <a:cs typeface="Century Gothic" charset="0"/>
              </a:rPr>
              <a:t>Se identificaron falta de transparencia en forma de pago de uva por grado alcohol probable y falta de control de etiquetado.</a:t>
            </a:r>
          </a:p>
          <a:p>
            <a:pPr algn="just"/>
            <a:endParaRPr lang="es-ES" altLang="es-ES_tradnl" sz="2000" dirty="0">
              <a:latin typeface="Century Gothic" charset="0"/>
              <a:ea typeface="Century Gothic" charset="0"/>
              <a:cs typeface="Century Gothic" charset="0"/>
            </a:endParaRPr>
          </a:p>
          <a:p>
            <a:pPr marL="457200" lvl="1" indent="0" algn="just">
              <a:buNone/>
            </a:pPr>
            <a:endParaRPr lang="es-ES" altLang="es-ES_tradnl" sz="1600" dirty="0">
              <a:latin typeface="Century Gothic" charset="0"/>
              <a:ea typeface="Century Gothic" charset="0"/>
              <a:cs typeface="Century Gothic" charset="0"/>
            </a:endParaRPr>
          </a:p>
          <a:p>
            <a:pPr lvl="1" algn="just">
              <a:buFontTx/>
              <a:buNone/>
            </a:pPr>
            <a:endParaRPr lang="es-ES" altLang="es-ES_tradnl"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335623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9BE73-765E-7243-38B1-BD6E43D2E2C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801D9CF-3E45-22C5-5B2E-54AE609308D8}"/>
              </a:ext>
            </a:extLst>
          </p:cNvPr>
          <p:cNvSpPr>
            <a:spLocks noGrp="1"/>
          </p:cNvSpPr>
          <p:nvPr>
            <p:ph type="title"/>
          </p:nvPr>
        </p:nvSpPr>
        <p:spPr>
          <a:xfrm>
            <a:off x="296619" y="510976"/>
            <a:ext cx="8229600" cy="510974"/>
          </a:xfrm>
        </p:spPr>
        <p:txBody>
          <a:bodyPr>
            <a:noAutofit/>
          </a:bodyPr>
          <a:lstStyle/>
          <a:p>
            <a:pPr algn="l"/>
            <a:r>
              <a:rPr lang="es-ES" sz="3500" b="1" dirty="0">
                <a:solidFill>
                  <a:srgbClr val="3D8F75"/>
                </a:solidFill>
              </a:rPr>
              <a:t>Denuncias Presentadas ante FNE</a:t>
            </a:r>
          </a:p>
        </p:txBody>
      </p:sp>
      <p:cxnSp>
        <p:nvCxnSpPr>
          <p:cNvPr id="9" name="Conector recto 8">
            <a:extLst>
              <a:ext uri="{FF2B5EF4-FFF2-40B4-BE49-F238E27FC236}">
                <a16:creationId xmlns:a16="http://schemas.microsoft.com/office/drawing/2014/main" id="{5E38A76C-82B2-347F-5988-467F04418A96}"/>
              </a:ext>
            </a:extLst>
          </p:cNvPr>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Rectangle 3">
            <a:extLst>
              <a:ext uri="{FF2B5EF4-FFF2-40B4-BE49-F238E27FC236}">
                <a16:creationId xmlns:a16="http://schemas.microsoft.com/office/drawing/2014/main" id="{1F08CC07-0823-BDD6-743B-E7423B066006}"/>
              </a:ext>
            </a:extLst>
          </p:cNvPr>
          <p:cNvSpPr txBox="1">
            <a:spLocks noChangeArrowheads="1"/>
          </p:cNvSpPr>
          <p:nvPr/>
        </p:nvSpPr>
        <p:spPr>
          <a:xfrm>
            <a:off x="423523" y="1399241"/>
            <a:ext cx="8296954" cy="53104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Última denuncia: Diciembre 2018.</a:t>
            </a:r>
          </a:p>
          <a:p>
            <a:pPr lvl="1" algn="just"/>
            <a:r>
              <a:rPr lang="es-ES" altLang="es-ES_tradnl" sz="1600" dirty="0">
                <a:latin typeface="Century Gothic" charset="0"/>
                <a:ea typeface="Century Gothic" charset="0"/>
                <a:cs typeface="Century Gothic" charset="0"/>
              </a:rPr>
              <a:t>Denuncia por parte de 14 representantes de organizaciones gremiales de las regiones del Biobío, Ñuble, Maule y O’Higgins</a:t>
            </a:r>
          </a:p>
          <a:p>
            <a:pPr lvl="1" algn="just"/>
            <a:r>
              <a:rPr lang="es-ES" altLang="es-ES_tradnl" sz="1600" dirty="0">
                <a:latin typeface="Century Gothic" charset="0"/>
                <a:ea typeface="Century Gothic" charset="0"/>
                <a:cs typeface="Century Gothic" charset="0"/>
              </a:rPr>
              <a:t>Denunciantes señalan que existe un abuso de posición dominante y competencia desleal por parte de las grandes empresas productoras de vino, lo que ha repercutido en la disminución del precio de la uva vinífera, llegando incluso a estar por debajo de sus costos de producción.</a:t>
            </a:r>
          </a:p>
          <a:p>
            <a:pPr lvl="1" algn="just"/>
            <a:r>
              <a:rPr lang="es-ES" altLang="es-ES_tradnl" sz="1600" dirty="0">
                <a:latin typeface="Century Gothic" charset="0"/>
                <a:ea typeface="Century Gothic" charset="0"/>
                <a:cs typeface="Century Gothic" charset="0"/>
              </a:rPr>
              <a:t>Denuncia fue nuevamente archivada señalando que:</a:t>
            </a:r>
          </a:p>
          <a:p>
            <a:pPr lvl="2" algn="just"/>
            <a:r>
              <a:rPr lang="es-ES" altLang="es-ES_tradnl" sz="1200" dirty="0">
                <a:latin typeface="Century Gothic" charset="0"/>
                <a:ea typeface="Century Gothic" charset="0"/>
                <a:cs typeface="Century Gothic" charset="0"/>
              </a:rPr>
              <a:t>Cepas analizadas en denuncia (país y moscatel) son cepas de menor valor porque producen vinos de menor calidad.</a:t>
            </a:r>
          </a:p>
          <a:p>
            <a:pPr lvl="2" algn="just"/>
            <a:r>
              <a:rPr lang="es-ES" altLang="es-ES_tradnl" sz="1200" dirty="0">
                <a:latin typeface="Century Gothic" charset="0"/>
                <a:ea typeface="Century Gothic" charset="0"/>
                <a:cs typeface="Century Gothic" charset="0"/>
              </a:rPr>
              <a:t>Intermediarios tienen un gran rol en la comercialización de estas cepas, lo que reduce su precio al productor.</a:t>
            </a:r>
          </a:p>
          <a:p>
            <a:pPr lvl="2" algn="just"/>
            <a:r>
              <a:rPr lang="es-ES" altLang="es-ES_tradnl" sz="1200" dirty="0">
                <a:latin typeface="Century Gothic" charset="0"/>
                <a:ea typeface="Century Gothic" charset="0"/>
                <a:cs typeface="Century Gothic" charset="0"/>
              </a:rPr>
              <a:t>Ñuble presenta pocos lugares de acopio para las uvas, lo que genera mayor presión competitiva entre los productores.</a:t>
            </a:r>
          </a:p>
          <a:p>
            <a:pPr lvl="2" algn="just"/>
            <a:r>
              <a:rPr lang="es-ES" altLang="es-ES_tradnl" sz="1200" dirty="0">
                <a:latin typeface="Century Gothic" charset="0"/>
                <a:ea typeface="Century Gothic" charset="0"/>
                <a:cs typeface="Century Gothic" charset="0"/>
              </a:rPr>
              <a:t>Sigue siendo opaco cómo valorizar la calidad de estas cepas. NO existe homologación de criterios en la industria.</a:t>
            </a:r>
          </a:p>
          <a:p>
            <a:pPr lvl="2" algn="just"/>
            <a:r>
              <a:rPr lang="es-ES" altLang="es-ES_tradnl" sz="1200" dirty="0">
                <a:latin typeface="Century Gothic" charset="0"/>
                <a:ea typeface="Century Gothic" charset="0"/>
                <a:cs typeface="Century Gothic" charset="0"/>
              </a:rPr>
              <a:t>Los precios de referencia no se aplican en la práctica. Los precios lo determinan la oferta y demanda de cada año.</a:t>
            </a:r>
          </a:p>
          <a:p>
            <a:pPr marL="457200" lvl="1" indent="0" algn="just">
              <a:buNone/>
            </a:pPr>
            <a:endParaRPr lang="es-ES" altLang="es-ES_tradnl" sz="1600" dirty="0">
              <a:latin typeface="Century Gothic" charset="0"/>
              <a:ea typeface="Century Gothic" charset="0"/>
              <a:cs typeface="Century Gothic" charset="0"/>
            </a:endParaRPr>
          </a:p>
          <a:p>
            <a:pPr lvl="1" algn="just">
              <a:buFontTx/>
              <a:buNone/>
            </a:pPr>
            <a:endParaRPr lang="es-ES" altLang="es-ES_tradnl"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217437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500" b="1" dirty="0">
                <a:solidFill>
                  <a:srgbClr val="3D8F75"/>
                </a:solidFill>
              </a:rPr>
              <a:t>Comportamiento precio del vino Cabernet</a:t>
            </a: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Marcador de contenido 2"/>
          <p:cNvSpPr>
            <a:spLocks noGrp="1"/>
          </p:cNvSpPr>
          <p:nvPr>
            <p:ph idx="1"/>
          </p:nvPr>
        </p:nvSpPr>
        <p:spPr>
          <a:xfrm>
            <a:off x="407955" y="1427770"/>
            <a:ext cx="8006927" cy="5121238"/>
          </a:xfrm>
        </p:spPr>
        <p:txBody>
          <a:bodyPr>
            <a:normAutofit/>
          </a:bodyPr>
          <a:lstStyle/>
          <a:p>
            <a:pPr algn="just"/>
            <a:r>
              <a:rPr lang="es-ES" dirty="0">
                <a:latin typeface="Times New Roman" charset="0"/>
                <a:ea typeface="Times New Roman" charset="0"/>
                <a:cs typeface="Times New Roman" charset="0"/>
              </a:rPr>
              <a:t>Mercado Vino Cabernet: evidencia empírica</a:t>
            </a: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104093" y="2166815"/>
            <a:ext cx="7207569" cy="4382193"/>
          </a:xfrm>
          <a:prstGeom prst="rect">
            <a:avLst/>
          </a:prstGeom>
          <a:noFill/>
          <a:ln>
            <a:noFill/>
          </a:ln>
        </p:spPr>
      </p:pic>
    </p:spTree>
    <p:extLst>
      <p:ext uri="{BB962C8B-B14F-4D97-AF65-F5344CB8AC3E}">
        <p14:creationId xmlns:p14="http://schemas.microsoft.com/office/powerpoint/2010/main" val="118152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500" dirty="0">
                <a:solidFill>
                  <a:srgbClr val="3D8F75"/>
                </a:solidFill>
              </a:rPr>
              <a:t>Estructura de la presentación</a:t>
            </a:r>
            <a:endParaRPr lang="es-ES" sz="3500" b="1" dirty="0">
              <a:solidFill>
                <a:srgbClr val="3D8F75"/>
              </a:solidFill>
            </a:endParaRP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8" name="Rectangle 3"/>
          <p:cNvSpPr txBox="1">
            <a:spLocks noChangeArrowheads="1"/>
          </p:cNvSpPr>
          <p:nvPr/>
        </p:nvSpPr>
        <p:spPr>
          <a:xfrm>
            <a:off x="397565" y="1547524"/>
            <a:ext cx="8362122" cy="49990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defRPr/>
            </a:pPr>
            <a:r>
              <a:rPr lang="es-ES" sz="2000" dirty="0">
                <a:latin typeface="Century Gothic" charset="0"/>
                <a:ea typeface="Century Gothic" charset="0"/>
                <a:cs typeface="Century Gothic" charset="0"/>
              </a:rPr>
              <a:t>LIBRE COMPETENCIA</a:t>
            </a:r>
          </a:p>
          <a:p>
            <a:pPr lvl="1">
              <a:lnSpc>
                <a:spcPct val="80000"/>
              </a:lnSpc>
              <a:defRPr/>
            </a:pPr>
            <a:r>
              <a:rPr lang="es-ES" sz="1600" dirty="0">
                <a:latin typeface="Century Gothic" charset="0"/>
                <a:ea typeface="Century Gothic" charset="0"/>
                <a:cs typeface="Century Gothic" charset="0"/>
              </a:rPr>
              <a:t>¿Por qué es necesario un Sistema de Defensa de la Libre Competencia?</a:t>
            </a:r>
          </a:p>
          <a:p>
            <a:pPr lvl="1">
              <a:lnSpc>
                <a:spcPct val="80000"/>
              </a:lnSpc>
              <a:defRPr/>
            </a:pPr>
            <a:r>
              <a:rPr lang="es-CL" sz="1600" dirty="0">
                <a:latin typeface="Century Gothic" charset="0"/>
                <a:ea typeface="Century Gothic" charset="0"/>
                <a:cs typeface="Century Gothic" charset="0"/>
              </a:rPr>
              <a:t>¿Por qué las empresas prefieren no competir?</a:t>
            </a:r>
          </a:p>
          <a:p>
            <a:pPr lvl="1">
              <a:lnSpc>
                <a:spcPct val="80000"/>
              </a:lnSpc>
              <a:defRPr/>
            </a:pPr>
            <a:r>
              <a:rPr lang="es-CL" sz="1600" dirty="0">
                <a:latin typeface="Century Gothic" charset="0"/>
                <a:ea typeface="Century Gothic" charset="0"/>
                <a:cs typeface="Century Gothic" charset="0"/>
              </a:rPr>
              <a:t>¿Qué es el poder de mercado? – definición por precios y por exclusión</a:t>
            </a:r>
          </a:p>
          <a:p>
            <a:pPr lvl="1">
              <a:lnSpc>
                <a:spcPct val="80000"/>
              </a:lnSpc>
              <a:defRPr/>
            </a:pPr>
            <a:r>
              <a:rPr lang="es-CL" sz="1600" dirty="0">
                <a:latin typeface="Century Gothic" charset="0"/>
                <a:ea typeface="Century Gothic" charset="0"/>
                <a:cs typeface="Century Gothic" charset="0"/>
              </a:rPr>
              <a:t>¿Existe realmente la colusión? - ¿qué hace un acuerdo estable?</a:t>
            </a:r>
          </a:p>
          <a:p>
            <a:pPr lvl="1">
              <a:lnSpc>
                <a:spcPct val="80000"/>
              </a:lnSpc>
              <a:defRPr/>
            </a:pPr>
            <a:r>
              <a:rPr lang="es-CL" sz="1600" dirty="0">
                <a:latin typeface="Century Gothic" charset="0"/>
                <a:ea typeface="Century Gothic" charset="0"/>
                <a:cs typeface="Century Gothic" charset="0"/>
              </a:rPr>
              <a:t>¿Cómo funcionan los Sistema de Defensa a la Libre Competencia?</a:t>
            </a:r>
          </a:p>
          <a:p>
            <a:pPr lvl="1">
              <a:lnSpc>
                <a:spcPct val="80000"/>
              </a:lnSpc>
              <a:defRPr/>
            </a:pPr>
            <a:r>
              <a:rPr lang="es-CL" sz="1600" dirty="0">
                <a:latin typeface="Century Gothic" charset="0"/>
                <a:ea typeface="Century Gothic" charset="0"/>
                <a:cs typeface="Century Gothic" charset="0"/>
              </a:rPr>
              <a:t>¿Cómo llevar un caso en el Sistema de Libre Competencia?</a:t>
            </a:r>
          </a:p>
          <a:p>
            <a:pPr>
              <a:lnSpc>
                <a:spcPct val="80000"/>
              </a:lnSpc>
              <a:defRPr/>
            </a:pPr>
            <a:endParaRPr lang="es-ES" sz="2000" dirty="0">
              <a:latin typeface="Century Gothic" charset="0"/>
              <a:ea typeface="Century Gothic" charset="0"/>
              <a:cs typeface="Century Gothic" charset="0"/>
            </a:endParaRPr>
          </a:p>
          <a:p>
            <a:pPr>
              <a:lnSpc>
                <a:spcPct val="80000"/>
              </a:lnSpc>
              <a:defRPr/>
            </a:pPr>
            <a:r>
              <a:rPr lang="es-ES" sz="2000" dirty="0">
                <a:latin typeface="Century Gothic" charset="0"/>
                <a:ea typeface="Century Gothic" charset="0"/>
                <a:cs typeface="Century Gothic" charset="0"/>
              </a:rPr>
              <a:t>DENUNCIAS EN MERCADO VITIVINÍCOLA</a:t>
            </a:r>
          </a:p>
          <a:p>
            <a:pPr lvl="1">
              <a:lnSpc>
                <a:spcPct val="80000"/>
              </a:lnSpc>
              <a:defRPr/>
            </a:pPr>
            <a:r>
              <a:rPr lang="es-ES" sz="1600" dirty="0">
                <a:latin typeface="Century Gothic" charset="0"/>
                <a:ea typeface="Century Gothic" charset="0"/>
                <a:cs typeface="Century Gothic" charset="0"/>
              </a:rPr>
              <a:t>Cadena productiva de la uva y el vino en Chile</a:t>
            </a:r>
          </a:p>
          <a:p>
            <a:pPr lvl="1">
              <a:lnSpc>
                <a:spcPct val="80000"/>
              </a:lnSpc>
              <a:defRPr/>
            </a:pPr>
            <a:r>
              <a:rPr lang="es-ES" sz="1600" dirty="0">
                <a:latin typeface="Century Gothic" charset="0"/>
                <a:ea typeface="Century Gothic" charset="0"/>
                <a:cs typeface="Century Gothic" charset="0"/>
              </a:rPr>
              <a:t>Niveles de concentra en la compra de uva</a:t>
            </a:r>
          </a:p>
          <a:p>
            <a:pPr lvl="1">
              <a:lnSpc>
                <a:spcPct val="80000"/>
              </a:lnSpc>
              <a:defRPr/>
            </a:pPr>
            <a:r>
              <a:rPr lang="es-ES" sz="1600" dirty="0">
                <a:latin typeface="Century Gothic" charset="0"/>
                <a:ea typeface="Century Gothic" charset="0"/>
                <a:cs typeface="Century Gothic" charset="0"/>
              </a:rPr>
              <a:t>Costos versus precios de la uva país</a:t>
            </a:r>
          </a:p>
          <a:p>
            <a:pPr lvl="1">
              <a:lnSpc>
                <a:spcPct val="80000"/>
              </a:lnSpc>
              <a:defRPr/>
            </a:pPr>
            <a:r>
              <a:rPr lang="es-ES" sz="1600" dirty="0">
                <a:latin typeface="Century Gothic" charset="0"/>
                <a:ea typeface="Century Gothic" charset="0"/>
                <a:cs typeface="Century Gothic" charset="0"/>
              </a:rPr>
              <a:t>Denuncias presentadas ante la FNE</a:t>
            </a:r>
          </a:p>
          <a:p>
            <a:pPr lvl="1">
              <a:lnSpc>
                <a:spcPct val="80000"/>
              </a:lnSpc>
              <a:defRPr/>
            </a:pPr>
            <a:r>
              <a:rPr lang="es-ES" sz="1600" dirty="0">
                <a:latin typeface="Century Gothic" charset="0"/>
                <a:ea typeface="Century Gothic" charset="0"/>
                <a:cs typeface="Century Gothic" charset="0"/>
              </a:rPr>
              <a:t>Análisis del mercado del vino en Chile</a:t>
            </a:r>
          </a:p>
          <a:p>
            <a:pPr lvl="1">
              <a:lnSpc>
                <a:spcPct val="80000"/>
              </a:lnSpc>
              <a:defRPr/>
            </a:pPr>
            <a:r>
              <a:rPr lang="es-ES" sz="1600" dirty="0">
                <a:latin typeface="Century Gothic" charset="0"/>
                <a:ea typeface="Century Gothic" charset="0"/>
                <a:cs typeface="Century Gothic" charset="0"/>
              </a:rPr>
              <a:t>Algunos aspectos de mercado </a:t>
            </a:r>
            <a:r>
              <a:rPr lang="es-ES" sz="1600">
                <a:latin typeface="Century Gothic" charset="0"/>
                <a:ea typeface="Century Gothic" charset="0"/>
                <a:cs typeface="Century Gothic" charset="0"/>
              </a:rPr>
              <a:t>a considerar</a:t>
            </a:r>
            <a:endParaRPr lang="es-ES" sz="1600" dirty="0">
              <a:latin typeface="Century Gothic" charset="0"/>
              <a:ea typeface="Century Gothic" charset="0"/>
              <a:cs typeface="Century Gothic" charset="0"/>
            </a:endParaRPr>
          </a:p>
          <a:p>
            <a:pPr lvl="1">
              <a:lnSpc>
                <a:spcPct val="80000"/>
              </a:lnSpc>
              <a:defRPr/>
            </a:pPr>
            <a:endParaRPr lang="es-ES" sz="1600" dirty="0">
              <a:latin typeface="Century Gothic" charset="0"/>
              <a:ea typeface="Century Gothic" charset="0"/>
              <a:cs typeface="Century Gothic" charset="0"/>
            </a:endParaRPr>
          </a:p>
          <a:p>
            <a:pPr>
              <a:lnSpc>
                <a:spcPct val="80000"/>
              </a:lnSpc>
              <a:defRPr/>
            </a:pPr>
            <a:endParaRPr lang="es-ES" sz="2000" dirty="0">
              <a:latin typeface="Century Gothic" charset="0"/>
              <a:ea typeface="Century Gothic" charset="0"/>
              <a:cs typeface="Century Gothic" charset="0"/>
            </a:endParaRPr>
          </a:p>
          <a:p>
            <a:pPr>
              <a:lnSpc>
                <a:spcPct val="80000"/>
              </a:lnSpc>
              <a:defRPr/>
            </a:pPr>
            <a:endParaRPr lang="es-ES" sz="2000" dirty="0">
              <a:latin typeface="Century Gothic" charset="0"/>
              <a:ea typeface="Century Gothic" charset="0"/>
              <a:cs typeface="Century Gothic" charset="0"/>
            </a:endParaRPr>
          </a:p>
          <a:p>
            <a:pPr>
              <a:lnSpc>
                <a:spcPct val="80000"/>
              </a:lnSpc>
              <a:defRPr/>
            </a:pPr>
            <a:endParaRPr lang="es-ES" sz="2000" dirty="0">
              <a:latin typeface="Century Gothic" charset="0"/>
              <a:ea typeface="Century Gothic" charset="0"/>
              <a:cs typeface="Century Gothic" charset="0"/>
            </a:endParaRPr>
          </a:p>
          <a:p>
            <a:pPr>
              <a:lnSpc>
                <a:spcPct val="80000"/>
              </a:lnSpc>
              <a:defRPr/>
            </a:pPr>
            <a:endParaRPr lang="es-ES" sz="2000" dirty="0">
              <a:latin typeface="Century Gothic" charset="0"/>
              <a:ea typeface="Century Gothic" charset="0"/>
              <a:cs typeface="Century Gothic" charset="0"/>
            </a:endParaRPr>
          </a:p>
        </p:txBody>
      </p:sp>
    </p:spTree>
    <p:extLst>
      <p:ext uri="{BB962C8B-B14F-4D97-AF65-F5344CB8AC3E}">
        <p14:creationId xmlns:p14="http://schemas.microsoft.com/office/powerpoint/2010/main" val="35804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9" end="9"/>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0" end="10"/>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1" end="11"/>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2" end="12"/>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8">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3" end="13"/>
                                            </p:txEl>
                                          </p:spTgt>
                                        </p:tgtEl>
                                        <p:attrNameLst>
                                          <p:attrName>ppt_c</p:attrName>
                                        </p:attrNameLst>
                                      </p:cBhvr>
                                      <p:to>
                                        <a:schemeClr val="bg2"/>
                                      </p:to>
                                    </p:animClr>
                                  </p:subTnLst>
                                </p:cTn>
                              </p:par>
                              <p:par>
                                <p:cTn id="33" presetID="1" presetClass="entr" presetSubtype="0" fill="hold" grpId="0" nodeType="withEffect">
                                  <p:stCondLst>
                                    <p:cond delay="0"/>
                                  </p:stCondLst>
                                  <p:childTnLst>
                                    <p:set>
                                      <p:cBhvr>
                                        <p:cTn id="34" dur="1" fill="hold">
                                          <p:stCondLst>
                                            <p:cond delay="0"/>
                                          </p:stCondLst>
                                        </p:cTn>
                                        <p:tgtEl>
                                          <p:spTgt spid="8">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4" end="1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F4FDD-8831-0343-2BE9-4ED339E9B67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59F5156-ED95-75FA-372F-D2CD1164861C}"/>
              </a:ext>
            </a:extLst>
          </p:cNvPr>
          <p:cNvSpPr>
            <a:spLocks noGrp="1"/>
          </p:cNvSpPr>
          <p:nvPr>
            <p:ph type="title"/>
          </p:nvPr>
        </p:nvSpPr>
        <p:spPr>
          <a:xfrm>
            <a:off x="296619" y="510976"/>
            <a:ext cx="8229600" cy="510974"/>
          </a:xfrm>
        </p:spPr>
        <p:txBody>
          <a:bodyPr>
            <a:noAutofit/>
          </a:bodyPr>
          <a:lstStyle/>
          <a:p>
            <a:pPr algn="l"/>
            <a:r>
              <a:rPr lang="es-ES" sz="3500" b="1" dirty="0">
                <a:solidFill>
                  <a:srgbClr val="3D8F75"/>
                </a:solidFill>
              </a:rPr>
              <a:t>Análisis de Competencia</a:t>
            </a:r>
          </a:p>
        </p:txBody>
      </p:sp>
      <p:cxnSp>
        <p:nvCxnSpPr>
          <p:cNvPr id="9" name="Conector recto 8">
            <a:extLst>
              <a:ext uri="{FF2B5EF4-FFF2-40B4-BE49-F238E27FC236}">
                <a16:creationId xmlns:a16="http://schemas.microsoft.com/office/drawing/2014/main" id="{123C5746-E49E-376F-71AC-0B29A6489FCE}"/>
              </a:ext>
            </a:extLst>
          </p:cNvPr>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Rectangle 3">
            <a:extLst>
              <a:ext uri="{FF2B5EF4-FFF2-40B4-BE49-F238E27FC236}">
                <a16:creationId xmlns:a16="http://schemas.microsoft.com/office/drawing/2014/main" id="{1EBF9236-A95A-2817-96C3-3A2082B99624}"/>
              </a:ext>
            </a:extLst>
          </p:cNvPr>
          <p:cNvSpPr txBox="1">
            <a:spLocks noChangeArrowheads="1"/>
          </p:cNvSpPr>
          <p:nvPr/>
        </p:nvSpPr>
        <p:spPr>
          <a:xfrm>
            <a:off x="423523" y="1399241"/>
            <a:ext cx="8296954" cy="53104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Que el precio del mercado interno sea menor al precio de exportación no es consistente con un modelo de competencia perfecta en una industria que exporta.</a:t>
            </a:r>
          </a:p>
          <a:p>
            <a:pPr lvl="1" algn="just"/>
            <a:r>
              <a:rPr lang="es-ES" altLang="es-ES_tradnl" sz="1600" dirty="0">
                <a:latin typeface="Century Gothic" charset="0"/>
                <a:ea typeface="Century Gothic" charset="0"/>
                <a:cs typeface="Century Gothic" charset="0"/>
              </a:rPr>
              <a:t>En mercado Competitivo, precio del mercado interno debe ser igual al precio de exportación. </a:t>
            </a:r>
          </a:p>
          <a:p>
            <a:pPr algn="just"/>
            <a:endParaRPr lang="es-ES" altLang="es-ES_tradnl" sz="1600" dirty="0">
              <a:latin typeface="Century Gothic" charset="0"/>
              <a:ea typeface="Century Gothic" charset="0"/>
              <a:cs typeface="Century Gothic" charset="0"/>
            </a:endParaRPr>
          </a:p>
          <a:p>
            <a:pPr lvl="1" algn="just">
              <a:buFontTx/>
              <a:buNone/>
            </a:pPr>
            <a:endParaRPr lang="es-ES" altLang="es-ES_tradnl" sz="1600" dirty="0">
              <a:latin typeface="Century Gothic" charset="0"/>
              <a:ea typeface="Century Gothic" charset="0"/>
              <a:cs typeface="Century Gothic" charset="0"/>
            </a:endParaRPr>
          </a:p>
        </p:txBody>
      </p:sp>
      <p:pic>
        <p:nvPicPr>
          <p:cNvPr id="3" name="Imagen 2">
            <a:extLst>
              <a:ext uri="{FF2B5EF4-FFF2-40B4-BE49-F238E27FC236}">
                <a16:creationId xmlns:a16="http://schemas.microsoft.com/office/drawing/2014/main" id="{FF92EC25-807E-FCDC-A127-EA16D5AB5C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9341" y="3070654"/>
            <a:ext cx="6319556" cy="3395220"/>
          </a:xfrm>
          <a:prstGeom prst="rect">
            <a:avLst/>
          </a:prstGeom>
          <a:noFill/>
          <a:ln>
            <a:noFill/>
          </a:ln>
        </p:spPr>
      </p:pic>
    </p:spTree>
    <p:extLst>
      <p:ext uri="{BB962C8B-B14F-4D97-AF65-F5344CB8AC3E}">
        <p14:creationId xmlns:p14="http://schemas.microsoft.com/office/powerpoint/2010/main" val="422638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D869A-ADED-A09D-6A23-FE0F7291639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3EB530D-35C4-CD56-1DA7-8107A7EC60C9}"/>
              </a:ext>
            </a:extLst>
          </p:cNvPr>
          <p:cNvSpPr>
            <a:spLocks noGrp="1"/>
          </p:cNvSpPr>
          <p:nvPr>
            <p:ph type="title"/>
          </p:nvPr>
        </p:nvSpPr>
        <p:spPr>
          <a:xfrm>
            <a:off x="296619" y="510976"/>
            <a:ext cx="8229600" cy="510974"/>
          </a:xfrm>
        </p:spPr>
        <p:txBody>
          <a:bodyPr>
            <a:noAutofit/>
          </a:bodyPr>
          <a:lstStyle/>
          <a:p>
            <a:pPr algn="l"/>
            <a:r>
              <a:rPr lang="es-ES" sz="3500" b="1" dirty="0">
                <a:solidFill>
                  <a:srgbClr val="3D8F75"/>
                </a:solidFill>
              </a:rPr>
              <a:t>Análisis de Competencia</a:t>
            </a:r>
          </a:p>
        </p:txBody>
      </p:sp>
      <p:cxnSp>
        <p:nvCxnSpPr>
          <p:cNvPr id="9" name="Conector recto 8">
            <a:extLst>
              <a:ext uri="{FF2B5EF4-FFF2-40B4-BE49-F238E27FC236}">
                <a16:creationId xmlns:a16="http://schemas.microsoft.com/office/drawing/2014/main" id="{D9D91CEB-215F-1FF7-CADA-A9202756C630}"/>
              </a:ext>
            </a:extLst>
          </p:cNvPr>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Rectangle 3">
            <a:extLst>
              <a:ext uri="{FF2B5EF4-FFF2-40B4-BE49-F238E27FC236}">
                <a16:creationId xmlns:a16="http://schemas.microsoft.com/office/drawing/2014/main" id="{4DD3398D-D65A-A4EB-14AF-7AEE8B12F037}"/>
              </a:ext>
            </a:extLst>
          </p:cNvPr>
          <p:cNvSpPr txBox="1">
            <a:spLocks noChangeArrowheads="1"/>
          </p:cNvSpPr>
          <p:nvPr/>
        </p:nvSpPr>
        <p:spPr>
          <a:xfrm>
            <a:off x="423523" y="1399241"/>
            <a:ext cx="8296954" cy="53104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Pero tampoco es consistente con la existencia de colusión o poder de mercado en el mercado nacional del vino.</a:t>
            </a:r>
          </a:p>
          <a:p>
            <a:pPr lvl="1" algn="just"/>
            <a:r>
              <a:rPr lang="es-ES" altLang="es-ES_tradnl" sz="1600" dirty="0">
                <a:latin typeface="Century Gothic" charset="0"/>
                <a:ea typeface="Century Gothic" charset="0"/>
                <a:cs typeface="Century Gothic" charset="0"/>
              </a:rPr>
              <a:t>En presencia de colusión o abuso de poder de mercado, el precio del vino nacional debería ser mayor al precio de exportación. </a:t>
            </a:r>
          </a:p>
          <a:p>
            <a:pPr algn="just"/>
            <a:endParaRPr lang="es-ES" altLang="es-ES_tradnl" sz="1600" dirty="0">
              <a:latin typeface="Century Gothic" charset="0"/>
              <a:ea typeface="Century Gothic" charset="0"/>
              <a:cs typeface="Century Gothic" charset="0"/>
            </a:endParaRPr>
          </a:p>
          <a:p>
            <a:pPr lvl="1" algn="just">
              <a:buFontTx/>
              <a:buNone/>
            </a:pPr>
            <a:endParaRPr lang="es-ES" altLang="es-ES_tradnl" sz="1600" dirty="0">
              <a:latin typeface="Century Gothic" charset="0"/>
              <a:ea typeface="Century Gothic" charset="0"/>
              <a:cs typeface="Century Gothic" charset="0"/>
            </a:endParaRPr>
          </a:p>
        </p:txBody>
      </p:sp>
      <p:pic>
        <p:nvPicPr>
          <p:cNvPr id="4" name="Imagen 3">
            <a:extLst>
              <a:ext uri="{FF2B5EF4-FFF2-40B4-BE49-F238E27FC236}">
                <a16:creationId xmlns:a16="http://schemas.microsoft.com/office/drawing/2014/main" id="{B1965EFB-CCED-A566-07BF-18670E5A8D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88086" y="2789689"/>
            <a:ext cx="6381604" cy="3804700"/>
          </a:xfrm>
          <a:prstGeom prst="rect">
            <a:avLst/>
          </a:prstGeom>
          <a:noFill/>
          <a:ln>
            <a:noFill/>
          </a:ln>
        </p:spPr>
      </p:pic>
    </p:spTree>
    <p:extLst>
      <p:ext uri="{BB962C8B-B14F-4D97-AF65-F5344CB8AC3E}">
        <p14:creationId xmlns:p14="http://schemas.microsoft.com/office/powerpoint/2010/main" val="194819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1B065-180C-80A9-3F89-66D0AB6D657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CE5E3C3-BD01-815A-0147-0B5E04D28AC1}"/>
              </a:ext>
            </a:extLst>
          </p:cNvPr>
          <p:cNvSpPr>
            <a:spLocks noGrp="1"/>
          </p:cNvSpPr>
          <p:nvPr>
            <p:ph type="title"/>
          </p:nvPr>
        </p:nvSpPr>
        <p:spPr>
          <a:xfrm>
            <a:off x="296619" y="510976"/>
            <a:ext cx="8229600" cy="510974"/>
          </a:xfrm>
        </p:spPr>
        <p:txBody>
          <a:bodyPr>
            <a:noAutofit/>
          </a:bodyPr>
          <a:lstStyle/>
          <a:p>
            <a:pPr algn="l"/>
            <a:r>
              <a:rPr lang="es-ES" sz="3500" b="1" dirty="0">
                <a:solidFill>
                  <a:srgbClr val="3D8F75"/>
                </a:solidFill>
              </a:rPr>
              <a:t>Análisis de Competencia</a:t>
            </a:r>
          </a:p>
        </p:txBody>
      </p:sp>
      <p:cxnSp>
        <p:nvCxnSpPr>
          <p:cNvPr id="9" name="Conector recto 8">
            <a:extLst>
              <a:ext uri="{FF2B5EF4-FFF2-40B4-BE49-F238E27FC236}">
                <a16:creationId xmlns:a16="http://schemas.microsoft.com/office/drawing/2014/main" id="{F4403D2D-8882-E2BE-E8DF-1A94B5786846}"/>
              </a:ext>
            </a:extLst>
          </p:cNvPr>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Rectangle 3">
            <a:extLst>
              <a:ext uri="{FF2B5EF4-FFF2-40B4-BE49-F238E27FC236}">
                <a16:creationId xmlns:a16="http://schemas.microsoft.com/office/drawing/2014/main" id="{5CC8CD46-AE18-5AD6-FC16-F79D559485B9}"/>
              </a:ext>
            </a:extLst>
          </p:cNvPr>
          <p:cNvSpPr txBox="1">
            <a:spLocks noChangeArrowheads="1"/>
          </p:cNvSpPr>
          <p:nvPr/>
        </p:nvSpPr>
        <p:spPr>
          <a:xfrm>
            <a:off x="423523" y="1399241"/>
            <a:ext cx="8296954" cy="53104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Pero sí es consistente con existencia de stock de vino de un año a otro, que no puede ser exportado.</a:t>
            </a:r>
          </a:p>
          <a:p>
            <a:pPr lvl="1" algn="just"/>
            <a:r>
              <a:rPr lang="es-ES" altLang="es-ES_tradnl" sz="1600" dirty="0">
                <a:latin typeface="Century Gothic" charset="0"/>
                <a:ea typeface="Century Gothic" charset="0"/>
                <a:cs typeface="Century Gothic" charset="0"/>
              </a:rPr>
              <a:t>En presencia de stocks de vino que no se pueden exportar la oferta interna crece y hace bajar el precio del vino en el mercado interno.  </a:t>
            </a:r>
          </a:p>
          <a:p>
            <a:pPr algn="just"/>
            <a:endParaRPr lang="es-ES" altLang="es-ES_tradnl" sz="1600" dirty="0">
              <a:latin typeface="Century Gothic" charset="0"/>
              <a:ea typeface="Century Gothic" charset="0"/>
              <a:cs typeface="Century Gothic" charset="0"/>
            </a:endParaRPr>
          </a:p>
          <a:p>
            <a:pPr lvl="1" algn="just">
              <a:buFontTx/>
              <a:buNone/>
            </a:pPr>
            <a:endParaRPr lang="es-ES" altLang="es-ES_tradnl" sz="1600" dirty="0">
              <a:latin typeface="Century Gothic" charset="0"/>
              <a:ea typeface="Century Gothic" charset="0"/>
              <a:cs typeface="Century Gothic" charset="0"/>
            </a:endParaRPr>
          </a:p>
        </p:txBody>
      </p:sp>
      <p:pic>
        <p:nvPicPr>
          <p:cNvPr id="3" name="Imagen 2">
            <a:extLst>
              <a:ext uri="{FF2B5EF4-FFF2-40B4-BE49-F238E27FC236}">
                <a16:creationId xmlns:a16="http://schemas.microsoft.com/office/drawing/2014/main" id="{486C60AC-A6FE-8506-E5F6-D5DDD34649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910" y="2721794"/>
            <a:ext cx="6745018" cy="3987922"/>
          </a:xfrm>
          <a:prstGeom prst="rect">
            <a:avLst/>
          </a:prstGeom>
          <a:noFill/>
          <a:ln>
            <a:noFill/>
          </a:ln>
        </p:spPr>
      </p:pic>
    </p:spTree>
    <p:extLst>
      <p:ext uri="{BB962C8B-B14F-4D97-AF65-F5344CB8AC3E}">
        <p14:creationId xmlns:p14="http://schemas.microsoft.com/office/powerpoint/2010/main" val="266073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CF75C-A702-BE4D-3210-3B6EC48C4F9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DA4CCB4-054A-E047-ED61-7D6F245FD709}"/>
              </a:ext>
            </a:extLst>
          </p:cNvPr>
          <p:cNvSpPr>
            <a:spLocks noGrp="1"/>
          </p:cNvSpPr>
          <p:nvPr>
            <p:ph type="title"/>
          </p:nvPr>
        </p:nvSpPr>
        <p:spPr>
          <a:xfrm>
            <a:off x="296619" y="510976"/>
            <a:ext cx="8229600" cy="510974"/>
          </a:xfrm>
        </p:spPr>
        <p:txBody>
          <a:bodyPr>
            <a:noAutofit/>
          </a:bodyPr>
          <a:lstStyle/>
          <a:p>
            <a:pPr algn="l"/>
            <a:r>
              <a:rPr lang="es-ES" sz="3500" b="1" dirty="0">
                <a:solidFill>
                  <a:srgbClr val="3D8F75"/>
                </a:solidFill>
              </a:rPr>
              <a:t>Algunos aspectos del mercado</a:t>
            </a:r>
          </a:p>
        </p:txBody>
      </p:sp>
      <p:cxnSp>
        <p:nvCxnSpPr>
          <p:cNvPr id="9" name="Conector recto 8">
            <a:extLst>
              <a:ext uri="{FF2B5EF4-FFF2-40B4-BE49-F238E27FC236}">
                <a16:creationId xmlns:a16="http://schemas.microsoft.com/office/drawing/2014/main" id="{F59C040C-395D-F33C-6E97-1E88626D95D3}"/>
              </a:ext>
            </a:extLst>
          </p:cNvPr>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Rectangle 3">
            <a:extLst>
              <a:ext uri="{FF2B5EF4-FFF2-40B4-BE49-F238E27FC236}">
                <a16:creationId xmlns:a16="http://schemas.microsoft.com/office/drawing/2014/main" id="{BB936F76-D03F-174C-B759-0E196838FABD}"/>
              </a:ext>
            </a:extLst>
          </p:cNvPr>
          <p:cNvSpPr txBox="1">
            <a:spLocks noChangeArrowheads="1"/>
          </p:cNvSpPr>
          <p:nvPr/>
        </p:nvSpPr>
        <p:spPr>
          <a:xfrm>
            <a:off x="423523" y="1399241"/>
            <a:ext cx="8296954" cy="53104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Existe un ciclo negativo que afecta a la baja el precio de la uva en el mercado interno, principalmente debido a la existencia de stocks de vino corriente que no se pueden vender.</a:t>
            </a:r>
          </a:p>
          <a:p>
            <a:pPr algn="just"/>
            <a:r>
              <a:rPr lang="es-ES" altLang="es-ES_tradnl" sz="2000" dirty="0">
                <a:latin typeface="Century Gothic" charset="0"/>
                <a:ea typeface="Century Gothic" charset="0"/>
                <a:cs typeface="Century Gothic" charset="0"/>
              </a:rPr>
              <a:t>Esto afecta principalmente el precio del vino corriente y el precio que están dispuesto a pagar a los productores de uva (País y Moscatel, principalmente).</a:t>
            </a:r>
          </a:p>
          <a:p>
            <a:pPr algn="just"/>
            <a:r>
              <a:rPr lang="es-ES" altLang="es-ES_tradnl" sz="2000" dirty="0">
                <a:latin typeface="Century Gothic" charset="0"/>
                <a:ea typeface="Century Gothic" charset="0"/>
                <a:cs typeface="Century Gothic" charset="0"/>
              </a:rPr>
              <a:t>A menor precio por la uva, productores tienen incentivos a producir más por hectárea para reducir costos, lo que baja aún más la calidad de la uva, aumenta la oferta y disminuye más los precios.</a:t>
            </a:r>
          </a:p>
          <a:p>
            <a:pPr algn="just"/>
            <a:r>
              <a:rPr lang="es-ES" altLang="es-ES_tradnl" sz="2000" dirty="0">
                <a:latin typeface="Century Gothic" charset="0"/>
                <a:ea typeface="Century Gothic" charset="0"/>
                <a:cs typeface="Century Gothic" charset="0"/>
              </a:rPr>
              <a:t>Una forma de evadir este ciclo es mediante la integración vertical con la producción de vino, de esta manera el productor se concentra en obtener un mejor valor de vino, lo que lleva a producir uvas de mejor calidad. Ejemplo: Cooperativa Loncomilla y productores artesanales de espumantes.</a:t>
            </a:r>
          </a:p>
          <a:p>
            <a:pPr marL="457200" lvl="1" indent="0" algn="just">
              <a:buNone/>
            </a:pPr>
            <a:endParaRPr lang="es-ES" altLang="es-ES_tradnl" sz="1600" dirty="0">
              <a:latin typeface="Century Gothic" charset="0"/>
              <a:ea typeface="Century Gothic" charset="0"/>
              <a:cs typeface="Century Gothic" charset="0"/>
            </a:endParaRPr>
          </a:p>
          <a:p>
            <a:pPr lvl="1" algn="just">
              <a:buFontTx/>
              <a:buNone/>
            </a:pPr>
            <a:endParaRPr lang="es-ES" altLang="es-ES_tradnl"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19358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16424-E97C-F0DC-A96D-60CEFA857390}"/>
            </a:ext>
          </a:extLst>
        </p:cNvPr>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1936D39B-7321-4C3C-BF9D-9CF3098565A4}"/>
              </a:ext>
            </a:extLst>
          </p:cNvPr>
          <p:cNvSpPr>
            <a:spLocks noGrp="1"/>
          </p:cNvSpPr>
          <p:nvPr>
            <p:ph idx="1"/>
          </p:nvPr>
        </p:nvSpPr>
        <p:spPr>
          <a:xfrm>
            <a:off x="423350" y="1401528"/>
            <a:ext cx="8306424" cy="5310959"/>
          </a:xfrm>
        </p:spPr>
        <p:txBody>
          <a:bodyPr>
            <a:normAutofit/>
          </a:bodyPr>
          <a:lstStyle/>
          <a:p>
            <a:pPr marL="0" lvl="0" indent="0" algn="just">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r>
              <a:rPr lang="es-ES" sz="4000" b="1" dirty="0">
                <a:latin typeface="Century Gothic" charset="0"/>
                <a:ea typeface="Century Gothic" charset="0"/>
                <a:cs typeface="Century Gothic" charset="0"/>
              </a:rPr>
              <a:t>GRACIAS</a:t>
            </a:r>
          </a:p>
          <a:p>
            <a:pPr lvl="1" algn="just"/>
            <a:endParaRPr lang="es-ES_tradnl" sz="1200" dirty="0">
              <a:latin typeface="Century Gothic" charset="0"/>
              <a:ea typeface="Century Gothic" charset="0"/>
              <a:cs typeface="Century Gothic" charset="0"/>
            </a:endParaRPr>
          </a:p>
        </p:txBody>
      </p:sp>
      <p:cxnSp>
        <p:nvCxnSpPr>
          <p:cNvPr id="9" name="Conector recto 8">
            <a:extLst>
              <a:ext uri="{FF2B5EF4-FFF2-40B4-BE49-F238E27FC236}">
                <a16:creationId xmlns:a16="http://schemas.microsoft.com/office/drawing/2014/main" id="{A98EE8CE-CABC-D82F-E360-9B281A53C2F0}"/>
              </a:ext>
            </a:extLst>
          </p:cNvPr>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701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500" b="1" dirty="0">
                <a:solidFill>
                  <a:srgbClr val="3D8F75"/>
                </a:solidFill>
              </a:rPr>
              <a:t>Ejemplo de </a:t>
            </a:r>
            <a:r>
              <a:rPr lang="es-ES" sz="3500" b="1" dirty="0" err="1">
                <a:solidFill>
                  <a:srgbClr val="3D8F75"/>
                </a:solidFill>
              </a:rPr>
              <a:t>Screening</a:t>
            </a:r>
            <a:r>
              <a:rPr lang="es-ES" sz="3500" b="1" dirty="0">
                <a:solidFill>
                  <a:srgbClr val="3D8F75"/>
                </a:solidFill>
              </a:rPr>
              <a:t>: Mercado Vino</a:t>
            </a: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Marcador de contenido 2"/>
          <p:cNvSpPr>
            <a:spLocks noGrp="1"/>
          </p:cNvSpPr>
          <p:nvPr>
            <p:ph idx="1"/>
          </p:nvPr>
        </p:nvSpPr>
        <p:spPr>
          <a:xfrm>
            <a:off x="407955" y="1427769"/>
            <a:ext cx="8006927" cy="5312999"/>
          </a:xfrm>
        </p:spPr>
        <p:txBody>
          <a:bodyPr>
            <a:normAutofit/>
          </a:bodyPr>
          <a:lstStyle/>
          <a:p>
            <a:pPr algn="just"/>
            <a:r>
              <a:rPr lang="es-ES" sz="2800" dirty="0">
                <a:latin typeface="Century Gothic" charset="0"/>
                <a:ea typeface="Century Gothic" charset="0"/>
                <a:cs typeface="Century Gothic" charset="0"/>
              </a:rPr>
              <a:t>El modelo además predice que:</a:t>
            </a:r>
          </a:p>
          <a:p>
            <a:pPr lvl="1" algn="just"/>
            <a:r>
              <a:rPr lang="es-ES" sz="2400" dirty="0">
                <a:latin typeface="Century Gothic" charset="0"/>
                <a:ea typeface="Century Gothic" charset="0"/>
                <a:cs typeface="Century Gothic" charset="0"/>
              </a:rPr>
              <a:t>Mientras mayor sea la acumulación de stock de un año para otro, mayor será la presión a la baja del precio en el mercado interno del vino que debe absorber la mayor oferta.</a:t>
            </a:r>
          </a:p>
          <a:p>
            <a:pPr lvl="1" algn="just"/>
            <a:r>
              <a:rPr lang="es-ES" sz="2400" dirty="0">
                <a:latin typeface="Century Gothic" charset="0"/>
                <a:ea typeface="Century Gothic" charset="0"/>
                <a:cs typeface="Century Gothic" charset="0"/>
              </a:rPr>
              <a:t>Mientras menor sea la acumulación de stock de un año para otro (cero o negativa), más parecido debería ser el precio del mercado interno del vino con el precio de exportación del vino</a:t>
            </a:r>
          </a:p>
          <a:p>
            <a:pPr algn="just"/>
            <a:r>
              <a:rPr lang="es-ES" sz="2800" dirty="0">
                <a:latin typeface="Century Gothic" charset="0"/>
                <a:ea typeface="Century Gothic" charset="0"/>
                <a:cs typeface="Century Gothic" charset="0"/>
              </a:rPr>
              <a:t>Qué dice la evidencia empírica?</a:t>
            </a:r>
          </a:p>
          <a:p>
            <a:pPr algn="just"/>
            <a:endParaRPr lang="es-ES" sz="2800" dirty="0">
              <a:latin typeface="Century Gothic" charset="0"/>
              <a:ea typeface="Century Gothic" charset="0"/>
              <a:cs typeface="Century Gothic" charset="0"/>
            </a:endParaRPr>
          </a:p>
          <a:p>
            <a:pPr algn="just"/>
            <a:endParaRPr lang="es-ES" sz="2800" dirty="0">
              <a:latin typeface="Century Gothic" charset="0"/>
              <a:ea typeface="Century Gothic" charset="0"/>
              <a:cs typeface="Century Gothic" charset="0"/>
            </a:endParaRPr>
          </a:p>
          <a:p>
            <a:pPr algn="just"/>
            <a:endParaRPr lang="es-ES" sz="2800" dirty="0">
              <a:latin typeface="Century Gothic" charset="0"/>
              <a:ea typeface="Century Gothic" charset="0"/>
              <a:cs typeface="Century Gothic" charset="0"/>
            </a:endParaRPr>
          </a:p>
          <a:p>
            <a:pPr algn="just"/>
            <a:endParaRPr lang="es-ES" sz="2800" dirty="0">
              <a:latin typeface="Century Gothic" charset="0"/>
              <a:ea typeface="Century Gothic" charset="0"/>
              <a:cs typeface="Century Gothic" charset="0"/>
            </a:endParaRPr>
          </a:p>
          <a:p>
            <a:pPr algn="just"/>
            <a:endParaRPr lang="es-ES" sz="2800" dirty="0">
              <a:latin typeface="Century Gothic" charset="0"/>
              <a:ea typeface="Century Gothic" charset="0"/>
              <a:cs typeface="Century Gothic" charset="0"/>
            </a:endParaRPr>
          </a:p>
        </p:txBody>
      </p:sp>
    </p:spTree>
    <p:extLst>
      <p:ext uri="{BB962C8B-B14F-4D97-AF65-F5344CB8AC3E}">
        <p14:creationId xmlns:p14="http://schemas.microsoft.com/office/powerpoint/2010/main" val="206113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500" b="1" dirty="0">
                <a:solidFill>
                  <a:srgbClr val="3D8F75"/>
                </a:solidFill>
              </a:rPr>
              <a:t>Ejemplo de </a:t>
            </a:r>
            <a:r>
              <a:rPr lang="es-ES" sz="3500" b="1" dirty="0" err="1">
                <a:solidFill>
                  <a:srgbClr val="3D8F75"/>
                </a:solidFill>
              </a:rPr>
              <a:t>Screening</a:t>
            </a:r>
            <a:r>
              <a:rPr lang="es-ES" sz="3500" b="1" dirty="0">
                <a:solidFill>
                  <a:srgbClr val="3D8F75"/>
                </a:solidFill>
              </a:rPr>
              <a:t>: Mercado Vino</a:t>
            </a: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Marcador de contenido 2"/>
          <p:cNvSpPr>
            <a:spLocks noGrp="1"/>
          </p:cNvSpPr>
          <p:nvPr>
            <p:ph idx="1"/>
          </p:nvPr>
        </p:nvSpPr>
        <p:spPr>
          <a:xfrm>
            <a:off x="407955" y="1427769"/>
            <a:ext cx="8006927" cy="5312999"/>
          </a:xfrm>
        </p:spPr>
        <p:txBody>
          <a:bodyPr>
            <a:normAutofit/>
          </a:bodyPr>
          <a:lstStyle/>
          <a:p>
            <a:pPr algn="just"/>
            <a:r>
              <a:rPr lang="es-ES" dirty="0">
                <a:latin typeface="Times New Roman" charset="0"/>
                <a:ea typeface="Times New Roman" charset="0"/>
                <a:cs typeface="Times New Roman" charset="0"/>
              </a:rPr>
              <a:t>Se estimó un MCE mediante MCNL.</a:t>
            </a:r>
          </a:p>
          <a:p>
            <a:pPr algn="just"/>
            <a:endParaRPr lang="es-ES" dirty="0">
              <a:latin typeface="Times New Roman" charset="0"/>
              <a:ea typeface="Times New Roman" charset="0"/>
              <a:cs typeface="Times New Roman" charset="0"/>
            </a:endParaRPr>
          </a:p>
          <a:p>
            <a:pPr algn="just"/>
            <a:endParaRPr lang="es-ES" dirty="0">
              <a:latin typeface="Times New Roman" charset="0"/>
              <a:ea typeface="Times New Roman" charset="0"/>
              <a:cs typeface="Times New Roman" charset="0"/>
            </a:endParaRPr>
          </a:p>
          <a:p>
            <a:pPr algn="just"/>
            <a:endParaRPr lang="es-ES" dirty="0">
              <a:latin typeface="Times New Roman" charset="0"/>
              <a:ea typeface="Times New Roman" charset="0"/>
              <a:cs typeface="Times New Roman" charset="0"/>
            </a:endParaRPr>
          </a:p>
          <a:p>
            <a:pPr algn="just"/>
            <a:endParaRPr lang="es-ES" dirty="0">
              <a:latin typeface="Times New Roman" charset="0"/>
              <a:ea typeface="Times New Roman" charset="0"/>
              <a:cs typeface="Times New Roman" charset="0"/>
            </a:endParaRPr>
          </a:p>
          <a:p>
            <a:pPr algn="just"/>
            <a:endParaRPr lang="es-ES" dirty="0">
              <a:latin typeface="Times New Roman" charset="0"/>
              <a:ea typeface="Times New Roman" charset="0"/>
              <a:cs typeface="Times New Roman" charset="0"/>
            </a:endParaRPr>
          </a:p>
        </p:txBody>
      </p:sp>
      <p:pic>
        <p:nvPicPr>
          <p:cNvPr id="3" name="Imagen 2"/>
          <p:cNvPicPr>
            <a:picLocks noChangeAspect="1"/>
          </p:cNvPicPr>
          <p:nvPr/>
        </p:nvPicPr>
        <p:blipFill>
          <a:blip r:embed="rId3"/>
          <a:stretch>
            <a:fillRect/>
          </a:stretch>
        </p:blipFill>
        <p:spPr>
          <a:xfrm>
            <a:off x="754316" y="2228559"/>
            <a:ext cx="8106842" cy="4512209"/>
          </a:xfrm>
          <a:prstGeom prst="rect">
            <a:avLst/>
          </a:prstGeom>
        </p:spPr>
      </p:pic>
    </p:spTree>
    <p:extLst>
      <p:ext uri="{BB962C8B-B14F-4D97-AF65-F5344CB8AC3E}">
        <p14:creationId xmlns:p14="http://schemas.microsoft.com/office/powerpoint/2010/main" val="74122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500" b="1" dirty="0">
                <a:solidFill>
                  <a:srgbClr val="3D8F75"/>
                </a:solidFill>
              </a:rPr>
              <a:t>Ejemplo de </a:t>
            </a:r>
            <a:r>
              <a:rPr lang="es-ES" sz="3500" b="1" dirty="0" err="1">
                <a:solidFill>
                  <a:srgbClr val="3D8F75"/>
                </a:solidFill>
              </a:rPr>
              <a:t>Screening</a:t>
            </a:r>
            <a:r>
              <a:rPr lang="es-ES" sz="3500" b="1" dirty="0">
                <a:solidFill>
                  <a:srgbClr val="3D8F75"/>
                </a:solidFill>
              </a:rPr>
              <a:t>: Mercado Vino</a:t>
            </a: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Marcador de contenido 2"/>
          <p:cNvSpPr>
            <a:spLocks noGrp="1"/>
          </p:cNvSpPr>
          <p:nvPr>
            <p:ph idx="1"/>
          </p:nvPr>
        </p:nvSpPr>
        <p:spPr>
          <a:xfrm>
            <a:off x="407955" y="1427769"/>
            <a:ext cx="8006927" cy="5312999"/>
          </a:xfrm>
        </p:spPr>
        <p:txBody>
          <a:bodyPr>
            <a:normAutofit/>
          </a:bodyPr>
          <a:lstStyle/>
          <a:p>
            <a:pPr algn="just"/>
            <a:r>
              <a:rPr lang="es-ES" dirty="0">
                <a:latin typeface="Times New Roman" charset="0"/>
                <a:ea typeface="Times New Roman" charset="0"/>
                <a:cs typeface="Times New Roman" charset="0"/>
              </a:rPr>
              <a:t>Se estimó un MCE mediante MCNL.</a:t>
            </a:r>
          </a:p>
          <a:p>
            <a:pPr algn="just"/>
            <a:endParaRPr lang="es-ES" dirty="0">
              <a:latin typeface="Times New Roman" charset="0"/>
              <a:ea typeface="Times New Roman" charset="0"/>
              <a:cs typeface="Times New Roman" charset="0"/>
            </a:endParaRPr>
          </a:p>
          <a:p>
            <a:pPr algn="just"/>
            <a:endParaRPr lang="es-ES" dirty="0">
              <a:latin typeface="Times New Roman" charset="0"/>
              <a:ea typeface="Times New Roman" charset="0"/>
              <a:cs typeface="Times New Roman" charset="0"/>
            </a:endParaRPr>
          </a:p>
          <a:p>
            <a:pPr algn="just"/>
            <a:endParaRPr lang="es-ES" dirty="0">
              <a:latin typeface="Times New Roman" charset="0"/>
              <a:ea typeface="Times New Roman" charset="0"/>
              <a:cs typeface="Times New Roman" charset="0"/>
            </a:endParaRPr>
          </a:p>
          <a:p>
            <a:pPr algn="just"/>
            <a:endParaRPr lang="es-ES" dirty="0">
              <a:latin typeface="Times New Roman" charset="0"/>
              <a:ea typeface="Times New Roman" charset="0"/>
              <a:cs typeface="Times New Roman" charset="0"/>
            </a:endParaRPr>
          </a:p>
          <a:p>
            <a:pPr algn="just"/>
            <a:endParaRPr lang="es-ES" dirty="0">
              <a:latin typeface="Times New Roman" charset="0"/>
              <a:ea typeface="Times New Roman" charset="0"/>
              <a:cs typeface="Times New Roman"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523288" y="2308323"/>
            <a:ext cx="8186957" cy="3822846"/>
          </a:xfrm>
          <a:prstGeom prst="rect">
            <a:avLst/>
          </a:prstGeom>
          <a:noFill/>
          <a:ln>
            <a:noFill/>
          </a:ln>
        </p:spPr>
      </p:pic>
    </p:spTree>
    <p:extLst>
      <p:ext uri="{BB962C8B-B14F-4D97-AF65-F5344CB8AC3E}">
        <p14:creationId xmlns:p14="http://schemas.microsoft.com/office/powerpoint/2010/main" val="1748088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500" b="1" dirty="0">
                <a:solidFill>
                  <a:srgbClr val="3D8F75"/>
                </a:solidFill>
              </a:rPr>
              <a:t>Ejemplo de </a:t>
            </a:r>
            <a:r>
              <a:rPr lang="es-ES" sz="3500" b="1" dirty="0" err="1">
                <a:solidFill>
                  <a:srgbClr val="3D8F75"/>
                </a:solidFill>
              </a:rPr>
              <a:t>Screening</a:t>
            </a:r>
            <a:r>
              <a:rPr lang="es-ES" sz="3500" b="1" dirty="0">
                <a:solidFill>
                  <a:srgbClr val="3D8F75"/>
                </a:solidFill>
              </a:rPr>
              <a:t>: Mercado Vino</a:t>
            </a: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Marcador de contenido 2"/>
          <p:cNvSpPr>
            <a:spLocks noGrp="1"/>
          </p:cNvSpPr>
          <p:nvPr>
            <p:ph idx="1"/>
          </p:nvPr>
        </p:nvSpPr>
        <p:spPr>
          <a:xfrm>
            <a:off x="407955" y="1427769"/>
            <a:ext cx="8006927" cy="5312999"/>
          </a:xfrm>
        </p:spPr>
        <p:txBody>
          <a:bodyPr>
            <a:normAutofit/>
          </a:bodyPr>
          <a:lstStyle/>
          <a:p>
            <a:pPr algn="just"/>
            <a:r>
              <a:rPr lang="es-ES" sz="2400" dirty="0">
                <a:latin typeface="Century Gothic" charset="0"/>
                <a:ea typeface="Century Gothic" charset="0"/>
                <a:cs typeface="Century Gothic" charset="0"/>
              </a:rPr>
              <a:t>Los precios del vino en el mercado nacional varían vis a vis (1 a 1) con los precios del vino en el mercado internacional y diferencias observadas entre precios del mercado nacional e internacional se explicarían básicamente por aumentos observados en el stock de vinos entre un año y otro.</a:t>
            </a:r>
          </a:p>
          <a:p>
            <a:pPr lvl="1" algn="just"/>
            <a:r>
              <a:rPr lang="es-ES" sz="2000" dirty="0">
                <a:latin typeface="Century Gothic" charset="0"/>
                <a:ea typeface="Century Gothic" charset="0"/>
                <a:cs typeface="Century Gothic" charset="0"/>
              </a:rPr>
              <a:t>Antes del año 2007, el stock inicial de vinos en cada año influía en forma importante en el precio del mercado nacional.</a:t>
            </a:r>
          </a:p>
          <a:p>
            <a:pPr lvl="1" algn="just"/>
            <a:r>
              <a:rPr lang="es-ES" sz="2000" dirty="0">
                <a:latin typeface="Century Gothic" charset="0"/>
                <a:ea typeface="Century Gothic" charset="0"/>
                <a:cs typeface="Century Gothic" charset="0"/>
              </a:rPr>
              <a:t>Posterior al año 2007, la respuesta del precio del vino doméstico a cambios en el stock de vinos al inicio de cada año disminuyó pero no desaparece.</a:t>
            </a:r>
          </a:p>
          <a:p>
            <a:pPr algn="just"/>
            <a:endParaRPr lang="es-ES" sz="2400" dirty="0">
              <a:latin typeface="Century Gothic" charset="0"/>
              <a:ea typeface="Century Gothic" charset="0"/>
              <a:cs typeface="Century Gothic" charset="0"/>
            </a:endParaRPr>
          </a:p>
          <a:p>
            <a:pPr algn="just"/>
            <a:endParaRPr lang="es-ES" sz="2400" dirty="0">
              <a:latin typeface="Century Gothic" charset="0"/>
              <a:ea typeface="Century Gothic" charset="0"/>
              <a:cs typeface="Century Gothic" charset="0"/>
            </a:endParaRPr>
          </a:p>
          <a:p>
            <a:pPr algn="just"/>
            <a:endParaRPr lang="es-ES" sz="2400" dirty="0">
              <a:latin typeface="Century Gothic" charset="0"/>
              <a:ea typeface="Century Gothic" charset="0"/>
              <a:cs typeface="Century Gothic" charset="0"/>
            </a:endParaRPr>
          </a:p>
          <a:p>
            <a:pPr algn="just"/>
            <a:endParaRPr lang="es-ES" sz="2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4173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423350" y="1401528"/>
            <a:ext cx="8306424" cy="5310959"/>
          </a:xfrm>
        </p:spPr>
        <p:txBody>
          <a:bodyPr>
            <a:normAutofit/>
          </a:bodyPr>
          <a:lstStyle/>
          <a:p>
            <a:pPr marL="0" lvl="0" indent="0" algn="just">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endParaRPr lang="es-ES" sz="2200" dirty="0">
              <a:latin typeface="Century Gothic" charset="0"/>
              <a:ea typeface="Century Gothic" charset="0"/>
              <a:cs typeface="Century Gothic" charset="0"/>
            </a:endParaRPr>
          </a:p>
          <a:p>
            <a:pPr marL="0" lvl="0" indent="0" algn="ctr">
              <a:buNone/>
            </a:pPr>
            <a:r>
              <a:rPr lang="es-ES" sz="4000" b="1" dirty="0">
                <a:latin typeface="Century Gothic" charset="0"/>
                <a:ea typeface="Century Gothic" charset="0"/>
                <a:cs typeface="Century Gothic" charset="0"/>
              </a:rPr>
              <a:t>LIBRE COMPETENCIA</a:t>
            </a:r>
          </a:p>
          <a:p>
            <a:pPr lvl="1" algn="just"/>
            <a:endParaRPr lang="es-ES_tradnl" sz="1200" dirty="0">
              <a:latin typeface="Century Gothic" charset="0"/>
              <a:ea typeface="Century Gothic" charset="0"/>
              <a:cs typeface="Century Gothic" charset="0"/>
            </a:endParaRP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985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300" dirty="0">
                <a:solidFill>
                  <a:srgbClr val="3D8F75"/>
                </a:solidFill>
              </a:rPr>
              <a:t>¿Por qué un Sistema de Libre Competencia?</a:t>
            </a:r>
            <a:endParaRPr lang="es-ES" sz="3300" b="1" dirty="0">
              <a:solidFill>
                <a:srgbClr val="3D8F75"/>
              </a:solidFill>
            </a:endParaRP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4" name="Rectangle 3"/>
          <p:cNvSpPr txBox="1">
            <a:spLocks noChangeArrowheads="1"/>
          </p:cNvSpPr>
          <p:nvPr/>
        </p:nvSpPr>
        <p:spPr>
          <a:xfrm>
            <a:off x="296618" y="1431757"/>
            <a:ext cx="8564539" cy="52096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80000"/>
              </a:lnSpc>
              <a:defRPr/>
            </a:pPr>
            <a:r>
              <a:rPr lang="es-ES" sz="2000" dirty="0">
                <a:latin typeface="Century Gothic" charset="0"/>
                <a:ea typeface="Century Gothic" charset="0"/>
                <a:cs typeface="Century Gothic" charset="0"/>
              </a:rPr>
              <a:t>Visión pro-mercado vs. Visión pro-empresa.</a:t>
            </a:r>
          </a:p>
          <a:p>
            <a:pPr lvl="1" algn="just">
              <a:lnSpc>
                <a:spcPct val="80000"/>
              </a:lnSpc>
              <a:defRPr/>
            </a:pPr>
            <a:r>
              <a:rPr lang="es-ES" sz="1600" dirty="0">
                <a:latin typeface="Century Gothic" charset="0"/>
                <a:ea typeface="Century Gothic" charset="0"/>
                <a:cs typeface="Century Gothic" charset="0"/>
              </a:rPr>
              <a:t>Se diferencian en el fin último que persiguen.</a:t>
            </a:r>
          </a:p>
          <a:p>
            <a:pPr lvl="1" algn="just">
              <a:lnSpc>
                <a:spcPct val="80000"/>
              </a:lnSpc>
              <a:defRPr/>
            </a:pPr>
            <a:r>
              <a:rPr lang="es-ES" sz="1600" dirty="0">
                <a:latin typeface="Century Gothic" charset="0"/>
                <a:ea typeface="Century Gothic" charset="0"/>
                <a:cs typeface="Century Gothic" charset="0"/>
              </a:rPr>
              <a:t>La visión pro-empresa, prioriza las inversiones y derechos de las empresas al libre comercio, esperando que el resto de la sociedad se beneficie de ello.</a:t>
            </a:r>
          </a:p>
          <a:p>
            <a:pPr lvl="1" algn="just">
              <a:lnSpc>
                <a:spcPct val="80000"/>
              </a:lnSpc>
              <a:defRPr/>
            </a:pPr>
            <a:r>
              <a:rPr lang="es-ES" sz="1600" dirty="0">
                <a:latin typeface="Century Gothic" charset="0"/>
                <a:ea typeface="Century Gothic" charset="0"/>
                <a:cs typeface="Century Gothic" charset="0"/>
              </a:rPr>
              <a:t>La visión pro-mercado, reconoce la importancia de la libre empresa y del mercado para asignar eficientemente recursos, pero como </a:t>
            </a:r>
            <a:r>
              <a:rPr lang="es-ES" sz="1600" b="1" dirty="0">
                <a:latin typeface="Century Gothic" charset="0"/>
                <a:ea typeface="Century Gothic" charset="0"/>
                <a:cs typeface="Century Gothic" charset="0"/>
              </a:rPr>
              <a:t>un medio</a:t>
            </a:r>
            <a:r>
              <a:rPr lang="es-ES" sz="1600" dirty="0">
                <a:latin typeface="Century Gothic" charset="0"/>
                <a:ea typeface="Century Gothic" charset="0"/>
                <a:cs typeface="Century Gothic" charset="0"/>
              </a:rPr>
              <a:t> para lograr otro fin: </a:t>
            </a:r>
            <a:r>
              <a:rPr lang="es-ES" sz="1600" b="1" dirty="0">
                <a:latin typeface="Century Gothic" charset="0"/>
                <a:ea typeface="Century Gothic" charset="0"/>
                <a:cs typeface="Century Gothic" charset="0"/>
              </a:rPr>
              <a:t>el bienestar del consumidor</a:t>
            </a:r>
            <a:r>
              <a:rPr lang="es-ES" sz="1600" dirty="0">
                <a:latin typeface="Century Gothic" charset="0"/>
                <a:ea typeface="Century Gothic" charset="0"/>
                <a:cs typeface="Century Gothic" charset="0"/>
              </a:rPr>
              <a:t>.</a:t>
            </a:r>
          </a:p>
          <a:p>
            <a:pPr lvl="1" algn="just">
              <a:lnSpc>
                <a:spcPct val="80000"/>
              </a:lnSpc>
              <a:defRPr/>
            </a:pPr>
            <a:r>
              <a:rPr lang="es-ES" sz="1600" dirty="0">
                <a:latin typeface="Century Gothic" charset="0"/>
                <a:ea typeface="Century Gothic" charset="0"/>
                <a:cs typeface="Century Gothic" charset="0"/>
              </a:rPr>
              <a:t>En un sistema de libre mercado, es la competencia entre las empresas la que genera el mayor bienestar del consumidor. </a:t>
            </a:r>
          </a:p>
          <a:p>
            <a:pPr lvl="1" algn="just">
              <a:lnSpc>
                <a:spcPct val="80000"/>
              </a:lnSpc>
              <a:defRPr/>
            </a:pPr>
            <a:r>
              <a:rPr lang="es-ES" sz="1600" dirty="0">
                <a:latin typeface="Century Gothic" charset="0"/>
                <a:ea typeface="Century Gothic" charset="0"/>
                <a:cs typeface="Century Gothic" charset="0"/>
              </a:rPr>
              <a:t>Bien jurídico a defender: la competencia entre empresas.</a:t>
            </a:r>
          </a:p>
          <a:p>
            <a:pPr lvl="1" algn="just">
              <a:lnSpc>
                <a:spcPct val="80000"/>
              </a:lnSpc>
              <a:defRPr/>
            </a:pPr>
            <a:r>
              <a:rPr lang="es-ES" sz="1600" dirty="0">
                <a:latin typeface="Century Gothic" charset="0"/>
                <a:ea typeface="Century Gothic" charset="0"/>
                <a:cs typeface="Century Gothic" charset="0"/>
              </a:rPr>
              <a:t>Cualquier entorpecimiento de la competencia por parte de otras empresas o del mismo estado, genera un perjuicio al consumidor a través de mayores precios, menor calidad y menor innovación.</a:t>
            </a:r>
          </a:p>
          <a:p>
            <a:pPr algn="just">
              <a:lnSpc>
                <a:spcPct val="80000"/>
              </a:lnSpc>
              <a:defRPr/>
            </a:pPr>
            <a:endParaRPr lang="es-ES" sz="2000" dirty="0">
              <a:latin typeface="Century Gothic" charset="0"/>
              <a:ea typeface="Century Gothic" charset="0"/>
              <a:cs typeface="Century Gothic" charset="0"/>
            </a:endParaRPr>
          </a:p>
          <a:p>
            <a:pPr algn="just">
              <a:lnSpc>
                <a:spcPct val="80000"/>
              </a:lnSpc>
              <a:defRPr/>
            </a:pPr>
            <a:r>
              <a:rPr lang="es-ES" sz="2000" dirty="0">
                <a:latin typeface="Century Gothic" charset="0"/>
                <a:ea typeface="Century Gothic" charset="0"/>
                <a:cs typeface="Century Gothic" charset="0"/>
              </a:rPr>
              <a:t>Beneficios de la competencia para el consumidor</a:t>
            </a:r>
          </a:p>
          <a:p>
            <a:pPr lvl="1" algn="just">
              <a:lnSpc>
                <a:spcPct val="80000"/>
              </a:lnSpc>
              <a:defRPr/>
            </a:pPr>
            <a:r>
              <a:rPr lang="es-ES" sz="1600" dirty="0">
                <a:latin typeface="Century Gothic" charset="0"/>
                <a:ea typeface="Century Gothic" charset="0"/>
                <a:cs typeface="Century Gothic" charset="0"/>
              </a:rPr>
              <a:t>Menores precios</a:t>
            </a:r>
          </a:p>
          <a:p>
            <a:pPr lvl="1" algn="just">
              <a:lnSpc>
                <a:spcPct val="80000"/>
              </a:lnSpc>
              <a:defRPr/>
            </a:pPr>
            <a:r>
              <a:rPr lang="es-ES" sz="1600" dirty="0">
                <a:latin typeface="Century Gothic" charset="0"/>
                <a:ea typeface="Century Gothic" charset="0"/>
                <a:cs typeface="Century Gothic" charset="0"/>
              </a:rPr>
              <a:t>Mejoras en la calidad </a:t>
            </a:r>
          </a:p>
          <a:p>
            <a:pPr lvl="1" algn="just">
              <a:lnSpc>
                <a:spcPct val="80000"/>
              </a:lnSpc>
              <a:defRPr/>
            </a:pPr>
            <a:r>
              <a:rPr lang="es-ES" sz="1600" dirty="0">
                <a:latin typeface="Century Gothic" charset="0"/>
                <a:ea typeface="Century Gothic" charset="0"/>
                <a:cs typeface="Century Gothic" charset="0"/>
              </a:rPr>
              <a:t>Mayor variedad</a:t>
            </a:r>
          </a:p>
          <a:p>
            <a:pPr lvl="1" algn="just">
              <a:lnSpc>
                <a:spcPct val="80000"/>
              </a:lnSpc>
              <a:defRPr/>
            </a:pPr>
            <a:r>
              <a:rPr lang="es-ES" sz="1600" dirty="0">
                <a:latin typeface="Century Gothic" charset="0"/>
                <a:ea typeface="Century Gothic" charset="0"/>
                <a:cs typeface="Century Gothic" charset="0"/>
              </a:rPr>
              <a:t>Mayor innovación</a:t>
            </a:r>
          </a:p>
          <a:p>
            <a:pPr algn="just">
              <a:lnSpc>
                <a:spcPct val="80000"/>
              </a:lnSpc>
              <a:defRPr/>
            </a:pPr>
            <a:endParaRPr lang="es-ES" sz="2000" dirty="0">
              <a:latin typeface="Century Gothic" charset="0"/>
              <a:ea typeface="Century Gothic" charset="0"/>
              <a:cs typeface="Century Gothic" charset="0"/>
            </a:endParaRPr>
          </a:p>
          <a:p>
            <a:pPr algn="just">
              <a:lnSpc>
                <a:spcPct val="80000"/>
              </a:lnSpc>
              <a:defRPr/>
            </a:pPr>
            <a:r>
              <a:rPr lang="es-ES" sz="2000" dirty="0">
                <a:latin typeface="Century Gothic" charset="0"/>
                <a:ea typeface="Century Gothic" charset="0"/>
                <a:cs typeface="Century Gothic" charset="0"/>
              </a:rPr>
              <a:t>Las empresas, sin embargo, preferirían no competir o reducir el nivel de competencia.</a:t>
            </a:r>
          </a:p>
        </p:txBody>
      </p:sp>
    </p:spTree>
    <p:extLst>
      <p:ext uri="{BB962C8B-B14F-4D97-AF65-F5344CB8AC3E}">
        <p14:creationId xmlns:p14="http://schemas.microsoft.com/office/powerpoint/2010/main" val="2846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6" end="6"/>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8" end="8"/>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9" end="9"/>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0" end="10"/>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1" end="11"/>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2" end="12"/>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4" end="1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300" dirty="0">
                <a:solidFill>
                  <a:srgbClr val="3D8F75"/>
                </a:solidFill>
              </a:rPr>
              <a:t>¿Por qué las empresas prefieren no competir?</a:t>
            </a:r>
            <a:endParaRPr lang="es-ES" sz="3300" b="1" dirty="0">
              <a:solidFill>
                <a:srgbClr val="3D8F75"/>
              </a:solidFill>
            </a:endParaRP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pic>
        <p:nvPicPr>
          <p:cNvPr id="3" name="Imagen 2">
            <a:extLst>
              <a:ext uri="{FF2B5EF4-FFF2-40B4-BE49-F238E27FC236}">
                <a16:creationId xmlns:a16="http://schemas.microsoft.com/office/drawing/2014/main" id="{797997DE-E107-0C49-9283-01FF3572AD3D}"/>
              </a:ext>
            </a:extLst>
          </p:cNvPr>
          <p:cNvPicPr>
            <a:picLocks noChangeAspect="1"/>
          </p:cNvPicPr>
          <p:nvPr/>
        </p:nvPicPr>
        <p:blipFill>
          <a:blip r:embed="rId3"/>
          <a:stretch>
            <a:fillRect/>
          </a:stretch>
        </p:blipFill>
        <p:spPr>
          <a:xfrm>
            <a:off x="476431" y="1560402"/>
            <a:ext cx="8203838" cy="4614659"/>
          </a:xfrm>
          <a:prstGeom prst="rect">
            <a:avLst/>
          </a:prstGeom>
        </p:spPr>
      </p:pic>
      <p:pic>
        <p:nvPicPr>
          <p:cNvPr id="10242" name="Picture 2" descr="😈">
            <a:extLst>
              <a:ext uri="{FF2B5EF4-FFF2-40B4-BE49-F238E27FC236}">
                <a16:creationId xmlns:a16="http://schemas.microsoft.com/office/drawing/2014/main" id="{C98472F3-E49A-9947-A158-CB010F5DC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342265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46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300" dirty="0">
                <a:solidFill>
                  <a:srgbClr val="3D8F75"/>
                </a:solidFill>
              </a:rPr>
              <a:t>¿Por qué las empresas prefieren no competir?</a:t>
            </a:r>
            <a:endParaRPr lang="es-ES" sz="3300" b="1" dirty="0">
              <a:solidFill>
                <a:srgbClr val="3D8F75"/>
              </a:solidFill>
            </a:endParaRP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pic>
        <p:nvPicPr>
          <p:cNvPr id="5" name="Imagen 4">
            <a:extLst>
              <a:ext uri="{FF2B5EF4-FFF2-40B4-BE49-F238E27FC236}">
                <a16:creationId xmlns:a16="http://schemas.microsoft.com/office/drawing/2014/main" id="{086BCEFB-1C62-AC43-8C36-C449F9FF977E}"/>
              </a:ext>
            </a:extLst>
          </p:cNvPr>
          <p:cNvPicPr>
            <a:picLocks noChangeAspect="1"/>
          </p:cNvPicPr>
          <p:nvPr/>
        </p:nvPicPr>
        <p:blipFill>
          <a:blip r:embed="rId3"/>
          <a:stretch>
            <a:fillRect/>
          </a:stretch>
        </p:blipFill>
        <p:spPr>
          <a:xfrm>
            <a:off x="0" y="1427780"/>
            <a:ext cx="8993221" cy="5430220"/>
          </a:xfrm>
          <a:prstGeom prst="rect">
            <a:avLst/>
          </a:prstGeom>
        </p:spPr>
      </p:pic>
    </p:spTree>
    <p:extLst>
      <p:ext uri="{BB962C8B-B14F-4D97-AF65-F5344CB8AC3E}">
        <p14:creationId xmlns:p14="http://schemas.microsoft.com/office/powerpoint/2010/main" val="280675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500" dirty="0">
                <a:solidFill>
                  <a:srgbClr val="3D8F75"/>
                </a:solidFill>
              </a:rPr>
              <a:t>¿Qué es el Poder de Mercado? (Precio)</a:t>
            </a:r>
            <a:endParaRPr lang="es-ES" sz="3500" b="1" dirty="0">
              <a:solidFill>
                <a:srgbClr val="3D8F75"/>
              </a:solidFill>
            </a:endParaRP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6" name="Rectangle 3"/>
          <p:cNvSpPr txBox="1">
            <a:spLocks noChangeArrowheads="1"/>
          </p:cNvSpPr>
          <p:nvPr/>
        </p:nvSpPr>
        <p:spPr>
          <a:xfrm>
            <a:off x="447472" y="1547524"/>
            <a:ext cx="8413686" cy="47612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Capacidad de una firma o grupo de firmas dentro de un mercado de establecer rentablemente precios por sobre el nivel competitivo, en forma sostenida durante un periodo suficientemente largo de tiempo.</a:t>
            </a:r>
          </a:p>
          <a:p>
            <a:pPr lvl="1" algn="just"/>
            <a:r>
              <a:rPr lang="es-ES" altLang="es-ES_tradnl" sz="1600" b="1" dirty="0">
                <a:latin typeface="Century Gothic" charset="0"/>
                <a:ea typeface="Century Gothic" charset="0"/>
                <a:cs typeface="Century Gothic" charset="0"/>
              </a:rPr>
              <a:t>Que incremento sea rentable:</a:t>
            </a:r>
            <a:r>
              <a:rPr lang="es-ES" altLang="es-ES_tradnl" sz="1600" dirty="0">
                <a:latin typeface="Century Gothic" charset="0"/>
                <a:ea typeface="Century Gothic" charset="0"/>
                <a:cs typeface="Century Gothic" charset="0"/>
              </a:rPr>
              <a:t> que la reducción en ventas sea más que compensado por el incremento en precios.</a:t>
            </a:r>
          </a:p>
          <a:p>
            <a:pPr lvl="1" algn="just"/>
            <a:r>
              <a:rPr lang="es-ES" altLang="es-ES_tradnl" sz="1600" b="1" dirty="0">
                <a:latin typeface="Century Gothic" charset="0"/>
                <a:ea typeface="Century Gothic" charset="0"/>
                <a:cs typeface="Century Gothic" charset="0"/>
              </a:rPr>
              <a:t>Por sobre nivel competitivo:</a:t>
            </a:r>
            <a:r>
              <a:rPr lang="es-ES" altLang="es-ES_tradnl" sz="1600" dirty="0">
                <a:latin typeface="Century Gothic" charset="0"/>
                <a:ea typeface="Century Gothic" charset="0"/>
                <a:cs typeface="Century Gothic" charset="0"/>
              </a:rPr>
              <a:t>  la referencia no es la situación actual del mercado sino la situación que existiría en el mercado si las firmas se comportaran en forma competitiva. No obstante el </a:t>
            </a:r>
            <a:r>
              <a:rPr lang="es-ES" altLang="es-ES_tradnl" sz="1600" dirty="0" err="1">
                <a:latin typeface="Century Gothic" charset="0"/>
                <a:ea typeface="Century Gothic" charset="0"/>
                <a:cs typeface="Century Gothic" charset="0"/>
              </a:rPr>
              <a:t>benchmark</a:t>
            </a:r>
            <a:r>
              <a:rPr lang="es-ES" altLang="es-ES_tradnl" sz="1600" dirty="0">
                <a:latin typeface="Century Gothic" charset="0"/>
                <a:ea typeface="Century Gothic" charset="0"/>
                <a:cs typeface="Century Gothic" charset="0"/>
              </a:rPr>
              <a:t> no es necesariamente competencia perfecta.</a:t>
            </a:r>
          </a:p>
          <a:p>
            <a:pPr lvl="1" algn="just"/>
            <a:r>
              <a:rPr lang="es-ES" altLang="es-ES_tradnl" sz="1600" b="1" dirty="0">
                <a:latin typeface="Century Gothic" charset="0"/>
                <a:ea typeface="Century Gothic" charset="0"/>
                <a:cs typeface="Century Gothic" charset="0"/>
              </a:rPr>
              <a:t>En forma sostenida durante periodo de tiempo:</a:t>
            </a:r>
            <a:r>
              <a:rPr lang="es-ES" altLang="es-ES_tradnl" sz="1600" dirty="0">
                <a:latin typeface="Century Gothic" charset="0"/>
                <a:ea typeface="Century Gothic" charset="0"/>
                <a:cs typeface="Century Gothic" charset="0"/>
              </a:rPr>
              <a:t>  que aumento en precios no se deba a situaciones coyunturales (aumento temporal en la demanda, reducción temporal de oferta).</a:t>
            </a:r>
          </a:p>
          <a:p>
            <a:pPr lvl="1" algn="just"/>
            <a:r>
              <a:rPr lang="es-ES" altLang="es-ES_tradnl" sz="1600" dirty="0">
                <a:latin typeface="Century Gothic" charset="0"/>
                <a:ea typeface="Century Gothic" charset="0"/>
                <a:cs typeface="Century Gothic" charset="0"/>
              </a:rPr>
              <a:t>También incluye caso en que empresa no varía precio pero puede reducir en forma rentable la calidad del bien o modificar las condiciones de comercialización (ventas atadas).</a:t>
            </a:r>
          </a:p>
          <a:p>
            <a:pPr lvl="1" algn="just">
              <a:buFontTx/>
              <a:buNone/>
            </a:pPr>
            <a:endParaRPr lang="es-ES" altLang="es-ES_tradnl"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219958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500" dirty="0">
                <a:solidFill>
                  <a:srgbClr val="3D8F75"/>
                </a:solidFill>
              </a:rPr>
              <a:t>¿Qué es Poder de Mercado? (Exclusión)</a:t>
            </a:r>
            <a:endParaRPr lang="es-ES" sz="3500" b="1" dirty="0">
              <a:solidFill>
                <a:srgbClr val="3D8F75"/>
              </a:solidFill>
            </a:endParaRP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Rectangle 3"/>
          <p:cNvSpPr txBox="1">
            <a:spLocks noChangeArrowheads="1"/>
          </p:cNvSpPr>
          <p:nvPr/>
        </p:nvSpPr>
        <p:spPr>
          <a:xfrm>
            <a:off x="564204" y="1828800"/>
            <a:ext cx="8296954" cy="44799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Capacidad de una firma o grupo de firmas dentro de un mercado de impedir el ingreso de competencia en el mercado en forma sostenida.</a:t>
            </a:r>
          </a:p>
          <a:p>
            <a:pPr lvl="1" algn="just"/>
            <a:r>
              <a:rPr lang="es-ES" altLang="es-ES_tradnl" sz="1600" b="1" dirty="0">
                <a:latin typeface="Century Gothic" charset="0"/>
                <a:ea typeface="Century Gothic" charset="0"/>
                <a:cs typeface="Century Gothic" charset="0"/>
              </a:rPr>
              <a:t>Impedir el ingreso de competidores en forma sostenida:</a:t>
            </a:r>
            <a:r>
              <a:rPr lang="es-ES" altLang="es-ES_tradnl" sz="1600" dirty="0">
                <a:latin typeface="Century Gothic" charset="0"/>
                <a:ea typeface="Century Gothic" charset="0"/>
                <a:cs typeface="Century Gothic" charset="0"/>
              </a:rPr>
              <a:t> por ejemplo, mediante tácticas de </a:t>
            </a:r>
            <a:r>
              <a:rPr lang="es-ES" altLang="es-ES_tradnl" sz="1600" dirty="0" err="1">
                <a:latin typeface="Century Gothic" charset="0"/>
                <a:ea typeface="Century Gothic" charset="0"/>
                <a:cs typeface="Century Gothic" charset="0"/>
              </a:rPr>
              <a:t>predación</a:t>
            </a:r>
            <a:r>
              <a:rPr lang="es-ES" altLang="es-ES_tradnl" sz="1600" dirty="0">
                <a:latin typeface="Century Gothic" charset="0"/>
                <a:ea typeface="Century Gothic" charset="0"/>
                <a:cs typeface="Century Gothic" charset="0"/>
              </a:rPr>
              <a:t> de precios (colocar precio bajo </a:t>
            </a:r>
            <a:r>
              <a:rPr lang="es-ES" altLang="es-ES_tradnl" sz="1600" dirty="0" err="1">
                <a:latin typeface="Century Gothic" charset="0"/>
                <a:ea typeface="Century Gothic" charset="0"/>
                <a:cs typeface="Century Gothic" charset="0"/>
              </a:rPr>
              <a:t>CMg</a:t>
            </a:r>
            <a:r>
              <a:rPr lang="es-ES" altLang="es-ES_tradnl" sz="1600" dirty="0">
                <a:latin typeface="Century Gothic" charset="0"/>
                <a:ea typeface="Century Gothic" charset="0"/>
                <a:cs typeface="Century Gothic" charset="0"/>
              </a:rPr>
              <a:t> durante cierto tiempo para que competencia quiebre), mediante amenazas creíbles de competencia fiera en caso de entrada (</a:t>
            </a:r>
            <a:r>
              <a:rPr lang="es-ES" altLang="es-ES_tradnl" sz="1600" dirty="0" err="1">
                <a:latin typeface="Century Gothic" charset="0"/>
                <a:ea typeface="Century Gothic" charset="0"/>
                <a:cs typeface="Century Gothic" charset="0"/>
              </a:rPr>
              <a:t>Entry</a:t>
            </a:r>
            <a:r>
              <a:rPr lang="es-ES" altLang="es-ES_tradnl" sz="1600" dirty="0">
                <a:latin typeface="Century Gothic" charset="0"/>
                <a:ea typeface="Century Gothic" charset="0"/>
                <a:cs typeface="Century Gothic" charset="0"/>
              </a:rPr>
              <a:t> </a:t>
            </a:r>
            <a:r>
              <a:rPr lang="es-ES" altLang="es-ES_tradnl" sz="1600" dirty="0" err="1">
                <a:latin typeface="Century Gothic" charset="0"/>
                <a:ea typeface="Century Gothic" charset="0"/>
                <a:cs typeface="Century Gothic" charset="0"/>
              </a:rPr>
              <a:t>limit</a:t>
            </a:r>
            <a:r>
              <a:rPr lang="es-ES" altLang="es-ES_tradnl" sz="1600" dirty="0">
                <a:latin typeface="Century Gothic" charset="0"/>
                <a:ea typeface="Century Gothic" charset="0"/>
                <a:cs typeface="Century Gothic" charset="0"/>
              </a:rPr>
              <a:t> </a:t>
            </a:r>
            <a:r>
              <a:rPr lang="es-ES" altLang="es-ES_tradnl" sz="1600" dirty="0" err="1">
                <a:latin typeface="Century Gothic" charset="0"/>
                <a:ea typeface="Century Gothic" charset="0"/>
                <a:cs typeface="Century Gothic" charset="0"/>
              </a:rPr>
              <a:t>pricing</a:t>
            </a:r>
            <a:r>
              <a:rPr lang="es-ES" altLang="es-ES_tradnl" sz="1600" dirty="0">
                <a:latin typeface="Century Gothic" charset="0"/>
                <a:ea typeface="Century Gothic" charset="0"/>
                <a:cs typeface="Century Gothic" charset="0"/>
              </a:rPr>
              <a:t>), estableciendo altas barreras a la entrada (elevado gasto en publicidad), o simplemente acordando bloqueo para que competidores más chicos crezcan.</a:t>
            </a:r>
          </a:p>
          <a:p>
            <a:pPr algn="just"/>
            <a:r>
              <a:rPr lang="es-ES" altLang="es-ES_tradnl" sz="2000" dirty="0">
                <a:latin typeface="Century Gothic" charset="0"/>
                <a:ea typeface="Century Gothic" charset="0"/>
                <a:cs typeface="Century Gothic" charset="0"/>
              </a:rPr>
              <a:t>Solo conductas que excluyen a potenciales competidores eficientes son consideradas abusivas.</a:t>
            </a:r>
          </a:p>
          <a:p>
            <a:pPr lvl="1" algn="just">
              <a:buFontTx/>
              <a:buNone/>
            </a:pPr>
            <a:endParaRPr lang="es-ES" altLang="es-ES_tradnl"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227535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19" y="510976"/>
            <a:ext cx="8229600" cy="510974"/>
          </a:xfrm>
        </p:spPr>
        <p:txBody>
          <a:bodyPr>
            <a:noAutofit/>
          </a:bodyPr>
          <a:lstStyle/>
          <a:p>
            <a:pPr algn="l"/>
            <a:r>
              <a:rPr lang="es-ES" sz="3500" dirty="0">
                <a:solidFill>
                  <a:srgbClr val="3D8F75"/>
                </a:solidFill>
              </a:rPr>
              <a:t>¿Cómo funciona un Sistema de LC?</a:t>
            </a:r>
            <a:endParaRPr lang="es-ES" sz="3500" b="1" dirty="0">
              <a:solidFill>
                <a:srgbClr val="3D8F75"/>
              </a:solidFill>
            </a:endParaRPr>
          </a:p>
        </p:txBody>
      </p:sp>
      <p:cxnSp>
        <p:nvCxnSpPr>
          <p:cNvPr id="9" name="Conector recto 8"/>
          <p:cNvCxnSpPr/>
          <p:nvPr/>
        </p:nvCxnSpPr>
        <p:spPr>
          <a:xfrm>
            <a:off x="296619" y="1284736"/>
            <a:ext cx="8564539" cy="0"/>
          </a:xfrm>
          <a:prstGeom prst="line">
            <a:avLst/>
          </a:prstGeom>
          <a:ln w="38100" cmpd="sng">
            <a:solidFill>
              <a:srgbClr val="3D8F75"/>
            </a:solidFill>
          </a:ln>
        </p:spPr>
        <p:style>
          <a:lnRef idx="2">
            <a:schemeClr val="accent1"/>
          </a:lnRef>
          <a:fillRef idx="0">
            <a:schemeClr val="accent1"/>
          </a:fillRef>
          <a:effectRef idx="1">
            <a:schemeClr val="accent1"/>
          </a:effectRef>
          <a:fontRef idx="minor">
            <a:schemeClr val="tx1"/>
          </a:fontRef>
        </p:style>
      </p:cxnSp>
      <p:sp>
        <p:nvSpPr>
          <p:cNvPr id="5" name="Rectangle 3"/>
          <p:cNvSpPr txBox="1">
            <a:spLocks noChangeArrowheads="1"/>
          </p:cNvSpPr>
          <p:nvPr/>
        </p:nvSpPr>
        <p:spPr>
          <a:xfrm>
            <a:off x="423523" y="1648496"/>
            <a:ext cx="8296954" cy="44799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ES" altLang="es-ES_tradnl" sz="2000" dirty="0">
                <a:latin typeface="Century Gothic" charset="0"/>
                <a:ea typeface="Century Gothic" charset="0"/>
                <a:cs typeface="Century Gothic" charset="0"/>
              </a:rPr>
              <a:t>Requiere de una institucionalidad que investigue y lleve a juicio los casos.</a:t>
            </a:r>
          </a:p>
          <a:p>
            <a:pPr lvl="1" algn="just"/>
            <a:r>
              <a:rPr lang="es-ES" altLang="es-ES_tradnl" sz="1600" dirty="0">
                <a:latin typeface="Century Gothic" charset="0"/>
                <a:ea typeface="Century Gothic" charset="0"/>
                <a:cs typeface="Century Gothic" charset="0"/>
              </a:rPr>
              <a:t>En EEUU, acusador (FTC) y juez (DOJ) son distintos.  En Europa la misma Comisión actúa de acusador y juez de primera instancia, pero los casos se resuelven finalmente en la Corte Europea.</a:t>
            </a:r>
          </a:p>
          <a:p>
            <a:pPr lvl="1" algn="just"/>
            <a:r>
              <a:rPr lang="es-ES" altLang="es-ES_tradnl" sz="1600" dirty="0">
                <a:latin typeface="Century Gothic" charset="0"/>
                <a:ea typeface="Century Gothic" charset="0"/>
                <a:cs typeface="Century Gothic" charset="0"/>
              </a:rPr>
              <a:t>En Ecuador, la SCPM actúa de investigador / acusador y juez de primer instancia, no obstante varios casos pasan a instancias judiciales superiores donde se resuelven.</a:t>
            </a:r>
          </a:p>
          <a:p>
            <a:pPr lvl="1" algn="just"/>
            <a:r>
              <a:rPr lang="es-ES" altLang="es-ES_tradnl" sz="1600" dirty="0">
                <a:latin typeface="Century Gothic" charset="0"/>
                <a:ea typeface="Century Gothic" charset="0"/>
                <a:cs typeface="Century Gothic" charset="0"/>
              </a:rPr>
              <a:t>En Chile el rol de acusador (FNE, particulares) es distinto al de juez (TDLC) que tiene rango de juez de 2da instancia (apelaciones). Los casos pasan de ahí directamente a Corte Suprema.</a:t>
            </a:r>
          </a:p>
          <a:p>
            <a:pPr lvl="1" algn="just">
              <a:buFontTx/>
              <a:buNone/>
            </a:pPr>
            <a:endParaRPr lang="es-ES" altLang="es-ES_tradnl"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59581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18844</TotalTime>
  <Words>2264</Words>
  <Application>Microsoft Office PowerPoint</Application>
  <PresentationFormat>Presentación en pantalla (4:3)</PresentationFormat>
  <Paragraphs>201</Paragraphs>
  <Slides>28</Slides>
  <Notes>27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Ayuthaya</vt:lpstr>
      <vt:lpstr>Calibri</vt:lpstr>
      <vt:lpstr>Century Gothic</vt:lpstr>
      <vt:lpstr>Geneva</vt:lpstr>
      <vt:lpstr>Times New Roman</vt:lpstr>
      <vt:lpstr>Tema de Office</vt:lpstr>
      <vt:lpstr>Libre Competencia y Mercados Vitivinícolas en Chile</vt:lpstr>
      <vt:lpstr>Estructura de la presentación</vt:lpstr>
      <vt:lpstr>Presentación de PowerPoint</vt:lpstr>
      <vt:lpstr>¿Por qué un Sistema de Libre Competencia?</vt:lpstr>
      <vt:lpstr>¿Por qué las empresas prefieren no competir?</vt:lpstr>
      <vt:lpstr>¿Por qué las empresas prefieren no competir?</vt:lpstr>
      <vt:lpstr>¿Qué es el Poder de Mercado? (Precio)</vt:lpstr>
      <vt:lpstr>¿Qué es Poder de Mercado? (Exclusión)</vt:lpstr>
      <vt:lpstr>¿Cómo funciona un Sistema de LC?</vt:lpstr>
      <vt:lpstr>¿Cómo funciona un Sistema de LC?</vt:lpstr>
      <vt:lpstr>¿Cómo funciona un Sistema de LC?</vt:lpstr>
      <vt:lpstr>¿Cómo llevar un caso al Sistema de LC?</vt:lpstr>
      <vt:lpstr>Presentación de PowerPoint</vt:lpstr>
      <vt:lpstr>Cadena Producción-Comercio de Uva-Vino</vt:lpstr>
      <vt:lpstr>Nivel de Concentración de compra</vt:lpstr>
      <vt:lpstr>Costos Versus Precios de Uva País (2014)</vt:lpstr>
      <vt:lpstr>Denuncias Presentadas ante FNE</vt:lpstr>
      <vt:lpstr>Denuncias Presentadas ante FNE</vt:lpstr>
      <vt:lpstr>Comportamiento precio del vino Cabernet</vt:lpstr>
      <vt:lpstr>Análisis de Competencia</vt:lpstr>
      <vt:lpstr>Análisis de Competencia</vt:lpstr>
      <vt:lpstr>Análisis de Competencia</vt:lpstr>
      <vt:lpstr>Algunos aspectos del mercado</vt:lpstr>
      <vt:lpstr>Presentación de PowerPoint</vt:lpstr>
      <vt:lpstr>Ejemplo de Screening: Mercado Vino</vt:lpstr>
      <vt:lpstr>Ejemplo de Screening: Mercado Vino</vt:lpstr>
      <vt:lpstr>Ejemplo de Screening: Mercado Vino</vt:lpstr>
      <vt:lpstr>Ejemplo de Screening: Mercado Vino</vt:lpstr>
    </vt:vector>
  </TitlesOfParts>
  <Company>UCh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Resultados III Encuesta de Acceso y Uso Internet SUBTEL</dc:title>
  <dc:creator>José Luis Lima</dc:creator>
  <cp:lastModifiedBy>Eduardo A. Letelier Araya</cp:lastModifiedBy>
  <cp:revision>518</cp:revision>
  <cp:lastPrinted>2016-05-02T13:06:26Z</cp:lastPrinted>
  <dcterms:created xsi:type="dcterms:W3CDTF">2012-03-06T07:55:34Z</dcterms:created>
  <dcterms:modified xsi:type="dcterms:W3CDTF">2025-12-10T15:44:26Z</dcterms:modified>
</cp:coreProperties>
</file>